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26"/>
  </p:notesMasterIdLst>
  <p:handoutMasterIdLst>
    <p:handoutMasterId r:id="rId127"/>
  </p:handoutMasterIdLst>
  <p:sldIdLst>
    <p:sldId id="1485" r:id="rId5"/>
    <p:sldId id="1519" r:id="rId6"/>
    <p:sldId id="1549" r:id="rId7"/>
    <p:sldId id="1709" r:id="rId8"/>
    <p:sldId id="1553" r:id="rId9"/>
    <p:sldId id="1593" r:id="rId10"/>
    <p:sldId id="1558" r:id="rId11"/>
    <p:sldId id="1708" r:id="rId12"/>
    <p:sldId id="1559" r:id="rId13"/>
    <p:sldId id="1560" r:id="rId14"/>
    <p:sldId id="1556" r:id="rId15"/>
    <p:sldId id="1557" r:id="rId16"/>
    <p:sldId id="1561" r:id="rId17"/>
    <p:sldId id="1562" r:id="rId18"/>
    <p:sldId id="1563" r:id="rId19"/>
    <p:sldId id="1564" r:id="rId20"/>
    <p:sldId id="1565" r:id="rId21"/>
    <p:sldId id="1567" r:id="rId22"/>
    <p:sldId id="1569" r:id="rId23"/>
    <p:sldId id="1570" r:id="rId24"/>
    <p:sldId id="1604" r:id="rId25"/>
    <p:sldId id="1577" r:id="rId26"/>
    <p:sldId id="1606" r:id="rId27"/>
    <p:sldId id="1578" r:id="rId28"/>
    <p:sldId id="1579" r:id="rId29"/>
    <p:sldId id="1580" r:id="rId30"/>
    <p:sldId id="1605" r:id="rId31"/>
    <p:sldId id="1630" r:id="rId32"/>
    <p:sldId id="1631" r:id="rId33"/>
    <p:sldId id="1584" r:id="rId34"/>
    <p:sldId id="1585" r:id="rId35"/>
    <p:sldId id="1607" r:id="rId36"/>
    <p:sldId id="1587" r:id="rId37"/>
    <p:sldId id="1633" r:id="rId38"/>
    <p:sldId id="1654" r:id="rId39"/>
    <p:sldId id="1656" r:id="rId40"/>
    <p:sldId id="1657" r:id="rId41"/>
    <p:sldId id="1658" r:id="rId42"/>
    <p:sldId id="1659" r:id="rId43"/>
    <p:sldId id="1660" r:id="rId44"/>
    <p:sldId id="1661" r:id="rId45"/>
    <p:sldId id="1662" r:id="rId46"/>
    <p:sldId id="1663" r:id="rId47"/>
    <p:sldId id="1664" r:id="rId48"/>
    <p:sldId id="1615" r:id="rId49"/>
    <p:sldId id="1595" r:id="rId50"/>
    <p:sldId id="1642" r:id="rId51"/>
    <p:sldId id="1644" r:id="rId52"/>
    <p:sldId id="1704" r:id="rId53"/>
    <p:sldId id="1645" r:id="rId54"/>
    <p:sldId id="1647" r:id="rId55"/>
    <p:sldId id="1648" r:id="rId56"/>
    <p:sldId id="1649" r:id="rId57"/>
    <p:sldId id="1651" r:id="rId58"/>
    <p:sldId id="1652" r:id="rId59"/>
    <p:sldId id="1653" r:id="rId60"/>
    <p:sldId id="1665" r:id="rId61"/>
    <p:sldId id="1666" r:id="rId62"/>
    <p:sldId id="1667" r:id="rId63"/>
    <p:sldId id="1668" r:id="rId64"/>
    <p:sldId id="1669" r:id="rId65"/>
    <p:sldId id="1670" r:id="rId66"/>
    <p:sldId id="1671" r:id="rId67"/>
    <p:sldId id="1672" r:id="rId68"/>
    <p:sldId id="1673" r:id="rId69"/>
    <p:sldId id="1674" r:id="rId70"/>
    <p:sldId id="1675" r:id="rId71"/>
    <p:sldId id="1676" r:id="rId72"/>
    <p:sldId id="1677" r:id="rId73"/>
    <p:sldId id="1678" r:id="rId74"/>
    <p:sldId id="1679" r:id="rId75"/>
    <p:sldId id="1680" r:id="rId76"/>
    <p:sldId id="1681" r:id="rId77"/>
    <p:sldId id="1682" r:id="rId78"/>
    <p:sldId id="1683" r:id="rId79"/>
    <p:sldId id="1684" r:id="rId80"/>
    <p:sldId id="1685" r:id="rId81"/>
    <p:sldId id="1686" r:id="rId82"/>
    <p:sldId id="1687" r:id="rId83"/>
    <p:sldId id="1688" r:id="rId84"/>
    <p:sldId id="1689" r:id="rId85"/>
    <p:sldId id="1690" r:id="rId86"/>
    <p:sldId id="1691" r:id="rId87"/>
    <p:sldId id="1692" r:id="rId88"/>
    <p:sldId id="1693" r:id="rId89"/>
    <p:sldId id="1694" r:id="rId90"/>
    <p:sldId id="1695" r:id="rId91"/>
    <p:sldId id="1696" r:id="rId92"/>
    <p:sldId id="1697" r:id="rId93"/>
    <p:sldId id="1698" r:id="rId94"/>
    <p:sldId id="1699" r:id="rId95"/>
    <p:sldId id="1700" r:id="rId96"/>
    <p:sldId id="1701" r:id="rId97"/>
    <p:sldId id="1702" r:id="rId98"/>
    <p:sldId id="1703" r:id="rId99"/>
    <p:sldId id="1617" r:id="rId100"/>
    <p:sldId id="1597" r:id="rId101"/>
    <p:sldId id="1575" r:id="rId102"/>
    <p:sldId id="1634" r:id="rId103"/>
    <p:sldId id="1635" r:id="rId104"/>
    <p:sldId id="1637" r:id="rId105"/>
    <p:sldId id="1638" r:id="rId106"/>
    <p:sldId id="1639" r:id="rId107"/>
    <p:sldId id="1640" r:id="rId108"/>
    <p:sldId id="1641" r:id="rId109"/>
    <p:sldId id="1706" r:id="rId110"/>
    <p:sldId id="1707" r:id="rId111"/>
    <p:sldId id="1589" r:id="rId112"/>
    <p:sldId id="1588" r:id="rId113"/>
    <p:sldId id="1576" r:id="rId114"/>
    <p:sldId id="1532" r:id="rId115"/>
    <p:sldId id="1610" r:id="rId116"/>
    <p:sldId id="1632" r:id="rId117"/>
    <p:sldId id="1611" r:id="rId118"/>
    <p:sldId id="1527" r:id="rId119"/>
    <p:sldId id="1528" r:id="rId120"/>
    <p:sldId id="1552" r:id="rId121"/>
    <p:sldId id="1529" r:id="rId122"/>
    <p:sldId id="1551" r:id="rId123"/>
    <p:sldId id="1530" r:id="rId124"/>
    <p:sldId id="1531" r:id="rId1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 Immersion Workshop Template" id="{A073DAE3-B461-442F-A3D3-6642BD875E45}">
          <p14:sldIdLst>
            <p14:sldId id="1485"/>
            <p14:sldId id="1519"/>
            <p14:sldId id="1549"/>
            <p14:sldId id="1709"/>
            <p14:sldId id="1553"/>
            <p14:sldId id="1593"/>
            <p14:sldId id="1558"/>
            <p14:sldId id="1708"/>
            <p14:sldId id="1559"/>
            <p14:sldId id="1560"/>
            <p14:sldId id="1556"/>
            <p14:sldId id="1557"/>
            <p14:sldId id="1561"/>
            <p14:sldId id="1562"/>
            <p14:sldId id="1563"/>
            <p14:sldId id="1564"/>
            <p14:sldId id="1565"/>
            <p14:sldId id="1567"/>
            <p14:sldId id="1569"/>
            <p14:sldId id="1570"/>
            <p14:sldId id="1604"/>
            <p14:sldId id="1577"/>
            <p14:sldId id="1606"/>
            <p14:sldId id="1578"/>
            <p14:sldId id="1579"/>
            <p14:sldId id="1580"/>
            <p14:sldId id="1605"/>
            <p14:sldId id="1630"/>
            <p14:sldId id="1631"/>
            <p14:sldId id="1584"/>
            <p14:sldId id="1585"/>
            <p14:sldId id="1607"/>
            <p14:sldId id="1587"/>
            <p14:sldId id="1633"/>
            <p14:sldId id="1654"/>
            <p14:sldId id="1656"/>
            <p14:sldId id="1657"/>
            <p14:sldId id="1658"/>
            <p14:sldId id="1659"/>
            <p14:sldId id="1660"/>
            <p14:sldId id="1661"/>
            <p14:sldId id="1662"/>
            <p14:sldId id="1663"/>
            <p14:sldId id="1664"/>
            <p14:sldId id="1615"/>
            <p14:sldId id="1595"/>
            <p14:sldId id="1642"/>
            <p14:sldId id="1644"/>
            <p14:sldId id="1704"/>
            <p14:sldId id="1645"/>
            <p14:sldId id="1647"/>
            <p14:sldId id="1648"/>
            <p14:sldId id="1649"/>
            <p14:sldId id="1651"/>
            <p14:sldId id="1652"/>
            <p14:sldId id="1653"/>
            <p14:sldId id="1665"/>
            <p14:sldId id="1666"/>
            <p14:sldId id="1667"/>
            <p14:sldId id="1668"/>
            <p14:sldId id="1669"/>
            <p14:sldId id="1670"/>
            <p14:sldId id="1671"/>
            <p14:sldId id="1672"/>
            <p14:sldId id="1673"/>
            <p14:sldId id="1674"/>
            <p14:sldId id="1675"/>
            <p14:sldId id="1676"/>
            <p14:sldId id="1677"/>
            <p14:sldId id="1678"/>
            <p14:sldId id="1679"/>
            <p14:sldId id="1680"/>
            <p14:sldId id="1681"/>
            <p14:sldId id="1682"/>
            <p14:sldId id="1683"/>
            <p14:sldId id="1684"/>
            <p14:sldId id="1685"/>
            <p14:sldId id="1686"/>
            <p14:sldId id="1687"/>
            <p14:sldId id="1688"/>
            <p14:sldId id="1689"/>
            <p14:sldId id="1690"/>
            <p14:sldId id="1691"/>
            <p14:sldId id="1692"/>
            <p14:sldId id="1693"/>
            <p14:sldId id="1694"/>
            <p14:sldId id="1695"/>
            <p14:sldId id="1696"/>
            <p14:sldId id="1697"/>
            <p14:sldId id="1698"/>
            <p14:sldId id="1699"/>
            <p14:sldId id="1700"/>
            <p14:sldId id="1701"/>
            <p14:sldId id="1702"/>
            <p14:sldId id="1703"/>
            <p14:sldId id="1617"/>
            <p14:sldId id="1597"/>
            <p14:sldId id="1575"/>
            <p14:sldId id="1634"/>
            <p14:sldId id="1635"/>
            <p14:sldId id="1637"/>
            <p14:sldId id="1638"/>
            <p14:sldId id="1639"/>
            <p14:sldId id="1640"/>
            <p14:sldId id="1641"/>
            <p14:sldId id="1706"/>
            <p14:sldId id="1707"/>
            <p14:sldId id="1589"/>
            <p14:sldId id="1588"/>
            <p14:sldId id="1576"/>
            <p14:sldId id="1532"/>
            <p14:sldId id="1610"/>
            <p14:sldId id="1632"/>
            <p14:sldId id="1611"/>
            <p14:sldId id="1527"/>
            <p14:sldId id="1528"/>
            <p14:sldId id="1552"/>
            <p14:sldId id="1529"/>
            <p14:sldId id="1551"/>
            <p14:sldId id="1530"/>
            <p14:sldId id="15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CA"/>
    <a:srgbClr val="F3F3F3"/>
    <a:srgbClr val="E8E26A"/>
    <a:srgbClr val="DCC95A"/>
    <a:srgbClr val="DEC322"/>
    <a:srgbClr val="008DB5"/>
    <a:srgbClr val="ABC5DD"/>
    <a:srgbClr val="C0D4E6"/>
    <a:srgbClr val="B6D6F0"/>
    <a:srgbClr val="9BC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BD44FD-EE6A-429B-9A2E-5ECBA2378BEF}" v="6" dt="2017-05-09T18:48:07.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00" autoAdjust="0"/>
    <p:restoredTop sz="94884" autoAdjust="0"/>
  </p:normalViewPr>
  <p:slideViewPr>
    <p:cSldViewPr>
      <p:cViewPr varScale="1">
        <p:scale>
          <a:sx n="70" d="100"/>
          <a:sy n="70" d="100"/>
        </p:scale>
        <p:origin x="48" y="222"/>
      </p:cViewPr>
      <p:guideLst/>
    </p:cSldViewPr>
  </p:slideViewPr>
  <p:outlineViewPr>
    <p:cViewPr>
      <p:scale>
        <a:sx n="33" d="100"/>
        <a:sy n="33" d="100"/>
      </p:scale>
      <p:origin x="0" y="-17532"/>
    </p:cViewPr>
  </p:outlineViewPr>
  <p:notesTextViewPr>
    <p:cViewPr>
      <p:scale>
        <a:sx n="100" d="100"/>
        <a:sy n="100" d="100"/>
      </p:scale>
      <p:origin x="0" y="0"/>
    </p:cViewPr>
  </p:notesTextViewPr>
  <p:sorterViewPr>
    <p:cViewPr>
      <p:scale>
        <a:sx n="140" d="100"/>
        <a:sy n="140" d="100"/>
      </p:scale>
      <p:origin x="0" y="-18654"/>
    </p:cViewPr>
  </p:sorterViewPr>
  <p:notesViewPr>
    <p:cSldViewPr showGuides="1">
      <p:cViewPr varScale="1">
        <p:scale>
          <a:sx n="59" d="100"/>
          <a:sy n="59" d="100"/>
        </p:scale>
        <p:origin x="2748"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notesMaster" Target="notesMasters/notesMaster1.xml"/><Relationship Id="rId13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Gibson" userId="aa5db93a-faf2-409f-a4f7-582dc42fdd66" providerId="ADAL" clId="{4FBD44FD-EE6A-429B-9A2E-5ECBA2378BEF}"/>
    <pc:docChg chg="modSld">
      <pc:chgData name="Bill Gibson" userId="aa5db93a-faf2-409f-a4f7-582dc42fdd66" providerId="ADAL" clId="{4FBD44FD-EE6A-429B-9A2E-5ECBA2378BEF}" dt="2017-05-09T18:48:07.640" v="6" actId="20577"/>
      <pc:docMkLst>
        <pc:docMk/>
      </pc:docMkLst>
      <pc:sldChg chg="modSp">
        <pc:chgData name="Bill Gibson" userId="aa5db93a-faf2-409f-a4f7-582dc42fdd66" providerId="ADAL" clId="{4FBD44FD-EE6A-429B-9A2E-5ECBA2378BEF}" dt="2017-05-09T18:48:07.640" v="6" actId="20577"/>
        <pc:sldMkLst>
          <pc:docMk/>
          <pc:sldMk cId="595941147" sldId="1565"/>
        </pc:sldMkLst>
        <pc:spChg chg="mod">
          <ac:chgData name="Bill Gibson" userId="aa5db93a-faf2-409f-a4f7-582dc42fdd66" providerId="ADAL" clId="{4FBD44FD-EE6A-429B-9A2E-5ECBA2378BEF}" dt="2017-05-09T18:48:07.640" v="6" actId="20577"/>
          <ac:spMkLst>
            <pc:docMk/>
            <pc:sldMk cId="595941147" sldId="1565"/>
            <ac:spMk id="3" creationId="{00000000-0000-0000-0000-000000000000}"/>
          </ac:spMkLst>
        </pc:spChg>
      </pc:sldChg>
      <pc:sldChg chg="modTransition">
        <pc:chgData name="Bill Gibson" userId="aa5db93a-faf2-409f-a4f7-582dc42fdd66" providerId="ADAL" clId="{4FBD44FD-EE6A-429B-9A2E-5ECBA2378BEF}" dt="2017-05-09T17:52:47.848" v="0" actId="0"/>
        <pc:sldMkLst>
          <pc:docMk/>
          <pc:sldMk cId="3215637580" sldId="170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AI Immersion Workshop</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5/8/2017 8:01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AI Immersion Workshop</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5/8/2017 7:02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5/8/2017 9:25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multi-tenant data models differ in the level of tenant isolation they afford.   The choice of model normally has a significant impact on the application design, so is usually a fundamental architectural choice made early.</a:t>
            </a:r>
          </a:p>
          <a:p>
            <a:endParaRPr lang="en-US" dirty="0"/>
          </a:p>
          <a:p>
            <a:r>
              <a:rPr lang="en-US" b="1" dirty="0"/>
              <a:t>Shared-single multi-tenant database </a:t>
            </a:r>
            <a:r>
              <a:rPr lang="en-US" dirty="0"/>
              <a:t>– all tenant data stored in single shared database, grows in size as tenant numbers grow.</a:t>
            </a:r>
          </a:p>
          <a:p>
            <a:endParaRPr lang="en-US" dirty="0"/>
          </a:p>
          <a:p>
            <a:r>
              <a:rPr lang="en-US" b="1" dirty="0"/>
              <a:t>Shared-sharded</a:t>
            </a:r>
            <a:r>
              <a:rPr lang="en-US" dirty="0"/>
              <a:t> - distributes tenants across multiple databases or shards.  Multiple tenants are stored in each shard, with the number of shards growing as tenants are added.  </a:t>
            </a:r>
          </a:p>
          <a:p>
            <a:endParaRPr lang="en-US" dirty="0"/>
          </a:p>
          <a:p>
            <a:r>
              <a:rPr lang="en-US" b="1" dirty="0"/>
              <a:t>Database-per-tenant -</a:t>
            </a:r>
            <a:r>
              <a:rPr lang="en-US" dirty="0"/>
              <a:t> isolates each tenant in their own database. </a:t>
            </a:r>
          </a:p>
          <a:p>
            <a:endParaRPr lang="en-US" dirty="0"/>
          </a:p>
          <a:p>
            <a:r>
              <a:rPr lang="en-US" dirty="0"/>
              <a:t>While the models are very different, what differs </a:t>
            </a:r>
            <a:r>
              <a:rPr lang="en-US" dirty="0" err="1"/>
              <a:t>fundmentally</a:t>
            </a:r>
            <a:r>
              <a:rPr lang="en-US" dirty="0"/>
              <a:t> is the level of isolation between tenants… [next slide] </a:t>
            </a:r>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3FF1F-CCBD-431A-8B99-7B96185B8F5A}"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61582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8040524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6185390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17787561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18615644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772EAE-EF09-4CFC-9513-4CA89B040EC9}"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7157030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27F603A-779F-4101-9B83-C34650C566A7}"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25454599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11:23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40306542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5/9/2017 7:06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7545582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9136963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7:02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1984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864796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26266896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AI Immersion Workshop</a:t>
            </a: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5/8/2017 7:02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554389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SaaS vendor there are many reasons to want to look across your set of tenant databases.  </a:t>
            </a:r>
          </a:p>
          <a:p>
            <a:r>
              <a:rPr lang="en-US" dirty="0"/>
              <a:t>This viewpoint lets you learn about your customers and how they use your service. </a:t>
            </a:r>
          </a:p>
          <a:p>
            <a:endParaRPr lang="en-US" dirty="0"/>
          </a:p>
          <a:p>
            <a:r>
              <a:rPr lang="en-US" dirty="0"/>
              <a:t>To do this we need to distribute queries across all the databases</a:t>
            </a:r>
          </a:p>
          <a:p>
            <a:endParaRPr lang="en-US" dirty="0"/>
          </a:p>
          <a:p>
            <a:r>
              <a:rPr lang="en-US" dirty="0"/>
              <a:t>Elastic query provides a way to do this, enabling, fanout of queries to each database.  </a:t>
            </a:r>
          </a:p>
          <a:p>
            <a:endParaRPr lang="en-US" dirty="0"/>
          </a:p>
          <a:p>
            <a:r>
              <a:rPr lang="en-US" dirty="0"/>
              <a:t>A head database is created and this is then mapped to remote </a:t>
            </a:r>
          </a:p>
          <a:p>
            <a:r>
              <a:rPr lang="en-US" dirty="0"/>
              <a:t>It uses the catalog to describe the scope of the query, and then creates a distributed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3218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lvl="1" indent="0">
              <a:spcBef>
                <a:spcPts val="623"/>
              </a:spcBef>
              <a:buNone/>
            </a:pPr>
            <a:r>
              <a:rPr lang="en-US" sz="1800" dirty="0"/>
              <a:t>Schema management and database maintenance</a:t>
            </a:r>
          </a:p>
          <a:p>
            <a:pPr marL="296711" lvl="1" indent="-296711">
              <a:spcBef>
                <a:spcPts val="623"/>
              </a:spcBef>
            </a:pPr>
            <a:r>
              <a:rPr lang="en-US" sz="1600" dirty="0"/>
              <a:t>Tables, indexes, statistics etc.</a:t>
            </a:r>
          </a:p>
          <a:p>
            <a:pPr marL="0" lvl="1" indent="0">
              <a:spcBef>
                <a:spcPts val="623"/>
              </a:spcBef>
              <a:buNone/>
            </a:pPr>
            <a:r>
              <a:rPr lang="en-US" sz="1800" dirty="0"/>
              <a:t>Database Monitoring</a:t>
            </a:r>
          </a:p>
          <a:p>
            <a:pPr marL="296711" lvl="1" indent="-296711">
              <a:spcBef>
                <a:spcPts val="623"/>
              </a:spcBef>
            </a:pPr>
            <a:r>
              <a:rPr lang="en-US" sz="1600" dirty="0"/>
              <a:t>Pool &amp; database health (from DMVs and master database)</a:t>
            </a:r>
          </a:p>
          <a:p>
            <a:pPr marL="0" lvl="1" indent="0">
              <a:spcBef>
                <a:spcPts val="623"/>
              </a:spcBef>
              <a:buNone/>
            </a:pPr>
            <a:r>
              <a:rPr lang="en-US" sz="1800" dirty="0"/>
              <a:t>Customer telemetry and reporting</a:t>
            </a:r>
          </a:p>
          <a:p>
            <a:pPr marL="296711" lvl="1" indent="-296711">
              <a:spcBef>
                <a:spcPts val="623"/>
              </a:spcBef>
            </a:pPr>
            <a:r>
              <a:rPr lang="en-US" sz="1600" dirty="0"/>
              <a:t>Operational insights, (e.g. activity tracking), </a:t>
            </a:r>
          </a:p>
          <a:p>
            <a:pPr marL="296711" lvl="1" indent="-296711">
              <a:spcBef>
                <a:spcPts val="623"/>
              </a:spcBef>
            </a:pPr>
            <a:r>
              <a:rPr lang="en-US" sz="1600" dirty="0"/>
              <a:t>Application insights (e.g. feature usage</a:t>
            </a:r>
          </a:p>
          <a:p>
            <a:pPr>
              <a:spcBef>
                <a:spcPts val="623"/>
              </a:spcBef>
            </a:pPr>
            <a:r>
              <a:rPr lang="en-US" sz="1800" dirty="0"/>
              <a:t>Target fixed or dynamic groups of databases</a:t>
            </a:r>
          </a:p>
          <a:p>
            <a:pPr>
              <a:spcBef>
                <a:spcPts val="623"/>
              </a:spcBef>
            </a:pPr>
            <a:r>
              <a:rPr lang="en-US" sz="1800" dirty="0"/>
              <a:t>One-time or scheduled, with automatic retry</a:t>
            </a:r>
          </a:p>
          <a:p>
            <a:pPr lvl="2">
              <a:spcBef>
                <a:spcPts val="623"/>
              </a:spcBef>
            </a:pPr>
            <a:endParaRPr lang="en-US" sz="1600" dirty="0"/>
          </a:p>
          <a:p>
            <a:pPr defTabSz="949478">
              <a:lnSpc>
                <a:spcPct val="100000"/>
              </a:lnSpc>
              <a:spcAft>
                <a:spcPts val="0"/>
              </a:spcAft>
              <a:defRPr/>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28795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27F603A-779F-4101-9B83-C34650C566A7}"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45319431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3616457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43A53B-7B38-447B-A39C-191138BF935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4079114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120</a:t>
            </a:fld>
            <a:endParaRPr lang="en-US" dirty="0"/>
          </a:p>
        </p:txBody>
      </p:sp>
      <p:sp>
        <p:nvSpPr>
          <p:cNvPr id="10" name="Date Placeholder 9"/>
          <p:cNvSpPr>
            <a:spLocks noGrp="1"/>
          </p:cNvSpPr>
          <p:nvPr>
            <p:ph type="dt" idx="13"/>
          </p:nvPr>
        </p:nvSpPr>
        <p:spPr/>
        <p:txBody>
          <a:bodyPr/>
          <a:lstStyle/>
          <a:p>
            <a:fld id="{E45DD59A-D9AD-4C82-9DE1-A42A8DB4D1E1}" type="datetime8">
              <a:rPr lang="en-US" smtClean="0"/>
              <a:t>5/8/2017 7:02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r>
              <a:rPr lang="en-US" dirty="0"/>
              <a:t>AI Immersion Workshop</a:t>
            </a:r>
          </a:p>
        </p:txBody>
      </p:sp>
    </p:spTree>
    <p:extLst>
      <p:ext uri="{BB962C8B-B14F-4D97-AF65-F5344CB8AC3E}">
        <p14:creationId xmlns:p14="http://schemas.microsoft.com/office/powerpoint/2010/main" val="31046237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AI Immersion Workshop</a:t>
            </a:r>
          </a:p>
        </p:txBody>
      </p:sp>
      <p:sp>
        <p:nvSpPr>
          <p:cNvPr id="5" name="Date Placeholder 4"/>
          <p:cNvSpPr>
            <a:spLocks noGrp="1"/>
          </p:cNvSpPr>
          <p:nvPr>
            <p:ph type="dt" idx="11"/>
          </p:nvPr>
        </p:nvSpPr>
        <p:spPr/>
        <p:txBody>
          <a:bodyPr/>
          <a:lstStyle/>
          <a:p>
            <a:fld id="{7FAE806A-292D-4B94-B756-12F4A3483BEB}" type="datetime8">
              <a:rPr lang="en-US" smtClean="0">
                <a:solidFill>
                  <a:prstClr val="black"/>
                </a:solidFill>
              </a:rPr>
              <a:t>5/8/2017 7:02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942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8159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8101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7:02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464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5/9/2017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44912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Deleting the RG deletes all the resources and stops Azure billing</a:t>
            </a:r>
          </a:p>
          <a:p>
            <a:r>
              <a:rPr lang="en-US" dirty="0"/>
              <a:t>If you screw up during any of the workshops, easy to redeploy the app with a new resource group and user (inits2, inits3…)</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4925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is built using a database-per-tenant</a:t>
            </a:r>
          </a:p>
          <a:p>
            <a:r>
              <a:rPr lang="en-US" dirty="0"/>
              <a:t>In addition to events, tickets, venues the database contains tenant configuration information, including tenant name, the venue type – concert/jazz/sports etc. which determines which image is shown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6644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is built using a database-per-tenant</a:t>
            </a:r>
          </a:p>
          <a:p>
            <a:r>
              <a:rPr lang="en-US" dirty="0"/>
              <a:t>In addition to events, tickets, venues the database contains tenant configuration information, including tenant name, the venue type – concert/jazz/sports etc. which determines which image is shown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7656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u="none" kern="1200" dirty="0">
                <a:solidFill>
                  <a:schemeClr val="tx1"/>
                </a:solidFill>
                <a:effectLst/>
                <a:latin typeface="Segoe UI Light" pitchFamily="34" charset="0"/>
                <a:ea typeface="+mn-ea"/>
                <a:cs typeface="+mn-cs"/>
              </a:rPr>
              <a:t>SSID: AI IMMERSION </a:t>
            </a:r>
          </a:p>
          <a:p>
            <a:pPr lvl="0"/>
            <a:r>
              <a:rPr lang="en-US" sz="900" u="none" kern="1200" dirty="0">
                <a:solidFill>
                  <a:schemeClr val="tx1"/>
                </a:solidFill>
                <a:effectLst/>
                <a:latin typeface="Segoe UI Light" pitchFamily="34" charset="0"/>
                <a:ea typeface="+mn-ea"/>
                <a:cs typeface="+mn-cs"/>
              </a:rPr>
              <a:t>Password: MSFTWIFI</a:t>
            </a:r>
          </a:p>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5/8/2017 9:24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47178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544365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tenant/database mapping and connections.  SQL Database provides a client library used in the cloud service, plus a pro-forma schema for the catalog (referred to as a shard map), that together enable you to manage the tenant database mapping and to access and this efficiently at runtime.  </a:t>
            </a:r>
          </a:p>
          <a:p>
            <a:endParaRPr lang="en-US" dirty="0"/>
          </a:p>
          <a:p>
            <a:r>
              <a:rPr lang="en-US" dirty="0"/>
              <a:t>Client library is used in the cloud service, and here is represented by the green bar  </a:t>
            </a:r>
          </a:p>
          <a:p>
            <a:endParaRPr lang="en-US" dirty="0"/>
          </a:p>
          <a:p>
            <a:r>
              <a:rPr lang="en-US" dirty="0"/>
              <a:t>2 scenarios: onboarding a new tenant, normal application use</a:t>
            </a:r>
          </a:p>
          <a:p>
            <a:endParaRPr lang="en-US" dirty="0"/>
          </a:p>
          <a:p>
            <a:r>
              <a:rPr lang="en-US" b="1" dirty="0"/>
              <a:t>Onboarding</a:t>
            </a:r>
          </a:p>
          <a:p>
            <a:pPr marL="178027" indent="-178027">
              <a:buFont typeface="Arial" panose="020B0604020202020204" pitchFamily="34" charset="0"/>
              <a:buChar char="•"/>
            </a:pPr>
            <a:r>
              <a:rPr lang="en-US" b="0" dirty="0"/>
              <a:t>Can be automated as part of the cloud service application using API calls to the SQL Database service, optionally using ARM templates</a:t>
            </a:r>
          </a:p>
          <a:p>
            <a:pPr marL="178027" indent="-178027">
              <a:buFont typeface="Arial" panose="020B0604020202020204" pitchFamily="34" charset="0"/>
              <a:buChar char="•"/>
            </a:pPr>
            <a:r>
              <a:rPr lang="en-US" b="0" dirty="0"/>
              <a:t>Provisioning the database can include importing a bacpac and can be done using an ARM template (ARM manages retry)</a:t>
            </a:r>
          </a:p>
          <a:p>
            <a:pPr marL="178027" indent="-178027">
              <a:buFont typeface="Arial" panose="020B0604020202020204" pitchFamily="34" charset="0"/>
              <a:buChar char="•"/>
            </a:pPr>
            <a:r>
              <a:rPr lang="en-US" b="0" dirty="0"/>
              <a:t>If you use an ARM template you can populate the schema as part of deploying the database</a:t>
            </a:r>
          </a:p>
          <a:p>
            <a:pPr marL="178027" indent="-178027">
              <a:buFont typeface="Arial" panose="020B0604020202020204" pitchFamily="34" charset="0"/>
              <a:buChar char="•"/>
            </a:pPr>
            <a:r>
              <a:rPr lang="en-US" b="0" dirty="0"/>
              <a:t>Cloud service needs to register the database in the catalog once created</a:t>
            </a:r>
          </a:p>
          <a:p>
            <a:pPr marL="178027" indent="-178027">
              <a:buFont typeface="Arial" panose="020B0604020202020204" pitchFamily="34" charset="0"/>
              <a:buChar char="•"/>
            </a:pPr>
            <a:endParaRPr lang="en-US" b="0" dirty="0"/>
          </a:p>
          <a:p>
            <a:r>
              <a:rPr lang="en-US" b="1" dirty="0"/>
              <a:t>Application Use</a:t>
            </a:r>
          </a:p>
          <a:p>
            <a:pPr marL="178027" indent="-178027">
              <a:buFont typeface="Arial" panose="020B0604020202020204" pitchFamily="34" charset="0"/>
              <a:buChar char="•"/>
            </a:pPr>
            <a:r>
              <a:rPr lang="en-US" b="0" dirty="0"/>
              <a:t>The tenant signs in and the cloud service now uses the catalog to determine which database to connect to.  </a:t>
            </a:r>
          </a:p>
          <a:p>
            <a:pPr marL="178027" indent="-178027">
              <a:buFont typeface="Arial" panose="020B0604020202020204" pitchFamily="34" charset="0"/>
              <a:buChar char="•"/>
            </a:pPr>
            <a:r>
              <a:rPr lang="en-US" b="0" dirty="0"/>
              <a:t>Cloud service may retrieve configuration data from the database to configure the experience for the user</a:t>
            </a:r>
          </a:p>
          <a:p>
            <a:pPr marL="178027" indent="-178027">
              <a:buFont typeface="Arial" panose="020B0604020202020204" pitchFamily="34" charset="0"/>
              <a:buChar char="•"/>
            </a:pPr>
            <a:r>
              <a:rPr lang="en-US" b="0" dirty="0"/>
              <a:t>The client layer  </a:t>
            </a:r>
          </a:p>
          <a:p>
            <a:endParaRPr lang="en-US" b="1" dirty="0"/>
          </a:p>
          <a:p>
            <a:endParaRPr lang="en-US" b="1" dirty="0"/>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2885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117584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37495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79643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the provisioning and placement of databases in pools is key to effectively managing resources and ensuring the solution is manageable for large numbers of tenants.</a:t>
            </a:r>
          </a:p>
          <a:p>
            <a:r>
              <a:rPr lang="en-US" dirty="0"/>
              <a:t>  </a:t>
            </a:r>
          </a:p>
          <a:p>
            <a:pPr marL="178027" indent="-178027">
              <a:buFont typeface="Arial" panose="020B0604020202020204" pitchFamily="34" charset="0"/>
              <a:buChar char="•"/>
            </a:pPr>
            <a:r>
              <a:rPr lang="en-US" b="1" dirty="0"/>
              <a:t>Create a new pool </a:t>
            </a:r>
            <a:r>
              <a:rPr lang="en-US" dirty="0"/>
              <a:t>ready for new databases</a:t>
            </a:r>
          </a:p>
          <a:p>
            <a:pPr marL="178027" indent="-178027">
              <a:buFont typeface="Arial" panose="020B0604020202020204" pitchFamily="34" charset="0"/>
              <a:buChar char="•"/>
            </a:pPr>
            <a:r>
              <a:rPr lang="en-US" b="1" dirty="0"/>
              <a:t>Create new databases </a:t>
            </a:r>
            <a:r>
              <a:rPr lang="en-US" dirty="0"/>
              <a:t>directly in the pool.  As you pay only for the pool not the databases, its efficient to </a:t>
            </a:r>
            <a:r>
              <a:rPr lang="en-US" b="1" dirty="0"/>
              <a:t>pre-create databases </a:t>
            </a:r>
            <a:r>
              <a:rPr lang="en-US" dirty="0"/>
              <a:t>for tenants. </a:t>
            </a:r>
          </a:p>
          <a:p>
            <a:pPr marL="652765" lvl="1" indent="-178027"/>
            <a:r>
              <a:rPr lang="en-US" dirty="0"/>
              <a:t>Reduces onboarding time, </a:t>
            </a:r>
          </a:p>
          <a:p>
            <a:pPr marL="652765" lvl="1" indent="-178027"/>
            <a:r>
              <a:rPr lang="en-US" dirty="0"/>
              <a:t>Ensures databases are fully backed up before you start putting customer data in them.</a:t>
            </a:r>
          </a:p>
          <a:p>
            <a:pPr marL="178027" indent="-178027">
              <a:buFont typeface="Arial" panose="020B0604020202020204" pitchFamily="34" charset="0"/>
              <a:buChar char="•"/>
            </a:pPr>
            <a:r>
              <a:rPr lang="en-US" b="1" dirty="0"/>
              <a:t>Increase pool size </a:t>
            </a:r>
            <a:r>
              <a:rPr lang="en-US" dirty="0"/>
              <a:t>(resources allocated to it) to support more databases or more activity</a:t>
            </a:r>
          </a:p>
          <a:p>
            <a:pPr marL="178027" indent="-178027">
              <a:buFont typeface="Arial" panose="020B0604020202020204" pitchFamily="34" charset="0"/>
              <a:buChar char="•"/>
            </a:pPr>
            <a:r>
              <a:rPr lang="en-US" b="1" dirty="0"/>
              <a:t>Load balance</a:t>
            </a:r>
            <a:r>
              <a:rPr lang="en-US" dirty="0"/>
              <a:t> by moving databases between pools</a:t>
            </a:r>
          </a:p>
          <a:p>
            <a:pPr marL="178027" indent="-178027">
              <a:buFont typeface="Arial" panose="020B0604020202020204" pitchFamily="34" charset="0"/>
              <a:buChar char="•"/>
            </a:pPr>
            <a:r>
              <a:rPr lang="en-US" b="1" dirty="0"/>
              <a:t>Move database out of pool</a:t>
            </a:r>
            <a:r>
              <a:rPr lang="en-US" dirty="0"/>
              <a:t> if it becomes more active and is more cost effective as a stand-alone db</a:t>
            </a:r>
          </a:p>
          <a:p>
            <a:pPr marL="178027" indent="-178027">
              <a:buFont typeface="Arial" panose="020B0604020202020204" pitchFamily="34" charset="0"/>
              <a:buChar char="•"/>
            </a:pPr>
            <a:r>
              <a:rPr lang="en-US" dirty="0"/>
              <a:t>All the pool and database creation and management </a:t>
            </a:r>
            <a:r>
              <a:rPr lang="en-US" b="1" dirty="0"/>
              <a:t>actions can be invoked from the app </a:t>
            </a:r>
            <a:r>
              <a:rPr lang="en-US" dirty="0"/>
              <a:t>allowing </a:t>
            </a:r>
            <a:r>
              <a:rPr lang="en-US" b="1" dirty="0"/>
              <a:t>automated resource management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4386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933695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33208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401825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This slide is required. </a:t>
            </a:r>
            <a:r>
              <a:rPr lang="en-US" b="1" u="sng" dirty="0"/>
              <a:t>Do NOT delete</a:t>
            </a:r>
            <a:r>
              <a:rPr lang="en-US" b="1" dirty="0"/>
              <a:t>. This should be the first slide after your Title Slide. </a:t>
            </a:r>
            <a:endParaRPr lang="en-US" dirty="0"/>
          </a:p>
          <a:p>
            <a:r>
              <a:rPr lang="en-US" dirty="0"/>
              <a:t> </a:t>
            </a:r>
          </a:p>
          <a:p>
            <a:pPr lvl="1"/>
            <a:r>
              <a:rPr lang="en-US" dirty="0"/>
              <a:t>This slide should describe what your goals are for this session. This information lets your audience know what you are trying to accomplish with your talk or tutorial—</a:t>
            </a:r>
            <a:r>
              <a:rPr lang="en-US" dirty="0" err="1"/>
              <a:t>ie</a:t>
            </a:r>
            <a:r>
              <a:rPr lang="en-US" dirty="0"/>
              <a:t>, what value will attendees get by investing 25 minutes or 2 hours of their time listening to you. </a:t>
            </a:r>
          </a:p>
          <a:p>
            <a:pPr lvl="1"/>
            <a:r>
              <a:rPr lang="en-US" b="1" dirty="0"/>
              <a:t>You should not spend more than 1 minute presenting this slide.</a:t>
            </a:r>
            <a:endParaRPr lang="en-US" dirty="0"/>
          </a:p>
          <a:p>
            <a:pPr lvl="1"/>
            <a:r>
              <a:rPr lang="en-US" b="1" dirty="0"/>
              <a:t>General examples of session goals </a:t>
            </a:r>
            <a:r>
              <a:rPr lang="en-US" b="1" i="1" dirty="0"/>
              <a:t>could</a:t>
            </a:r>
            <a:r>
              <a:rPr lang="en-US" b="1" dirty="0"/>
              <a:t> be (you will have to create your own specific goals):</a:t>
            </a:r>
            <a:endParaRPr lang="en-US" dirty="0"/>
          </a:p>
          <a:p>
            <a:pPr lvl="2"/>
            <a:r>
              <a:rPr lang="en-US" dirty="0"/>
              <a:t>Introduce a new technique or approach to solve a customer problem</a:t>
            </a:r>
          </a:p>
          <a:p>
            <a:pPr lvl="2"/>
            <a:r>
              <a:rPr lang="en-US" dirty="0"/>
              <a:t>Compare two approaches and explain why one is superior</a:t>
            </a:r>
          </a:p>
          <a:p>
            <a:pPr lvl="2"/>
            <a:r>
              <a:rPr lang="en-US" dirty="0"/>
              <a:t>Describe a project and the learnings that audience members can apply from it</a:t>
            </a:r>
          </a:p>
          <a:p>
            <a:pPr lvl="2"/>
            <a:r>
              <a:rPr lang="en-US" dirty="0"/>
              <a:t>Teach audience members how to use a specific technology</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5/9/2017 7:32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dirty="0"/>
              <a:t>AI Immersion Workshop</a:t>
            </a:r>
          </a:p>
        </p:txBody>
      </p:sp>
    </p:spTree>
    <p:extLst>
      <p:ext uri="{BB962C8B-B14F-4D97-AF65-F5344CB8AC3E}">
        <p14:creationId xmlns:p14="http://schemas.microsoft.com/office/powerpoint/2010/main" val="4274670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SaaS vendor there are many reasons to want to look across your set of tenant databases.  </a:t>
            </a:r>
          </a:p>
          <a:p>
            <a:r>
              <a:rPr lang="en-US" dirty="0"/>
              <a:t>This viewpoint lets you learn about your customers and how they use your service. </a:t>
            </a:r>
          </a:p>
          <a:p>
            <a:endParaRPr lang="en-US" dirty="0"/>
          </a:p>
          <a:p>
            <a:r>
              <a:rPr lang="en-US" dirty="0"/>
              <a:t>To do this we need to distribute queries across all the databases</a:t>
            </a:r>
          </a:p>
          <a:p>
            <a:endParaRPr lang="en-US" dirty="0"/>
          </a:p>
          <a:p>
            <a:r>
              <a:rPr lang="en-US" dirty="0"/>
              <a:t>Elastic query provides a way to do this, enabling, fanout of queries to each database.  </a:t>
            </a:r>
          </a:p>
          <a:p>
            <a:endParaRPr lang="en-US" dirty="0"/>
          </a:p>
          <a:p>
            <a:r>
              <a:rPr lang="en-US" dirty="0"/>
              <a:t>A head database is created and this is then mapped to remote </a:t>
            </a:r>
          </a:p>
          <a:p>
            <a:r>
              <a:rPr lang="en-US" dirty="0"/>
              <a:t>It uses the catalog to describe the scope of the query, and then creates a distributed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0974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SaaS vendor there are many reasons to want to look across your set of tenant databases.  </a:t>
            </a:r>
          </a:p>
          <a:p>
            <a:r>
              <a:rPr lang="en-US" dirty="0"/>
              <a:t>This viewpoint lets you learn about your customers and how they use your service. </a:t>
            </a:r>
          </a:p>
          <a:p>
            <a:endParaRPr lang="en-US" dirty="0"/>
          </a:p>
          <a:p>
            <a:r>
              <a:rPr lang="en-US" dirty="0"/>
              <a:t>To do this we need to distribute queries across all the databases</a:t>
            </a:r>
          </a:p>
          <a:p>
            <a:endParaRPr lang="en-US" dirty="0"/>
          </a:p>
          <a:p>
            <a:r>
              <a:rPr lang="en-US" dirty="0"/>
              <a:t>Elastic query provides a way to do this, enabling, fanout of queries to each database.  </a:t>
            </a:r>
          </a:p>
          <a:p>
            <a:endParaRPr lang="en-US" dirty="0"/>
          </a:p>
          <a:p>
            <a:r>
              <a:rPr lang="en-US" dirty="0"/>
              <a:t>A head database is created and this is then mapped to remote </a:t>
            </a:r>
          </a:p>
          <a:p>
            <a:r>
              <a:rPr lang="en-US" dirty="0"/>
              <a:t>It uses the catalog to describe the scope of the query, and then creates a distributed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33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214866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SaaS vendor there are many reasons to want to look across your set of tenant databases.  </a:t>
            </a:r>
          </a:p>
          <a:p>
            <a:r>
              <a:rPr lang="en-US" dirty="0"/>
              <a:t>This viewpoint lets you learn about your customers and how they use your service. </a:t>
            </a:r>
          </a:p>
          <a:p>
            <a:endParaRPr lang="en-US" dirty="0"/>
          </a:p>
          <a:p>
            <a:r>
              <a:rPr lang="en-US" dirty="0"/>
              <a:t>To do this we need to distribute queries across all the databases</a:t>
            </a:r>
          </a:p>
          <a:p>
            <a:endParaRPr lang="en-US" dirty="0"/>
          </a:p>
          <a:p>
            <a:r>
              <a:rPr lang="en-US" dirty="0"/>
              <a:t>Elastic query provides a way to do this, enabling, fanout of queries to each database.  </a:t>
            </a:r>
          </a:p>
          <a:p>
            <a:endParaRPr lang="en-US" dirty="0"/>
          </a:p>
          <a:p>
            <a:r>
              <a:rPr lang="en-US" dirty="0"/>
              <a:t>A head database is created and this is then mapped to remote </a:t>
            </a:r>
          </a:p>
          <a:p>
            <a:r>
              <a:rPr lang="en-US" dirty="0"/>
              <a:t>It uses the catalog to describe the scope of the query, and then creates a distributed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2167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607432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671670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is built using a database-per-tenant</a:t>
            </a:r>
          </a:p>
          <a:p>
            <a:r>
              <a:rPr lang="en-US" dirty="0"/>
              <a:t>In addition to events, tickets, venues the database contains tenant configuration information, including tenant name, the venue type – concert/jazz/sports etc. which determines which image is shown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214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is built using a database-per-tenant</a:t>
            </a:r>
          </a:p>
          <a:p>
            <a:r>
              <a:rPr lang="en-US" dirty="0"/>
              <a:t>In addition to events, tickets, venues the database contains tenant configuration information, including tenant name, the venue type – concert/jazz/sports etc. which determines which image is shown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4721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is built using a database-per-tenant</a:t>
            </a:r>
          </a:p>
          <a:p>
            <a:r>
              <a:rPr lang="en-US" dirty="0"/>
              <a:t>In addition to events, tickets, venues the database contains tenant configuration information, including tenant name, the venue type – concert/jazz/sports etc. which determines which image is shown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7399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1238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5/9/2017 7:33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24150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449532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B5D23-709F-4C5D-BE56-929D2ED18D9F}" type="slidenum">
              <a:rPr lang="en-US" smtClean="0"/>
              <a:t>41</a:t>
            </a:fld>
            <a:endParaRPr lang="en-US"/>
          </a:p>
        </p:txBody>
      </p:sp>
    </p:spTree>
    <p:extLst>
      <p:ext uri="{BB962C8B-B14F-4D97-AF65-F5344CB8AC3E}">
        <p14:creationId xmlns:p14="http://schemas.microsoft.com/office/powerpoint/2010/main" val="3854080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6F45D-BCE5-41E7-A317-0F8063D8F557}" type="slidenum">
              <a:rPr lang="en-GB" smtClean="0"/>
              <a:t>42</a:t>
            </a:fld>
            <a:endParaRPr lang="en-GB"/>
          </a:p>
        </p:txBody>
      </p:sp>
    </p:spTree>
    <p:extLst>
      <p:ext uri="{BB962C8B-B14F-4D97-AF65-F5344CB8AC3E}">
        <p14:creationId xmlns:p14="http://schemas.microsoft.com/office/powerpoint/2010/main" val="1591226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Karan</a:t>
            </a:r>
          </a:p>
          <a:p>
            <a:pPr marL="0" indent="0">
              <a:buFontTx/>
              <a:buNone/>
            </a:pPr>
            <a:r>
              <a:rPr lang="en-US" dirty="0"/>
              <a:t>Joins cant across</a:t>
            </a:r>
            <a:r>
              <a:rPr lang="en-US" baseline="0" dirty="0"/>
              <a:t> spokes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D54614-4009-4DF9-8209-F2965C86818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61284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400790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8942598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761935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256210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132802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9:14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96140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dirty="0"/>
              <a:t>This slide is required. </a:t>
            </a:r>
            <a:r>
              <a:rPr lang="en-US" b="1" u="sng" dirty="0"/>
              <a:t>Do NOT delete</a:t>
            </a:r>
            <a:r>
              <a:rPr lang="en-US" b="1" dirty="0"/>
              <a:t>. This should be the first slide after your Title Slide. </a:t>
            </a:r>
            <a:endParaRPr lang="en-US" dirty="0"/>
          </a:p>
          <a:p>
            <a:r>
              <a:rPr lang="en-US" dirty="0"/>
              <a:t> </a:t>
            </a:r>
          </a:p>
          <a:p>
            <a:pPr lvl="1"/>
            <a:r>
              <a:rPr lang="en-US" dirty="0"/>
              <a:t>This slide should describe what your goals are for this session. This information lets your audience know what you are trying to accomplish with your talk or tutorial—</a:t>
            </a:r>
            <a:r>
              <a:rPr lang="en-US" dirty="0" err="1"/>
              <a:t>ie</a:t>
            </a:r>
            <a:r>
              <a:rPr lang="en-US" dirty="0"/>
              <a:t>, what value will attendees get by investing 25 minutes or 2 hours of their time listening to you. </a:t>
            </a:r>
          </a:p>
          <a:p>
            <a:pPr lvl="1"/>
            <a:r>
              <a:rPr lang="en-US" b="1" dirty="0"/>
              <a:t>You should not spend more than 1 minute presenting this slide.</a:t>
            </a:r>
            <a:endParaRPr lang="en-US" dirty="0"/>
          </a:p>
          <a:p>
            <a:pPr lvl="1"/>
            <a:r>
              <a:rPr lang="en-US" b="1" dirty="0"/>
              <a:t>General examples of session goals </a:t>
            </a:r>
            <a:r>
              <a:rPr lang="en-US" b="1" i="1" dirty="0"/>
              <a:t>could</a:t>
            </a:r>
            <a:r>
              <a:rPr lang="en-US" b="1" dirty="0"/>
              <a:t> be (you will have to create your own specific goals):</a:t>
            </a:r>
            <a:endParaRPr lang="en-US" dirty="0"/>
          </a:p>
          <a:p>
            <a:pPr lvl="2"/>
            <a:r>
              <a:rPr lang="en-US" dirty="0"/>
              <a:t>Introduce a new technique or approach to solve a customer problem</a:t>
            </a:r>
          </a:p>
          <a:p>
            <a:pPr lvl="2"/>
            <a:r>
              <a:rPr lang="en-US" dirty="0"/>
              <a:t>Compare two approaches and explain why one is superior</a:t>
            </a:r>
          </a:p>
          <a:p>
            <a:pPr lvl="2"/>
            <a:r>
              <a:rPr lang="en-US" dirty="0"/>
              <a:t>Describe a project and the learnings that audience members can apply from it</a:t>
            </a:r>
          </a:p>
          <a:p>
            <a:pPr lvl="2"/>
            <a:r>
              <a:rPr lang="en-US" dirty="0"/>
              <a:t>Teach audience members how to use a specific technology</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5/8/2017 7:02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dirty="0"/>
              <a:t>AI Immersion Workshop</a:t>
            </a:r>
          </a:p>
        </p:txBody>
      </p:sp>
    </p:spTree>
    <p:extLst>
      <p:ext uri="{BB962C8B-B14F-4D97-AF65-F5344CB8AC3E}">
        <p14:creationId xmlns:p14="http://schemas.microsoft.com/office/powerpoint/2010/main" val="507481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004689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0831942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9133049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9876408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962243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772393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621102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254617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But research shows</a:t>
            </a:r>
            <a:r>
              <a:rPr lang="en-US" baseline="0" dirty="0"/>
              <a:t> less than 22% of the employees have access to analytics software and tools. In order to achieve your digital transformation goal every software , operational software especially, needs to disseminate analytical insights inside the enterprise. This will enable everyone to take intelligent action in the context of the business process operation.</a:t>
            </a:r>
            <a:endParaRPr lang="en-US" dirty="0"/>
          </a:p>
          <a:p>
            <a:endParaRPr lang="en-US" dirty="0"/>
          </a:p>
        </p:txBody>
      </p:sp>
    </p:spTree>
    <p:extLst>
      <p:ext uri="{BB962C8B-B14F-4D97-AF65-F5344CB8AC3E}">
        <p14:creationId xmlns:p14="http://schemas.microsoft.com/office/powerpoint/2010/main" val="34025360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095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532151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5813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A044F-EEC5-42E7-AF2C-B9FD96B8517B}" type="slidenum">
              <a:rPr lang="en-US" smtClean="0"/>
              <a:t>61</a:t>
            </a:fld>
            <a:endParaRPr lang="en-US"/>
          </a:p>
        </p:txBody>
      </p:sp>
    </p:spTree>
    <p:extLst>
      <p:ext uri="{BB962C8B-B14F-4D97-AF65-F5344CB8AC3E}">
        <p14:creationId xmlns:p14="http://schemas.microsoft.com/office/powerpoint/2010/main" val="36292861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Open and extensible</a:t>
            </a:r>
            <a:r>
              <a:rPr lang="en-US" baseline="0" dirty="0"/>
              <a:t> around the cloud</a:t>
            </a:r>
            <a:endParaRPr lang="en-US" dirty="0"/>
          </a:p>
        </p:txBody>
      </p:sp>
    </p:spTree>
    <p:extLst>
      <p:ext uri="{BB962C8B-B14F-4D97-AF65-F5344CB8AC3E}">
        <p14:creationId xmlns:p14="http://schemas.microsoft.com/office/powerpoint/2010/main" val="3497869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8:01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40340649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6609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055023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a:t>
            </a:r>
            <a:r>
              <a:rPr lang="en-US" baseline="0" dirty="0"/>
              <a:t> alignment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8:01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7735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00"/>
              </a:spcAft>
              <a:buFont typeface="Arial" panose="020B0604020202020204" pitchFamily="34" charset="0"/>
              <a:buNone/>
            </a:pPr>
            <a:endParaRPr lang="en-US" sz="900" dirty="0">
              <a:solidFill>
                <a:srgbClr val="EDC30D"/>
              </a:solidFill>
              <a:latin typeface="Segoe UI Light" panose="020B0502040204020203" pitchFamily="34" charset="0"/>
              <a:cs typeface="Segoe UI Light" panose="020B0502040204020203" pitchFamily="34" charset="0"/>
            </a:endParaRPr>
          </a:p>
          <a:p>
            <a:pPr marL="0" indent="0">
              <a:spcAft>
                <a:spcPts val="800"/>
              </a:spcAft>
              <a:buFont typeface="Arial" panose="020B0604020202020204" pitchFamily="34" charset="0"/>
              <a:buNone/>
            </a:pPr>
            <a:endParaRPr lang="en-US" sz="900" dirty="0">
              <a:solidFill>
                <a:srgbClr val="EDC30D"/>
              </a:solidFill>
              <a:latin typeface="Segoe UI Light" panose="020B0502040204020203" pitchFamily="34" charset="0"/>
              <a:cs typeface="Segoe UI Light" panose="020B0502040204020203" pitchFamily="34" charset="0"/>
            </a:endParaRPr>
          </a:p>
          <a:p>
            <a:pPr marL="228600" indent="-228600">
              <a:spcAft>
                <a:spcPts val="800"/>
              </a:spcAft>
              <a:buFont typeface="Arial" panose="020B0604020202020204" pitchFamily="34" charset="0"/>
              <a:buChar char="•"/>
            </a:pPr>
            <a:endParaRPr lang="en-US" sz="900" dirty="0">
              <a:solidFill>
                <a:srgbClr val="EDC30D"/>
              </a:solidFill>
              <a:latin typeface="Segoe UI Light" panose="020B0502040204020203" pitchFamily="34" charset="0"/>
              <a:cs typeface="Segoe UI Light" panose="020B0502040204020203" pitchFamily="34" charset="0"/>
            </a:endParaRPr>
          </a:p>
          <a:p>
            <a:pPr marL="0" indent="0">
              <a:spcAft>
                <a:spcPts val="800"/>
              </a:spcAft>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228600" indent="-228600">
              <a:spcAft>
                <a:spcPts val="80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indent="0">
              <a:spcAft>
                <a:spcPts val="800"/>
              </a:spcAft>
              <a:buFont typeface="Arial" panose="020B0604020202020204" pitchFamily="34" charset="0"/>
              <a:buNone/>
            </a:pPr>
            <a:endParaRPr lang="en-US" sz="900" dirty="0">
              <a:solidFill>
                <a:srgbClr val="EDC30D"/>
              </a:solidFill>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8:01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24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8:01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5778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83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388064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0951932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8:01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51525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7890786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1095709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7083411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6114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5145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9195626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9013899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04351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5/9/2017 6:49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234823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0574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2425399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2649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9584281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3661404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11944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961282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9890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39030594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139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multi-tenant data models differ in the level of tenant isolation they afford.   The choice of model normally has a significant impact on the application design, so is usually a fundamental architectural choice made early.</a:t>
            </a:r>
          </a:p>
          <a:p>
            <a:endParaRPr lang="en-US" dirty="0"/>
          </a:p>
          <a:p>
            <a:r>
              <a:rPr lang="en-US" b="1" dirty="0"/>
              <a:t>Shared-single multi-tenant database </a:t>
            </a:r>
            <a:r>
              <a:rPr lang="en-US" dirty="0"/>
              <a:t>– all tenant data stored in single shared database, grows in size as tenant numbers grow.</a:t>
            </a:r>
          </a:p>
          <a:p>
            <a:endParaRPr lang="en-US" dirty="0"/>
          </a:p>
          <a:p>
            <a:r>
              <a:rPr lang="en-US" b="1" dirty="0"/>
              <a:t>Shared-sharded</a:t>
            </a:r>
            <a:r>
              <a:rPr lang="en-US" dirty="0"/>
              <a:t> - distributes tenants across multiple databases or shards.  Multiple tenants are stored in each shard, with the number of shards growing as tenants are added.  </a:t>
            </a:r>
          </a:p>
          <a:p>
            <a:endParaRPr lang="en-US" dirty="0"/>
          </a:p>
          <a:p>
            <a:r>
              <a:rPr lang="en-US" b="1" dirty="0"/>
              <a:t>Database-per-tenant -</a:t>
            </a:r>
            <a:r>
              <a:rPr lang="en-US" dirty="0"/>
              <a:t> isolates each tenant in their own database. </a:t>
            </a:r>
          </a:p>
          <a:p>
            <a:endParaRPr lang="en-US" dirty="0"/>
          </a:p>
          <a:p>
            <a:r>
              <a:rPr lang="en-US" dirty="0"/>
              <a:t>While the models are very different, what differs </a:t>
            </a:r>
            <a:r>
              <a:rPr lang="en-US" dirty="0" err="1"/>
              <a:t>fundmentally</a:t>
            </a:r>
            <a:r>
              <a:rPr lang="en-US" dirty="0"/>
              <a:t> is the level of isolation between tenants… [next slide] </a:t>
            </a:r>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3FF1F-CCBD-431A-8B99-7B96185B8F5A}"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89105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5948657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3159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640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9093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62613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8:01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9790266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5400958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8982168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5096149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6068513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346861" y="1654778"/>
            <a:ext cx="11089614" cy="3989767"/>
          </a:xfrm>
          <a:prstGeom prst="rect">
            <a:avLst/>
          </a:prstGeom>
        </p:spPr>
      </p:pic>
      <p:sp>
        <p:nvSpPr>
          <p:cNvPr id="15" name="Rectangle 14"/>
          <p:cNvSpPr/>
          <p:nvPr userDrawn="1"/>
        </p:nvSpPr>
        <p:spPr bwMode="auto">
          <a:xfrm>
            <a:off x="1112837" y="1654778"/>
            <a:ext cx="7162800" cy="4038600"/>
          </a:xfrm>
          <a:prstGeom prst="rect">
            <a:avLst/>
          </a:prstGeom>
          <a:gradFill>
            <a:gsLst>
              <a:gs pos="44000">
                <a:srgbClr val="FFFFFF"/>
              </a:gs>
              <a:gs pos="100000">
                <a:srgbClr val="FFFFFF">
                  <a:alpha val="0"/>
                </a:srgbClr>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10"/>
          <p:cNvSpPr txBox="1"/>
          <p:nvPr userDrawn="1"/>
        </p:nvSpPr>
        <p:spPr bwMode="black">
          <a:xfrm>
            <a:off x="294215" y="2659062"/>
            <a:ext cx="11887200" cy="1126462"/>
          </a:xfrm>
          <a:prstGeom prst="rect">
            <a:avLst/>
          </a:prstGeom>
          <a:noFill/>
        </p:spPr>
        <p:txBody>
          <a:bodyPr wrap="square" lIns="137160" tIns="146304" rIns="137160" bIns="146304" rtlCol="0">
            <a:spAutoFit/>
          </a:bodyPr>
          <a:lstStyle/>
          <a:p>
            <a:pPr>
              <a:lnSpc>
                <a:spcPct val="90000"/>
              </a:lnSpc>
              <a:spcAft>
                <a:spcPts val="600"/>
              </a:spcAft>
            </a:pPr>
            <a:r>
              <a:rPr lang="en-US" sz="6000" dirty="0">
                <a:gradFill>
                  <a:gsLst>
                    <a:gs pos="5435">
                      <a:schemeClr val="tx1"/>
                    </a:gs>
                    <a:gs pos="15000">
                      <a:schemeClr val="tx1"/>
                    </a:gs>
                  </a:gsLst>
                  <a:lin ang="5400000" scaled="0"/>
                </a:gradFill>
                <a:latin typeface="Segoe UI Light"/>
              </a:rPr>
              <a:t>AI Immersion Workshop</a:t>
            </a:r>
          </a:p>
        </p:txBody>
      </p:sp>
      <p:sp>
        <p:nvSpPr>
          <p:cNvPr id="12" name="TextBox 11"/>
          <p:cNvSpPr txBox="1"/>
          <p:nvPr userDrawn="1"/>
        </p:nvSpPr>
        <p:spPr bwMode="black">
          <a:xfrm>
            <a:off x="294215" y="3649662"/>
            <a:ext cx="10195024" cy="738664"/>
          </a:xfrm>
          <a:prstGeom prst="rect">
            <a:avLst/>
          </a:prstGeom>
          <a:noFill/>
        </p:spPr>
        <p:txBody>
          <a:bodyPr wrap="square" lIns="137160" tIns="146304" rIns="137160" bIns="146304" rtlCol="0">
            <a:spAutoFit/>
          </a:bodyPr>
          <a:lstStyle/>
          <a:p>
            <a:pPr>
              <a:lnSpc>
                <a:spcPct val="90000"/>
              </a:lnSpc>
              <a:spcAft>
                <a:spcPts val="600"/>
              </a:spcAft>
            </a:pPr>
            <a:r>
              <a:rPr lang="en-US" sz="3200" dirty="0">
                <a:gradFill>
                  <a:gsLst>
                    <a:gs pos="5435">
                      <a:schemeClr val="tx1"/>
                    </a:gs>
                    <a:gs pos="15000">
                      <a:schemeClr val="tx1"/>
                    </a:gs>
                  </a:gsLst>
                  <a:lin ang="5400000" scaled="0"/>
                </a:gradFill>
                <a:latin typeface="Segoe UI Light"/>
              </a:rPr>
              <a:t>May 9, 2017</a:t>
            </a:r>
            <a:r>
              <a:rPr lang="en-US" sz="3200" baseline="0" dirty="0">
                <a:gradFill>
                  <a:gsLst>
                    <a:gs pos="5435">
                      <a:schemeClr val="tx1"/>
                    </a:gs>
                    <a:gs pos="15000">
                      <a:schemeClr val="tx1"/>
                    </a:gs>
                  </a:gsLst>
                  <a:lin ang="5400000" scaled="0"/>
                </a:gradFill>
                <a:latin typeface="Segoe UI Light"/>
              </a:rPr>
              <a:t> </a:t>
            </a:r>
            <a:r>
              <a:rPr lang="en-US" sz="3200" dirty="0">
                <a:gradFill>
                  <a:gsLst>
                    <a:gs pos="5435">
                      <a:schemeClr val="tx1"/>
                    </a:gs>
                    <a:gs pos="15000">
                      <a:schemeClr val="tx1"/>
                    </a:gs>
                  </a:gsLst>
                  <a:lin ang="5400000" scaled="0"/>
                </a:gradFill>
                <a:latin typeface="Segoe UI Light"/>
              </a:rPr>
              <a:t>| W Seattle Hotel, Seattle, WA</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2280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35560" y="3529359"/>
            <a:ext cx="10732540" cy="1098762"/>
          </a:xfrm>
        </p:spPr>
        <p:txBody>
          <a:bodyPr/>
          <a:lstStyle>
            <a:lvl1pPr marL="0" indent="0">
              <a:buNone/>
              <a:defRPr sz="6600"/>
            </a:lvl1pPr>
            <a:lvl2pPr marL="342900" indent="0">
              <a:buNone/>
              <a:defRPr/>
            </a:lvl2pPr>
            <a:lvl3pPr marL="571500" indent="0">
              <a:buNone/>
              <a:defRPr/>
            </a:lvl3pPr>
            <a:lvl4pPr marL="800100" indent="0">
              <a:buNone/>
              <a:defRPr/>
            </a:lvl4pPr>
            <a:lvl5pPr marL="1028700" indent="0">
              <a:buNone/>
              <a:defRPr/>
            </a:lvl5pPr>
          </a:lstStyle>
          <a:p>
            <a:pPr lvl="0"/>
            <a:r>
              <a:rPr lang="en-US" dirty="0"/>
              <a:t>Click to edit Section</a:t>
            </a:r>
          </a:p>
        </p:txBody>
      </p:sp>
    </p:spTree>
    <p:extLst>
      <p:ext uri="{BB962C8B-B14F-4D97-AF65-F5344CB8AC3E}">
        <p14:creationId xmlns:p14="http://schemas.microsoft.com/office/powerpoint/2010/main" val="33473380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6316266" y="0"/>
            <a:ext cx="6120209" cy="6994524"/>
          </a:xfrm>
          <a:prstGeom prst="rect">
            <a:avLst/>
          </a:prstGeom>
        </p:spPr>
      </p:pic>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solidFill>
                  <a:schemeClr val="tx1"/>
                </a:solidFill>
              </a:defRPr>
            </a:lvl1pPr>
            <a:lvl2pPr marL="0" indent="0">
              <a:buNone/>
              <a:defRPr sz="2000">
                <a:solidFill>
                  <a:schemeClr val="tx1"/>
                </a:solidFill>
              </a:defRPr>
            </a:lvl2pPr>
            <a:lvl3pPr marL="231775" indent="0">
              <a:buNone/>
              <a:tabLst/>
              <a:defRPr sz="2000">
                <a:solidFill>
                  <a:schemeClr val="tx1"/>
                </a:solidFill>
              </a:defRPr>
            </a:lvl3pPr>
            <a:lvl4pPr marL="460375" indent="0">
              <a:buNone/>
              <a:defRPr>
                <a:solidFill>
                  <a:schemeClr val="tx1"/>
                </a:solidFill>
              </a:defRPr>
            </a:lvl4pPr>
            <a:lvl5pPr marL="685800" indent="0">
              <a:buNone/>
              <a:tabLst/>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solidFill>
                  <a:schemeClr val="tx1"/>
                </a:solidFill>
              </a:defRPr>
            </a:lvl1pPr>
            <a:lvl2pPr marL="0" indent="0">
              <a:buNone/>
              <a:defRPr sz="2000">
                <a:solidFill>
                  <a:schemeClr val="tx1"/>
                </a:solidFill>
              </a:defRPr>
            </a:lvl2pPr>
            <a:lvl3pPr marL="231775" indent="0">
              <a:buNone/>
              <a:tabLst/>
              <a:defRPr sz="2000">
                <a:solidFill>
                  <a:schemeClr val="tx1"/>
                </a:solidFill>
              </a:defRPr>
            </a:lvl3pPr>
            <a:lvl4pPr marL="460375" indent="0">
              <a:buNone/>
              <a:defRPr>
                <a:solidFill>
                  <a:schemeClr val="tx1"/>
                </a:solidFill>
              </a:defRPr>
            </a:lvl4pPr>
            <a:lvl5pPr marL="685800" indent="0">
              <a:buNone/>
              <a:tabLst/>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4757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54" indent="-34285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4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945774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lIns="146304" tIns="91440" rIns="146304" bIns="91440"/>
          <a:lstStyle>
            <a:lvl1pPr>
              <a:lnSpc>
                <a:spcPts val="6298"/>
              </a:lnSpc>
              <a:defRPr sz="5798"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324010289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6388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ft Blue">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5153364" cy="6994525"/>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279781" tIns="186521" rIns="466302" rtlCol="0" anchor="t"/>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652" b="0" i="0" u="none" strike="noStrike" kern="0" cap="none" spc="0" normalizeH="0" baseline="0" noProof="0" dirty="0">
              <a:ln>
                <a:noFill/>
              </a:ln>
              <a:solidFill>
                <a:srgbClr val="EDC30D"/>
              </a:solidFill>
              <a:effectLst/>
              <a:uLnTx/>
              <a:uFillTx/>
              <a:latin typeface="Segoe UI Light" panose="020B0502040204020203" pitchFamily="34" charset="0"/>
              <a:cs typeface="Segoe UI Light" panose="020B0502040204020203" pitchFamily="34" charset="0"/>
            </a:endParaRPr>
          </a:p>
        </p:txBody>
      </p:sp>
      <p:sp>
        <p:nvSpPr>
          <p:cNvPr id="12" name="Title 11"/>
          <p:cNvSpPr>
            <a:spLocks noGrp="1"/>
          </p:cNvSpPr>
          <p:nvPr>
            <p:ph type="title"/>
          </p:nvPr>
        </p:nvSpPr>
        <p:spPr>
          <a:xfrm>
            <a:off x="371913" y="928414"/>
            <a:ext cx="4737036" cy="1111219"/>
          </a:xfrm>
        </p:spPr>
        <p:txBody>
          <a:bodyPr anchor="t" anchorCtr="0">
            <a:spAutoFit/>
          </a:bodyPr>
          <a:lstStyle>
            <a:lvl1pPr>
              <a:defRPr sz="367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776508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7" y="2125677"/>
            <a:ext cx="7315199" cy="1828786"/>
          </a:xfrm>
          <a:noFill/>
        </p:spPr>
        <p:txBody>
          <a:bodyPr wrap="square" tIns="91440" bIns="91440" anchor="t" anchorCtr="0">
            <a:no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2215"/>
            <a:ext cx="7315199"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40" r:id="rId3"/>
    <p:sldLayoutId id="2147484241" r:id="rId4"/>
    <p:sldLayoutId id="2147484474" r:id="rId5"/>
    <p:sldLayoutId id="2147484245" r:id="rId6"/>
    <p:sldLayoutId id="2147484247" r:id="rId7"/>
    <p:sldLayoutId id="2147484249" r:id="rId8"/>
    <p:sldLayoutId id="2147484250" r:id="rId9"/>
    <p:sldLayoutId id="2147484264" r:id="rId10"/>
    <p:sldLayoutId id="2147484251" r:id="rId11"/>
    <p:sldLayoutId id="2147484475" r:id="rId12"/>
    <p:sldLayoutId id="2147484463" r:id="rId13"/>
    <p:sldLayoutId id="2147484256" r:id="rId14"/>
    <p:sldLayoutId id="2147484257" r:id="rId15"/>
    <p:sldLayoutId id="2147484260" r:id="rId16"/>
    <p:sldLayoutId id="2147484299" r:id="rId17"/>
    <p:sldLayoutId id="2147484263" r:id="rId18"/>
    <p:sldLayoutId id="2147484476" r:id="rId19"/>
    <p:sldLayoutId id="2147484477" r:id="rId20"/>
    <p:sldLayoutId id="2147484478" r:id="rId21"/>
    <p:sldLayoutId id="2147484479" r:id="rId22"/>
    <p:sldLayoutId id="2147484480" r:id="rId23"/>
    <p:sldLayoutId id="214748448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3.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15.png"/></Relationships>
</file>

<file path=ppt/slides/_rels/slide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4.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aka.ms/deploywtpappold"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emf"/><Relationship Id="rId7"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41.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43.svg"/></Relationships>
</file>

<file path=ppt/slides/_rels/slide5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png"/><Relationship Id="rId9" Type="http://schemas.openxmlformats.org/officeDocument/2006/relationships/image" Target="../media/image50.png"/></Relationships>
</file>

<file path=ppt/slides/_rels/slide5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2.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svg"/><Relationship Id="rId9" Type="http://schemas.openxmlformats.org/officeDocument/2006/relationships/image" Target="../media/image58.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hyperlink" Target="https://powerbi.microsoft.com/en-us/industries/airline"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67.jp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hyperlink" Target="https://powerbi.microsoft.com/en-us/industries/airline" TargetMode="External"/><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64.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3.png"/><Relationship Id="rId9" Type="http://schemas.openxmlformats.org/officeDocument/2006/relationships/image" Target="../media/image72.png"/><Relationship Id="rId1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95.gif"/><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102.emf"/></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hyperlink" Target="https://microsoft.github.io/techcasestudies/azure%20app%20service/power%20bi%20embedded/2017/01/09/Kompis-Sverige.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hyperlink" Target="https://msdn.microsoft.com/en-us/library/mt243837.aspx" TargetMode="External"/><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hyperlink" Target="https://msdn.microsoft.com/en-us/library/mt748181.aspx"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hyperlink" Target="https://microsoft.github.io/PowerBI-JavaScript/demo/" TargetMode="External"/><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04F338-9466-49FD-BF1B-BFC91323E86A}"/>
              </a:ext>
            </a:extLst>
          </p:cNvPr>
          <p:cNvSpPr/>
          <p:nvPr/>
        </p:nvSpPr>
        <p:spPr>
          <a:xfrm>
            <a:off x="9952037" y="6222096"/>
            <a:ext cx="2362200" cy="646331"/>
          </a:xfrm>
          <a:prstGeom prst="rect">
            <a:avLst/>
          </a:prstGeom>
        </p:spPr>
        <p:txBody>
          <a:bodyPr wrap="square">
            <a:spAutoFit/>
          </a:bodyPr>
          <a:lstStyle/>
          <a:p>
            <a:pPr lvl="0"/>
            <a:r>
              <a:rPr lang="en-US" dirty="0">
                <a:latin typeface="Segoe UI Light" pitchFamily="34" charset="0"/>
              </a:rPr>
              <a:t>SSID: AI IMMERSION </a:t>
            </a:r>
          </a:p>
          <a:p>
            <a:pPr lvl="0"/>
            <a:r>
              <a:rPr lang="en-US" dirty="0">
                <a:latin typeface="Segoe UI Light" pitchFamily="34" charset="0"/>
              </a:rPr>
              <a:t>Password: MSFTWIFI</a:t>
            </a:r>
          </a:p>
        </p:txBody>
      </p:sp>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96725" y="1515350"/>
            <a:ext cx="10991439" cy="4620364"/>
            <a:chOff x="291088" y="1114329"/>
            <a:chExt cx="8082674" cy="3397635"/>
          </a:xfrm>
        </p:grpSpPr>
        <p:cxnSp>
          <p:nvCxnSpPr>
            <p:cNvPr id="63" name="Straight Arrow Connector 62"/>
            <p:cNvCxnSpPr>
              <a:cxnSpLocks/>
            </p:cNvCxnSpPr>
            <p:nvPr/>
          </p:nvCxnSpPr>
          <p:spPr>
            <a:xfrm flipV="1">
              <a:off x="1725119" y="1114329"/>
              <a:ext cx="0" cy="3397635"/>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flipV="1">
              <a:off x="1736177" y="2769392"/>
              <a:ext cx="6637585" cy="10258"/>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TextBox 64"/>
            <p:cNvSpPr txBox="1"/>
            <p:nvPr/>
          </p:nvSpPr>
          <p:spPr>
            <a:xfrm>
              <a:off x="291088" y="2516162"/>
              <a:ext cx="1111113" cy="560347"/>
            </a:xfrm>
            <a:prstGeom prst="rect">
              <a:avLst/>
            </a:prstGeom>
            <a:noFill/>
          </p:spPr>
          <p:txBody>
            <a:bodyPr wrap="square" rtlCol="0">
              <a:spAutoFit/>
            </a:bodyPr>
            <a:lstStyle/>
            <a:p>
              <a:pPr marL="0" marR="0" lvl="0" indent="0" algn="l" defTabSz="932536" rtl="0" eaLnBrk="1" fontAlgn="auto" latinLnBrk="0" hangingPunct="1">
                <a:lnSpc>
                  <a:spcPct val="100000"/>
                </a:lnSpc>
                <a:spcBef>
                  <a:spcPts val="0"/>
                </a:spcBef>
                <a:spcAft>
                  <a:spcPts val="0"/>
                </a:spcAft>
                <a:buClrTx/>
                <a:buSzTx/>
                <a:buFontTx/>
                <a:buNone/>
                <a:tabLst/>
                <a:defRPr/>
              </a:pPr>
              <a:r>
                <a:rPr kumimoji="0" lang="en-US" sz="2176" b="1" i="0" u="none" strike="noStrike" kern="0" cap="none" spc="0" normalizeH="0" baseline="0" noProof="0" dirty="0">
                  <a:ln>
                    <a:noFill/>
                  </a:ln>
                  <a:solidFill>
                    <a:srgbClr val="353535"/>
                  </a:solidFill>
                  <a:effectLst/>
                  <a:uLnTx/>
                  <a:uFillTx/>
                  <a:latin typeface="Segoe UI Semilight"/>
                  <a:ea typeface="+mn-ea"/>
                  <a:cs typeface="+mn-cs"/>
                </a:rPr>
                <a:t>Tenant Isolation</a:t>
              </a:r>
            </a:p>
          </p:txBody>
        </p:sp>
        <p:sp>
          <p:nvSpPr>
            <p:cNvPr id="66" name="TextBox 65"/>
            <p:cNvSpPr txBox="1"/>
            <p:nvPr/>
          </p:nvSpPr>
          <p:spPr>
            <a:xfrm>
              <a:off x="611179" y="3859969"/>
              <a:ext cx="977669" cy="275647"/>
            </a:xfrm>
            <a:prstGeom prst="rect">
              <a:avLst/>
            </a:prstGeom>
            <a:noFill/>
          </p:spPr>
          <p:txBody>
            <a:bodyPr wrap="square" rtlCol="0">
              <a:spAutoFit/>
            </a:bodyPr>
            <a:lstStyle/>
            <a:p>
              <a:pPr marL="0" marR="0" lvl="0" indent="0" algn="r" defTabSz="932536"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353535"/>
                  </a:solidFill>
                  <a:effectLst/>
                  <a:uLnTx/>
                  <a:uFillTx/>
                  <a:latin typeface="Segoe UI Semilight"/>
                  <a:ea typeface="+mn-ea"/>
                  <a:cs typeface="+mn-cs"/>
                </a:rPr>
                <a:t>Low</a:t>
              </a:r>
            </a:p>
          </p:txBody>
        </p:sp>
        <p:sp>
          <p:nvSpPr>
            <p:cNvPr id="67" name="TextBox 66"/>
            <p:cNvSpPr txBox="1"/>
            <p:nvPr/>
          </p:nvSpPr>
          <p:spPr>
            <a:xfrm>
              <a:off x="506071" y="1444734"/>
              <a:ext cx="1082777" cy="275647"/>
            </a:xfrm>
            <a:prstGeom prst="rect">
              <a:avLst/>
            </a:prstGeom>
            <a:noFill/>
          </p:spPr>
          <p:txBody>
            <a:bodyPr wrap="square" rtlCol="0">
              <a:spAutoFit/>
            </a:bodyPr>
            <a:lstStyle/>
            <a:p>
              <a:pPr marL="0" marR="0" lvl="0" indent="0" algn="r" defTabSz="932536"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353535"/>
                  </a:solidFill>
                  <a:effectLst/>
                  <a:uLnTx/>
                  <a:uFillTx/>
                  <a:latin typeface="Segoe UI Semilight"/>
                  <a:ea typeface="+mn-ea"/>
                  <a:cs typeface="+mn-cs"/>
                </a:rPr>
                <a:t>High</a:t>
              </a:r>
            </a:p>
          </p:txBody>
        </p:sp>
        <p:sp>
          <p:nvSpPr>
            <p:cNvPr id="26" name="TextBox 25"/>
            <p:cNvSpPr txBox="1"/>
            <p:nvPr/>
          </p:nvSpPr>
          <p:spPr>
            <a:xfrm>
              <a:off x="1501157" y="2052596"/>
              <a:ext cx="710824" cy="275647"/>
            </a:xfrm>
            <a:prstGeom prst="rect">
              <a:avLst/>
            </a:prstGeom>
            <a:noFill/>
          </p:spPr>
          <p:txBody>
            <a:bodyPr wrap="square" rtlCol="0">
              <a:spAutoFit/>
            </a:bodyPr>
            <a:lstStyle/>
            <a:p>
              <a:pPr marL="0" marR="0" lvl="0" indent="0" algn="r" defTabSz="932536"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353535"/>
                  </a:solidFill>
                  <a:effectLst/>
                  <a:uLnTx/>
                  <a:uFillTx/>
                  <a:latin typeface="Segoe UI Semilight"/>
                  <a:ea typeface="+mn-ea"/>
                  <a:cs typeface="+mn-cs"/>
                </a:rPr>
                <a:t>split</a:t>
              </a:r>
            </a:p>
          </p:txBody>
        </p:sp>
      </p:grpSp>
      <p:sp>
        <p:nvSpPr>
          <p:cNvPr id="22" name="Rounded Rectangle 21"/>
          <p:cNvSpPr/>
          <p:nvPr/>
        </p:nvSpPr>
        <p:spPr>
          <a:xfrm>
            <a:off x="5439859" y="4946028"/>
            <a:ext cx="2840868" cy="930305"/>
          </a:xfrm>
          <a:prstGeom prst="round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latin typeface="Segoe UI Semilight"/>
                <a:ea typeface="+mn-ea"/>
                <a:cs typeface="+mn-cs"/>
              </a:rPr>
              <a:t>Shared - Single </a:t>
            </a:r>
          </a:p>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Semilight"/>
                <a:ea typeface="+mn-ea"/>
                <a:cs typeface="+mn-cs"/>
              </a:rPr>
              <a:t>All tenants in a single </a:t>
            </a:r>
            <a:br>
              <a:rPr kumimoji="0" lang="en-US" sz="1224" b="0" i="0" u="none" strike="noStrike" kern="0" cap="none" spc="0" normalizeH="0" baseline="0" noProof="0" dirty="0">
                <a:ln>
                  <a:noFill/>
                </a:ln>
                <a:solidFill>
                  <a:srgbClr val="FFFFFF"/>
                </a:solidFill>
                <a:effectLst/>
                <a:uLnTx/>
                <a:uFillTx/>
                <a:latin typeface="Segoe UI Semilight"/>
                <a:ea typeface="+mn-ea"/>
                <a:cs typeface="+mn-cs"/>
              </a:rPr>
            </a:br>
            <a:r>
              <a:rPr kumimoji="0" lang="en-US" sz="1224" b="0" i="0" u="none" strike="noStrike" kern="0" cap="none" spc="0" normalizeH="0" baseline="0" noProof="0" dirty="0">
                <a:ln>
                  <a:noFill/>
                </a:ln>
                <a:solidFill>
                  <a:srgbClr val="FFFFFF"/>
                </a:solidFill>
                <a:effectLst/>
                <a:uLnTx/>
                <a:uFillTx/>
                <a:latin typeface="Segoe UI Semilight"/>
                <a:ea typeface="+mn-ea"/>
                <a:cs typeface="+mn-cs"/>
              </a:rPr>
              <a:t>(large) database</a:t>
            </a:r>
            <a:endParaRPr kumimoji="0" lang="en-US" sz="1428"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5" name="Rounded Rectangle 24"/>
          <p:cNvSpPr/>
          <p:nvPr/>
        </p:nvSpPr>
        <p:spPr>
          <a:xfrm>
            <a:off x="5440622" y="1693717"/>
            <a:ext cx="2839342" cy="950114"/>
          </a:xfrm>
          <a:prstGeom prst="round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latin typeface="Segoe UI Semilight"/>
                <a:ea typeface="+mn-ea"/>
                <a:cs typeface="+mn-cs"/>
              </a:rPr>
              <a:t>Database-per-tenant</a:t>
            </a:r>
          </a:p>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Semilight"/>
                <a:ea typeface="+mn-ea"/>
                <a:cs typeface="+mn-cs"/>
              </a:rPr>
              <a:t>Every tenant gets its own DB</a:t>
            </a:r>
          </a:p>
        </p:txBody>
      </p:sp>
      <p:sp>
        <p:nvSpPr>
          <p:cNvPr id="6" name="Title 5"/>
          <p:cNvSpPr>
            <a:spLocks noGrp="1"/>
          </p:cNvSpPr>
          <p:nvPr>
            <p:ph type="title"/>
          </p:nvPr>
        </p:nvSpPr>
        <p:spPr>
          <a:xfrm>
            <a:off x="622617" y="341637"/>
            <a:ext cx="11191240" cy="833544"/>
          </a:xfrm>
        </p:spPr>
        <p:txBody>
          <a:bodyPr/>
          <a:lstStyle/>
          <a:p>
            <a:r>
              <a:rPr lang="en-US" dirty="0"/>
              <a:t>Multi-tenant data models – hybrid model</a:t>
            </a:r>
          </a:p>
        </p:txBody>
      </p:sp>
      <p:sp>
        <p:nvSpPr>
          <p:cNvPr id="23" name="Rounded Rectangle 22"/>
          <p:cNvSpPr/>
          <p:nvPr/>
        </p:nvSpPr>
        <p:spPr>
          <a:xfrm>
            <a:off x="5439859" y="3314260"/>
            <a:ext cx="2840868" cy="880051"/>
          </a:xfrm>
          <a:prstGeom prst="round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latin typeface="Segoe UI Semilight"/>
                <a:ea typeface="+mn-ea"/>
                <a:cs typeface="+mn-cs"/>
              </a:rPr>
              <a:t>Shared-</a:t>
            </a:r>
            <a:r>
              <a:rPr kumimoji="0" lang="en-US" sz="1836" b="1" i="0" u="none" strike="noStrike" kern="0" cap="none" spc="0" normalizeH="0" baseline="0" noProof="0" dirty="0" err="1">
                <a:ln>
                  <a:noFill/>
                </a:ln>
                <a:solidFill>
                  <a:srgbClr val="FFFFFF"/>
                </a:solidFill>
                <a:effectLst/>
                <a:uLnTx/>
                <a:uFillTx/>
                <a:latin typeface="Segoe UI Semilight"/>
                <a:ea typeface="+mn-ea"/>
                <a:cs typeface="+mn-cs"/>
              </a:rPr>
              <a:t>Sharded</a:t>
            </a:r>
            <a:endParaRPr kumimoji="0" lang="en-US" sz="1836" b="1"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Semilight"/>
                <a:ea typeface="+mn-ea"/>
                <a:cs typeface="+mn-cs"/>
              </a:rPr>
              <a:t>Multiple tenants per DB, </a:t>
            </a:r>
            <a:br>
              <a:rPr kumimoji="0" lang="en-US" sz="1224" b="0" i="0" u="none" strike="noStrike" kern="0" cap="none" spc="0" normalizeH="0" baseline="0" noProof="0" dirty="0">
                <a:ln>
                  <a:noFill/>
                </a:ln>
                <a:solidFill>
                  <a:srgbClr val="FFFFFF"/>
                </a:solidFill>
                <a:effectLst/>
                <a:uLnTx/>
                <a:uFillTx/>
                <a:latin typeface="Segoe UI Semilight"/>
                <a:ea typeface="+mn-ea"/>
                <a:cs typeface="+mn-cs"/>
              </a:rPr>
            </a:br>
            <a:r>
              <a:rPr kumimoji="0" lang="en-US" sz="1224" b="0" i="0" u="none" strike="noStrike" kern="0" cap="none" spc="0" normalizeH="0" baseline="0" noProof="0" dirty="0">
                <a:ln>
                  <a:noFill/>
                </a:ln>
                <a:solidFill>
                  <a:srgbClr val="FFFFFF"/>
                </a:solidFill>
                <a:effectLst/>
                <a:uLnTx/>
                <a:uFillTx/>
                <a:latin typeface="Segoe UI Semilight"/>
                <a:ea typeface="+mn-ea"/>
                <a:cs typeface="+mn-cs"/>
              </a:rPr>
              <a:t>sharded across many DBs</a:t>
            </a:r>
            <a:endParaRPr kumimoji="0" lang="en-US" sz="1428"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1" name="Can 18"/>
          <p:cNvSpPr/>
          <p:nvPr/>
        </p:nvSpPr>
        <p:spPr>
          <a:xfrm>
            <a:off x="2866734" y="1964660"/>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#23</a:t>
            </a:r>
          </a:p>
        </p:txBody>
      </p:sp>
      <p:sp>
        <p:nvSpPr>
          <p:cNvPr id="42" name="Can 18"/>
          <p:cNvSpPr/>
          <p:nvPr/>
        </p:nvSpPr>
        <p:spPr>
          <a:xfrm>
            <a:off x="3267599" y="1964660"/>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#39</a:t>
            </a:r>
          </a:p>
        </p:txBody>
      </p:sp>
      <p:sp>
        <p:nvSpPr>
          <p:cNvPr id="43" name="Can 18"/>
          <p:cNvSpPr/>
          <p:nvPr/>
        </p:nvSpPr>
        <p:spPr>
          <a:xfrm>
            <a:off x="3739908" y="1964660"/>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#144</a:t>
            </a:r>
          </a:p>
        </p:txBody>
      </p:sp>
      <p:sp>
        <p:nvSpPr>
          <p:cNvPr id="44" name="Can 18"/>
          <p:cNvSpPr/>
          <p:nvPr/>
        </p:nvSpPr>
        <p:spPr>
          <a:xfrm>
            <a:off x="4212217" y="1964660"/>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#211</a:t>
            </a:r>
          </a:p>
        </p:txBody>
      </p:sp>
      <p:sp>
        <p:nvSpPr>
          <p:cNvPr id="46" name="Can 18"/>
          <p:cNvSpPr/>
          <p:nvPr/>
        </p:nvSpPr>
        <p:spPr>
          <a:xfrm>
            <a:off x="4603682" y="1964660"/>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#265</a:t>
            </a:r>
          </a:p>
        </p:txBody>
      </p:sp>
      <p:sp>
        <p:nvSpPr>
          <p:cNvPr id="47" name="Can 18"/>
          <p:cNvSpPr/>
          <p:nvPr/>
        </p:nvSpPr>
        <p:spPr>
          <a:xfrm>
            <a:off x="2959628" y="3411372"/>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1-99</a:t>
            </a:r>
          </a:p>
        </p:txBody>
      </p:sp>
      <p:sp>
        <p:nvSpPr>
          <p:cNvPr id="48" name="Can 18"/>
          <p:cNvSpPr/>
          <p:nvPr/>
        </p:nvSpPr>
        <p:spPr>
          <a:xfrm>
            <a:off x="3618812" y="3411372"/>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100-199</a:t>
            </a:r>
          </a:p>
        </p:txBody>
      </p:sp>
      <p:sp>
        <p:nvSpPr>
          <p:cNvPr id="49" name="Can 18"/>
          <p:cNvSpPr/>
          <p:nvPr/>
        </p:nvSpPr>
        <p:spPr>
          <a:xfrm>
            <a:off x="4290451" y="3411372"/>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200-299</a:t>
            </a:r>
          </a:p>
        </p:txBody>
      </p:sp>
      <p:cxnSp>
        <p:nvCxnSpPr>
          <p:cNvPr id="3" name="Straight Arrow Connector 2"/>
          <p:cNvCxnSpPr>
            <a:cxnSpLocks/>
          </p:cNvCxnSpPr>
          <p:nvPr/>
        </p:nvCxnSpPr>
        <p:spPr>
          <a:xfrm flipH="1" flipV="1">
            <a:off x="3071577" y="2467508"/>
            <a:ext cx="119664" cy="9899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p:cNvCxnSpPr>
          <p:nvPr/>
        </p:nvCxnSpPr>
        <p:spPr>
          <a:xfrm flipV="1">
            <a:off x="3914775" y="2467509"/>
            <a:ext cx="1213" cy="9900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p:cNvCxnSpPr>
          <p:nvPr/>
        </p:nvCxnSpPr>
        <p:spPr>
          <a:xfrm flipH="1" flipV="1">
            <a:off x="4389457" y="2467508"/>
            <a:ext cx="119664" cy="9899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flipV="1">
            <a:off x="4677166" y="2467508"/>
            <a:ext cx="92374" cy="9947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p:cNvCxnSpPr>
          <p:nvPr/>
        </p:nvCxnSpPr>
        <p:spPr>
          <a:xfrm flipV="1">
            <a:off x="3316590" y="2467508"/>
            <a:ext cx="92374" cy="9947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63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500"/>
                                        <p:tgtEl>
                                          <p:spTgt spid="52"/>
                                        </p:tgtEl>
                                      </p:cBhvr>
                                    </p:animEffect>
                                  </p:childTnLst>
                                </p:cTn>
                              </p:par>
                            </p:childTnLst>
                          </p:cTn>
                        </p:par>
                        <p:par>
                          <p:cTn id="17" fill="hold">
                            <p:stCondLst>
                              <p:cond delay="1000"/>
                            </p:stCondLst>
                            <p:childTnLst>
                              <p:par>
                                <p:cTn id="18" presetID="1" presetClass="entr" presetSubtype="0" fill="hold" grpId="0" nodeType="afterEffect">
                                  <p:stCondLst>
                                    <p:cond delay="150"/>
                                  </p:stCondLst>
                                  <p:childTnLst>
                                    <p:set>
                                      <p:cBhvr>
                                        <p:cTn id="19" dur="1" fill="hold">
                                          <p:stCondLst>
                                            <p:cond delay="0"/>
                                          </p:stCondLst>
                                        </p:cTn>
                                        <p:tgtEl>
                                          <p:spTgt spid="43"/>
                                        </p:tgtEl>
                                        <p:attrNameLst>
                                          <p:attrName>style.visibility</p:attrName>
                                        </p:attrNameLst>
                                      </p:cBhvr>
                                      <p:to>
                                        <p:strVal val="visible"/>
                                      </p:to>
                                    </p:set>
                                  </p:childTnLst>
                                </p:cTn>
                              </p:par>
                            </p:childTnLst>
                          </p:cTn>
                        </p:par>
                        <p:par>
                          <p:cTn id="20" fill="hold">
                            <p:stCondLst>
                              <p:cond delay="1150"/>
                            </p:stCondLst>
                            <p:childTnLst>
                              <p:par>
                                <p:cTn id="21" presetID="22" presetClass="entr" presetSubtype="4"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500"/>
                                        <p:tgtEl>
                                          <p:spTgt spid="59"/>
                                        </p:tgtEl>
                                      </p:cBhvr>
                                    </p:animEffect>
                                  </p:childTnLst>
                                </p:cTn>
                              </p:par>
                            </p:childTnLst>
                          </p:cTn>
                        </p:par>
                        <p:par>
                          <p:cTn id="24" fill="hold">
                            <p:stCondLst>
                              <p:cond delay="1650"/>
                            </p:stCondLst>
                            <p:childTnLst>
                              <p:par>
                                <p:cTn id="25" presetID="1" presetClass="entr" presetSubtype="0" fill="hold" grpId="0" nodeType="afterEffect">
                                  <p:stCondLst>
                                    <p:cond delay="150"/>
                                  </p:stCondLst>
                                  <p:childTnLst>
                                    <p:set>
                                      <p:cBhvr>
                                        <p:cTn id="26" dur="1" fill="hold">
                                          <p:stCondLst>
                                            <p:cond delay="0"/>
                                          </p:stCondLst>
                                        </p:cTn>
                                        <p:tgtEl>
                                          <p:spTgt spid="44"/>
                                        </p:tgtEl>
                                        <p:attrNameLst>
                                          <p:attrName>style.visibility</p:attrName>
                                        </p:attrNameLst>
                                      </p:cBhvr>
                                      <p:to>
                                        <p:strVal val="visible"/>
                                      </p:to>
                                    </p:set>
                                  </p:childTnLst>
                                </p:cTn>
                              </p:par>
                            </p:childTnLst>
                          </p:cTn>
                        </p:par>
                        <p:par>
                          <p:cTn id="27" fill="hold">
                            <p:stCondLst>
                              <p:cond delay="1800"/>
                            </p:stCondLst>
                            <p:childTnLst>
                              <p:par>
                                <p:cTn id="28" presetID="22" presetClass="entr" presetSubtype="4" fill="hold" nodeType="after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wipe(down)">
                                      <p:cBhvr>
                                        <p:cTn id="30" dur="500"/>
                                        <p:tgtEl>
                                          <p:spTgt spid="68"/>
                                        </p:tgtEl>
                                      </p:cBhvr>
                                    </p:animEffect>
                                  </p:childTnLst>
                                </p:cTn>
                              </p:par>
                            </p:childTnLst>
                          </p:cTn>
                        </p:par>
                        <p:par>
                          <p:cTn id="31" fill="hold">
                            <p:stCondLst>
                              <p:cond delay="2300"/>
                            </p:stCondLst>
                            <p:childTnLst>
                              <p:par>
                                <p:cTn id="32" presetID="1" presetClass="entr" presetSubtype="0" fill="hold" grpId="0" nodeType="afterEffect">
                                  <p:stCondLst>
                                    <p:cond delay="150"/>
                                  </p:stCondLst>
                                  <p:childTnLst>
                                    <p:set>
                                      <p:cBhvr>
                                        <p:cTn id="33" dur="1" fill="hold">
                                          <p:stCondLst>
                                            <p:cond delay="0"/>
                                          </p:stCondLst>
                                        </p:cTn>
                                        <p:tgtEl>
                                          <p:spTgt spid="42"/>
                                        </p:tgtEl>
                                        <p:attrNameLst>
                                          <p:attrName>style.visibility</p:attrName>
                                        </p:attrNameLst>
                                      </p:cBhvr>
                                      <p:to>
                                        <p:strVal val="visible"/>
                                      </p:to>
                                    </p:set>
                                  </p:childTnLst>
                                </p:cTn>
                              </p:par>
                            </p:childTnLst>
                          </p:cTn>
                        </p:par>
                        <p:par>
                          <p:cTn id="34" fill="hold">
                            <p:stCondLst>
                              <p:cond delay="2450"/>
                            </p:stCondLst>
                            <p:childTnLst>
                              <p:par>
                                <p:cTn id="35" presetID="22" presetClass="entr" presetSubtype="4"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childTnLst>
                          </p:cTn>
                        </p:par>
                        <p:par>
                          <p:cTn id="38" fill="hold">
                            <p:stCondLst>
                              <p:cond delay="2950"/>
                            </p:stCondLst>
                            <p:childTnLst>
                              <p:par>
                                <p:cTn id="39" presetID="1" presetClass="entr" presetSubtype="0" fill="hold" grpId="0" nodeType="afterEffect">
                                  <p:stCondLst>
                                    <p:cond delay="15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55768" y="1724345"/>
            <a:ext cx="10848809" cy="4507141"/>
          </a:xfrm>
          <a:prstGeom prst="rect">
            <a:avLst/>
          </a:prstGeom>
        </p:spPr>
        <p:txBody>
          <a:bodyPr vert="horz" wrap="square" lIns="109712" tIns="68570" rIns="109712" bIns="68570"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64" dirty="0">
                <a:latin typeface="Segoe UI Light" panose="020B0502040204020203" pitchFamily="34" charset="0"/>
                <a:cs typeface="Segoe UI Light" panose="020B0502040204020203" pitchFamily="34" charset="0"/>
              </a:rPr>
              <a:t>Developers look for PaaS services in Azure to achieve better results faster in their apps</a:t>
            </a:r>
          </a:p>
          <a:p>
            <a:endParaRPr lang="en-US" sz="3264" dirty="0">
              <a:latin typeface="Segoe UI Light" panose="020B0502040204020203" pitchFamily="34" charset="0"/>
              <a:cs typeface="Segoe UI Light" panose="020B0502040204020203" pitchFamily="34" charset="0"/>
            </a:endParaRPr>
          </a:p>
          <a:p>
            <a:pPr marL="0" indent="0">
              <a:buNone/>
            </a:pPr>
            <a:r>
              <a:rPr lang="en-US" sz="3264" dirty="0">
                <a:latin typeface="Segoe UI Light" panose="020B0502040204020203" pitchFamily="34" charset="0"/>
                <a:cs typeface="Segoe UI Light" panose="020B0502040204020203" pitchFamily="34" charset="0"/>
              </a:rPr>
              <a:t>Search is key to many categories of applications</a:t>
            </a:r>
          </a:p>
          <a:p>
            <a:pPr lvl="1"/>
            <a:r>
              <a:rPr lang="en-US" sz="2856" dirty="0">
                <a:latin typeface="Segoe UI Light" panose="020B0502040204020203" pitchFamily="34" charset="0"/>
                <a:cs typeface="Segoe UI Light" panose="020B0502040204020203" pitchFamily="34" charset="0"/>
              </a:rPr>
              <a:t>Web search engines have set the bar high for search</a:t>
            </a:r>
          </a:p>
          <a:p>
            <a:pPr lvl="2"/>
            <a:r>
              <a:rPr lang="en-US" sz="2448" dirty="0">
                <a:latin typeface="Segoe UI Light" panose="020B0502040204020203" pitchFamily="34" charset="0"/>
                <a:cs typeface="Segoe UI Light" panose="020B0502040204020203" pitchFamily="34" charset="0"/>
              </a:rPr>
              <a:t>Instant results, auto-complete, hit highlighting, great ranking, linguistics</a:t>
            </a:r>
          </a:p>
          <a:p>
            <a:pPr lvl="1"/>
            <a:r>
              <a:rPr lang="en-US" sz="2856" dirty="0">
                <a:latin typeface="Segoe UI Light" panose="020B0502040204020203" pitchFamily="34" charset="0"/>
                <a:cs typeface="Segoe UI Light" panose="020B0502040204020203" pitchFamily="34" charset="0"/>
              </a:rPr>
              <a:t>Search is hard and rarely a core expertise area</a:t>
            </a:r>
          </a:p>
          <a:p>
            <a:pPr lvl="2"/>
            <a:r>
              <a:rPr lang="en-US" sz="2448" dirty="0">
                <a:latin typeface="Segoe UI Light" panose="020B0502040204020203" pitchFamily="34" charset="0"/>
                <a:cs typeface="Segoe UI Light" panose="020B0502040204020203" pitchFamily="34" charset="0"/>
              </a:rPr>
              <a:t>Infrastructure standpoint: availability, durability, scale, operations</a:t>
            </a:r>
          </a:p>
          <a:p>
            <a:pPr lvl="2"/>
            <a:r>
              <a:rPr lang="en-US" sz="2448" dirty="0">
                <a:latin typeface="Segoe UI Light" panose="020B0502040204020203" pitchFamily="34" charset="0"/>
                <a:cs typeface="Segoe UI Light" panose="020B0502040204020203" pitchFamily="34" charset="0"/>
              </a:rPr>
              <a:t>Functionality standpoint: ranking, language support, geo-spatial</a:t>
            </a:r>
          </a:p>
        </p:txBody>
      </p:sp>
      <p:sp>
        <p:nvSpPr>
          <p:cNvPr id="8" name="Title 1"/>
          <p:cNvSpPr txBox="1">
            <a:spLocks/>
          </p:cNvSpPr>
          <p:nvPr/>
        </p:nvSpPr>
        <p:spPr>
          <a:xfrm>
            <a:off x="855768" y="372393"/>
            <a:ext cx="10724938" cy="135195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98" dirty="0">
                <a:solidFill>
                  <a:schemeClr val="accent1"/>
                </a:solidFill>
                <a:latin typeface="Segoe UI Light" panose="020B0502040204020203" pitchFamily="34" charset="0"/>
                <a:cs typeface="Segoe UI Light" panose="020B0502040204020203" pitchFamily="34" charset="0"/>
              </a:rPr>
              <a:t>Why?</a:t>
            </a:r>
          </a:p>
        </p:txBody>
      </p:sp>
    </p:spTree>
    <p:extLst>
      <p:ext uri="{BB962C8B-B14F-4D97-AF65-F5344CB8AC3E}">
        <p14:creationId xmlns:p14="http://schemas.microsoft.com/office/powerpoint/2010/main" val="229334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67126" y="1145997"/>
            <a:ext cx="9502222" cy="4702531"/>
          </a:xfrm>
          <a:prstGeom prst="rect">
            <a:avLst/>
          </a:prstGeom>
        </p:spPr>
      </p:pic>
      <p:sp>
        <p:nvSpPr>
          <p:cNvPr id="5" name="Rectangular Callout 2"/>
          <p:cNvSpPr/>
          <p:nvPr/>
        </p:nvSpPr>
        <p:spPr bwMode="auto">
          <a:xfrm>
            <a:off x="5116825" y="3200358"/>
            <a:ext cx="5369053" cy="593805"/>
          </a:xfrm>
          <a:prstGeom prst="wedgeRectCallout">
            <a:avLst>
              <a:gd name="adj1" fmla="val -57040"/>
              <a:gd name="adj2" fmla="val -129102"/>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Type Ahead and Search Suggestions</a:t>
            </a:r>
          </a:p>
        </p:txBody>
      </p:sp>
    </p:spTree>
    <p:extLst>
      <p:ext uri="{BB962C8B-B14F-4D97-AF65-F5344CB8AC3E}">
        <p14:creationId xmlns:p14="http://schemas.microsoft.com/office/powerpoint/2010/main" val="343783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5812" y="-1"/>
            <a:ext cx="9464851" cy="6994525"/>
          </a:xfrm>
          <a:prstGeom prst="rect">
            <a:avLst/>
          </a:prstGeom>
        </p:spPr>
      </p:pic>
      <p:sp>
        <p:nvSpPr>
          <p:cNvPr id="5" name="Rectangular Callout 2"/>
          <p:cNvSpPr/>
          <p:nvPr/>
        </p:nvSpPr>
        <p:spPr bwMode="auto">
          <a:xfrm>
            <a:off x="5587655" y="2411225"/>
            <a:ext cx="1426885" cy="593805"/>
          </a:xfrm>
          <a:prstGeom prst="wedgeRectCallout">
            <a:avLst>
              <a:gd name="adj1" fmla="val -49906"/>
              <a:gd name="adj2" fmla="val -74209"/>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Facets</a:t>
            </a:r>
          </a:p>
        </p:txBody>
      </p:sp>
      <p:sp>
        <p:nvSpPr>
          <p:cNvPr id="6" name="Rectangular Callout 5"/>
          <p:cNvSpPr/>
          <p:nvPr/>
        </p:nvSpPr>
        <p:spPr bwMode="auto">
          <a:xfrm>
            <a:off x="8026497" y="5668715"/>
            <a:ext cx="1390962" cy="593805"/>
          </a:xfrm>
          <a:prstGeom prst="wedgeRectCallout">
            <a:avLst>
              <a:gd name="adj1" fmla="val -73764"/>
              <a:gd name="adj2" fmla="val -85408"/>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Tuning</a:t>
            </a:r>
          </a:p>
        </p:txBody>
      </p:sp>
      <p:sp>
        <p:nvSpPr>
          <p:cNvPr id="7" name="Rectangular Callout 5"/>
          <p:cNvSpPr/>
          <p:nvPr/>
        </p:nvSpPr>
        <p:spPr bwMode="auto">
          <a:xfrm>
            <a:off x="8053660" y="6331620"/>
            <a:ext cx="2830611" cy="593805"/>
          </a:xfrm>
          <a:prstGeom prst="wedgeRectCallout">
            <a:avLst>
              <a:gd name="adj1" fmla="val -70509"/>
              <a:gd name="adj2" fmla="val -2136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Recommendations</a:t>
            </a:r>
          </a:p>
        </p:txBody>
      </p:sp>
    </p:spTree>
    <p:extLst>
      <p:ext uri="{BB962C8B-B14F-4D97-AF65-F5344CB8AC3E}">
        <p14:creationId xmlns:p14="http://schemas.microsoft.com/office/powerpoint/2010/main" val="253496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37978" y="290991"/>
            <a:ext cx="9560518" cy="6412542"/>
          </a:xfrm>
          <a:prstGeom prst="rect">
            <a:avLst/>
          </a:prstGeom>
        </p:spPr>
      </p:pic>
      <p:sp>
        <p:nvSpPr>
          <p:cNvPr id="5" name="Rectangular Callout 2"/>
          <p:cNvSpPr/>
          <p:nvPr/>
        </p:nvSpPr>
        <p:spPr bwMode="auto">
          <a:xfrm>
            <a:off x="5587654" y="2411225"/>
            <a:ext cx="2589352" cy="593805"/>
          </a:xfrm>
          <a:prstGeom prst="wedgeRectCallout">
            <a:avLst>
              <a:gd name="adj1" fmla="val -116740"/>
              <a:gd name="adj2" fmla="val -123003"/>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Spelling Mistakes</a:t>
            </a:r>
          </a:p>
        </p:txBody>
      </p:sp>
    </p:spTree>
    <p:extLst>
      <p:ext uri="{BB962C8B-B14F-4D97-AF65-F5344CB8AC3E}">
        <p14:creationId xmlns:p14="http://schemas.microsoft.com/office/powerpoint/2010/main" val="279841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Typical Workflow</a:t>
            </a:r>
          </a:p>
        </p:txBody>
      </p:sp>
      <p:sp>
        <p:nvSpPr>
          <p:cNvPr id="4" name="Rectangle 3"/>
          <p:cNvSpPr/>
          <p:nvPr/>
        </p:nvSpPr>
        <p:spPr bwMode="auto">
          <a:xfrm>
            <a:off x="276327" y="2742407"/>
            <a:ext cx="2697506" cy="15319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Provision service</a:t>
            </a:r>
          </a:p>
        </p:txBody>
      </p:sp>
      <p:sp>
        <p:nvSpPr>
          <p:cNvPr id="5" name="Rectangle 4"/>
          <p:cNvSpPr/>
          <p:nvPr/>
        </p:nvSpPr>
        <p:spPr bwMode="auto">
          <a:xfrm>
            <a:off x="3206950" y="2742407"/>
            <a:ext cx="2697506" cy="15319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Create index</a:t>
            </a:r>
          </a:p>
        </p:txBody>
      </p:sp>
      <p:sp>
        <p:nvSpPr>
          <p:cNvPr id="6" name="Rectangle 5"/>
          <p:cNvSpPr/>
          <p:nvPr/>
        </p:nvSpPr>
        <p:spPr bwMode="auto">
          <a:xfrm>
            <a:off x="6137574" y="2742407"/>
            <a:ext cx="2697506" cy="15319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Index data</a:t>
            </a:r>
          </a:p>
        </p:txBody>
      </p:sp>
      <p:sp>
        <p:nvSpPr>
          <p:cNvPr id="7" name="Rectangle 6"/>
          <p:cNvSpPr/>
          <p:nvPr/>
        </p:nvSpPr>
        <p:spPr bwMode="auto">
          <a:xfrm>
            <a:off x="9068197" y="2742407"/>
            <a:ext cx="2697506" cy="15319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Search</a:t>
            </a:r>
          </a:p>
        </p:txBody>
      </p:sp>
      <p:sp>
        <p:nvSpPr>
          <p:cNvPr id="11" name="Right Arrow 10"/>
          <p:cNvSpPr/>
          <p:nvPr/>
        </p:nvSpPr>
        <p:spPr bwMode="auto">
          <a:xfrm>
            <a:off x="2890577" y="3175340"/>
            <a:ext cx="399629" cy="666050"/>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2" name="Right Arrow 11"/>
          <p:cNvSpPr/>
          <p:nvPr/>
        </p:nvSpPr>
        <p:spPr bwMode="auto">
          <a:xfrm>
            <a:off x="5812692" y="3175340"/>
            <a:ext cx="399629" cy="666050"/>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3" name="Right Arrow 12"/>
          <p:cNvSpPr/>
          <p:nvPr/>
        </p:nvSpPr>
        <p:spPr bwMode="auto">
          <a:xfrm>
            <a:off x="8782169" y="3175340"/>
            <a:ext cx="399629" cy="666050"/>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44034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Liam Cavanagh</a:t>
            </a:r>
          </a:p>
        </p:txBody>
      </p:sp>
    </p:spTree>
    <p:extLst>
      <p:ext uri="{BB962C8B-B14F-4D97-AF65-F5344CB8AC3E}">
        <p14:creationId xmlns:p14="http://schemas.microsoft.com/office/powerpoint/2010/main" val="42160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BA7130-C33D-4F87-A75C-8B5870368883}"/>
              </a:ext>
            </a:extLst>
          </p:cNvPr>
          <p:cNvSpPr/>
          <p:nvPr/>
        </p:nvSpPr>
        <p:spPr bwMode="auto">
          <a:xfrm>
            <a:off x="731837" y="677862"/>
            <a:ext cx="5410200" cy="6858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solidFill>
                  <a:schemeClr val="accent6">
                    <a:lumMod val="50000"/>
                    <a:lumOff val="50000"/>
                  </a:schemeClr>
                </a:solidFill>
              </a:rPr>
              <a:t>Insight</a:t>
            </a:r>
          </a:p>
        </p:txBody>
      </p:sp>
      <p:sp>
        <p:nvSpPr>
          <p:cNvPr id="9" name="Rectangle 8">
            <a:extLst>
              <a:ext uri="{FF2B5EF4-FFF2-40B4-BE49-F238E27FC236}">
                <a16:creationId xmlns:a16="http://schemas.microsoft.com/office/drawing/2014/main" id="{2F6F89EE-3E3A-4111-B34D-85194968D944}"/>
              </a:ext>
            </a:extLst>
          </p:cNvPr>
          <p:cNvSpPr/>
          <p:nvPr/>
        </p:nvSpPr>
        <p:spPr bwMode="auto">
          <a:xfrm>
            <a:off x="6142037" y="677862"/>
            <a:ext cx="5410200" cy="6858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rPr>
              <a:t>Opportunity</a:t>
            </a:r>
          </a:p>
        </p:txBody>
      </p:sp>
      <p:sp>
        <p:nvSpPr>
          <p:cNvPr id="10" name="Rectangle 9">
            <a:extLst>
              <a:ext uri="{FF2B5EF4-FFF2-40B4-BE49-F238E27FC236}">
                <a16:creationId xmlns:a16="http://schemas.microsoft.com/office/drawing/2014/main" id="{268801C8-2BC1-4165-84F8-CC3F84D8C5B0}"/>
              </a:ext>
            </a:extLst>
          </p:cNvPr>
          <p:cNvSpPr/>
          <p:nvPr/>
        </p:nvSpPr>
        <p:spPr bwMode="auto">
          <a:xfrm>
            <a:off x="737959" y="4259262"/>
            <a:ext cx="10814277" cy="19812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ctr" anchorCtr="0" compatLnSpc="1">
            <a:prstTxWarp prst="textNoShape">
              <a:avLst/>
            </a:prstTxWarp>
          </a:bodyPr>
          <a:lstStyle/>
          <a:p>
            <a:pPr algn="ctr" defTabSz="932472" fontAlgn="base">
              <a:spcBef>
                <a:spcPct val="0"/>
              </a:spcBef>
              <a:spcAft>
                <a:spcPct val="0"/>
              </a:spcAft>
              <a:tabLst>
                <a:tab pos="5370513" algn="l"/>
              </a:tabLst>
            </a:pPr>
            <a:r>
              <a:rPr lang="en-US" sz="2800" dirty="0">
                <a:gradFill>
                  <a:gsLst>
                    <a:gs pos="0">
                      <a:srgbClr val="FFFFFF"/>
                    </a:gs>
                    <a:gs pos="100000">
                      <a:srgbClr val="FFFFFF"/>
                    </a:gs>
                  </a:gsLst>
                  <a:lin ang="5400000" scaled="0"/>
                </a:gradFill>
              </a:rPr>
              <a:t>Use tiered elastic database pools with different </a:t>
            </a:r>
            <a:br>
              <a:rPr lang="en-US" sz="2800" dirty="0">
                <a:gradFill>
                  <a:gsLst>
                    <a:gs pos="0">
                      <a:srgbClr val="FFFFFF"/>
                    </a:gs>
                    <a:gs pos="100000">
                      <a:srgbClr val="FFFFFF"/>
                    </a:gs>
                  </a:gsLst>
                  <a:lin ang="5400000" scaled="0"/>
                </a:gradFill>
              </a:rPr>
            </a:br>
            <a:r>
              <a:rPr lang="en-US" sz="2800" dirty="0">
                <a:gradFill>
                  <a:gsLst>
                    <a:gs pos="0">
                      <a:srgbClr val="FFFFFF"/>
                    </a:gs>
                    <a:gs pos="100000">
                      <a:srgbClr val="FFFFFF"/>
                    </a:gs>
                  </a:gsLst>
                  <a:lin ang="5400000" scaled="0"/>
                </a:gradFill>
              </a:rPr>
              <a:t>per-database DTU settings and application-imposed </a:t>
            </a:r>
            <a:br>
              <a:rPr lang="en-US" sz="2800" dirty="0">
                <a:gradFill>
                  <a:gsLst>
                    <a:gs pos="0">
                      <a:srgbClr val="FFFFFF"/>
                    </a:gs>
                    <a:gs pos="100000">
                      <a:srgbClr val="FFFFFF"/>
                    </a:gs>
                  </a:gsLst>
                  <a:lin ang="5400000" scaled="0"/>
                </a:gradFill>
              </a:rPr>
            </a:br>
            <a:r>
              <a:rPr lang="en-US" sz="2800" dirty="0">
                <a:gradFill>
                  <a:gsLst>
                    <a:gs pos="0">
                      <a:srgbClr val="FFFFFF"/>
                    </a:gs>
                    <a:gs pos="100000">
                      <a:srgbClr val="FFFFFF"/>
                    </a:gs>
                  </a:gsLst>
                  <a:lin ang="5400000" scaled="0"/>
                </a:gradFill>
              </a:rPr>
              <a:t>caps on throughput</a:t>
            </a:r>
          </a:p>
        </p:txBody>
      </p:sp>
      <p:sp>
        <p:nvSpPr>
          <p:cNvPr id="11" name="Rectangle 10">
            <a:extLst>
              <a:ext uri="{FF2B5EF4-FFF2-40B4-BE49-F238E27FC236}">
                <a16:creationId xmlns:a16="http://schemas.microsoft.com/office/drawing/2014/main" id="{EF2184ED-2BE0-4F2A-AF8B-189D9D74DD67}"/>
              </a:ext>
            </a:extLst>
          </p:cNvPr>
          <p:cNvSpPr/>
          <p:nvPr/>
        </p:nvSpPr>
        <p:spPr bwMode="auto">
          <a:xfrm>
            <a:off x="731837" y="1351976"/>
            <a:ext cx="5410200" cy="24384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pPr>
            <a:r>
              <a:rPr lang="en-US" sz="2200" dirty="0">
                <a:solidFill>
                  <a:schemeClr val="accent6">
                    <a:lumMod val="50000"/>
                    <a:lumOff val="50000"/>
                  </a:schemeClr>
                </a:solidFill>
              </a:rPr>
              <a:t>A small number of venues account for a large % of overall ticket sales, with large events that sellout rapidly.  High rates of sale from these customers can impact the performance experience of other venues.</a:t>
            </a:r>
          </a:p>
        </p:txBody>
      </p:sp>
      <p:sp>
        <p:nvSpPr>
          <p:cNvPr id="12" name="Rectangle 11">
            <a:extLst>
              <a:ext uri="{FF2B5EF4-FFF2-40B4-BE49-F238E27FC236}">
                <a16:creationId xmlns:a16="http://schemas.microsoft.com/office/drawing/2014/main" id="{3FBB6751-C03C-4D09-8252-C149A3264C2B}"/>
              </a:ext>
            </a:extLst>
          </p:cNvPr>
          <p:cNvSpPr/>
          <p:nvPr/>
        </p:nvSpPr>
        <p:spPr bwMode="auto">
          <a:xfrm>
            <a:off x="6142037" y="1351976"/>
            <a:ext cx="5410200" cy="24384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pPr>
            <a:r>
              <a:rPr lang="en-US" sz="2200" dirty="0">
                <a:gradFill>
                  <a:gsLst>
                    <a:gs pos="0">
                      <a:srgbClr val="FFFFFF"/>
                    </a:gs>
                    <a:gs pos="100000">
                      <a:srgbClr val="FFFFFF"/>
                    </a:gs>
                  </a:gsLst>
                  <a:lin ang="5400000" scaled="0"/>
                </a:gradFill>
              </a:rPr>
              <a:t>Could WTP introduce a tiered service with different SLAs, separating venues with different performance requirements?</a:t>
            </a:r>
          </a:p>
        </p:txBody>
      </p:sp>
    </p:spTree>
    <p:extLst>
      <p:ext uri="{BB962C8B-B14F-4D97-AF65-F5344CB8AC3E}">
        <p14:creationId xmlns:p14="http://schemas.microsoft.com/office/powerpoint/2010/main" val="149164424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20CE1ED-D6F9-4B67-8CA9-861896CC94A4}"/>
              </a:ext>
            </a:extLst>
          </p:cNvPr>
          <p:cNvSpPr/>
          <p:nvPr/>
        </p:nvSpPr>
        <p:spPr bwMode="auto">
          <a:xfrm>
            <a:off x="0" y="-7939"/>
            <a:ext cx="12436475" cy="12631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itle 4">
            <a:extLst>
              <a:ext uri="{FF2B5EF4-FFF2-40B4-BE49-F238E27FC236}">
                <a16:creationId xmlns:a16="http://schemas.microsoft.com/office/drawing/2014/main" id="{CA09C9F7-A551-4D11-A0FB-7E34F00333F1}"/>
              </a:ext>
            </a:extLst>
          </p:cNvPr>
          <p:cNvSpPr>
            <a:spLocks noGrp="1"/>
          </p:cNvSpPr>
          <p:nvPr>
            <p:ph type="title"/>
          </p:nvPr>
        </p:nvSpPr>
        <p:spPr/>
        <p:txBody>
          <a:bodyPr/>
          <a:lstStyle/>
          <a:p>
            <a:r>
              <a:rPr lang="en-US" sz="4000" dirty="0">
                <a:solidFill>
                  <a:schemeClr val="bg1"/>
                </a:solidFill>
              </a:rPr>
              <a:t>Integrate resource governance in your business model</a:t>
            </a:r>
          </a:p>
        </p:txBody>
      </p:sp>
      <p:sp>
        <p:nvSpPr>
          <p:cNvPr id="6" name="TextBox 5">
            <a:extLst>
              <a:ext uri="{FF2B5EF4-FFF2-40B4-BE49-F238E27FC236}">
                <a16:creationId xmlns:a16="http://schemas.microsoft.com/office/drawing/2014/main" id="{398A9299-6FF7-434D-B763-6C9A20DA3991}"/>
              </a:ext>
            </a:extLst>
          </p:cNvPr>
          <p:cNvSpPr txBox="1"/>
          <p:nvPr/>
        </p:nvSpPr>
        <p:spPr>
          <a:xfrm>
            <a:off x="6512705" y="5176400"/>
            <a:ext cx="5268132"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Move database out of pool to handle planned short-lived periods of intense activity </a:t>
            </a:r>
          </a:p>
        </p:txBody>
      </p:sp>
      <p:grpSp>
        <p:nvGrpSpPr>
          <p:cNvPr id="69" name="Group 68">
            <a:extLst>
              <a:ext uri="{FF2B5EF4-FFF2-40B4-BE49-F238E27FC236}">
                <a16:creationId xmlns:a16="http://schemas.microsoft.com/office/drawing/2014/main" id="{CDB916EB-FD61-4012-8129-5570F5A37F48}"/>
              </a:ext>
            </a:extLst>
          </p:cNvPr>
          <p:cNvGrpSpPr/>
          <p:nvPr/>
        </p:nvGrpSpPr>
        <p:grpSpPr>
          <a:xfrm>
            <a:off x="6512705" y="1823600"/>
            <a:ext cx="5268132" cy="3350062"/>
            <a:chOff x="6512705" y="1823600"/>
            <a:chExt cx="5268132" cy="3350062"/>
          </a:xfrm>
        </p:grpSpPr>
        <p:sp>
          <p:nvSpPr>
            <p:cNvPr id="4" name="TextBox 3">
              <a:extLst>
                <a:ext uri="{FF2B5EF4-FFF2-40B4-BE49-F238E27FC236}">
                  <a16:creationId xmlns:a16="http://schemas.microsoft.com/office/drawing/2014/main" id="{748A28F6-7B86-4D72-A25C-F26F371C36C9}"/>
                </a:ext>
              </a:extLst>
            </p:cNvPr>
            <p:cNvSpPr txBox="1"/>
            <p:nvPr/>
          </p:nvSpPr>
          <p:spPr>
            <a:xfrm>
              <a:off x="6512705" y="1823600"/>
              <a:ext cx="5268132"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Match pool size and per-database performance limits to the SLAs you offer your customer</a:t>
              </a:r>
            </a:p>
          </p:txBody>
        </p:sp>
        <p:grpSp>
          <p:nvGrpSpPr>
            <p:cNvPr id="15" name="Group 14">
              <a:extLst>
                <a:ext uri="{FF2B5EF4-FFF2-40B4-BE49-F238E27FC236}">
                  <a16:creationId xmlns:a16="http://schemas.microsoft.com/office/drawing/2014/main" id="{4962A61A-9C42-4E91-847D-B6D5294CCF13}"/>
                </a:ext>
              </a:extLst>
            </p:cNvPr>
            <p:cNvGrpSpPr/>
            <p:nvPr/>
          </p:nvGrpSpPr>
          <p:grpSpPr>
            <a:xfrm>
              <a:off x="7458100" y="3101022"/>
              <a:ext cx="3408337" cy="2072640"/>
              <a:chOff x="7285037" y="2948622"/>
              <a:chExt cx="3408337" cy="2072640"/>
            </a:xfrm>
          </p:grpSpPr>
          <p:pic>
            <p:nvPicPr>
              <p:cNvPr id="3" name="Picture 2">
                <a:extLst>
                  <a:ext uri="{FF2B5EF4-FFF2-40B4-BE49-F238E27FC236}">
                    <a16:creationId xmlns:a16="http://schemas.microsoft.com/office/drawing/2014/main" id="{0CB5FD47-21D2-45DB-A0DA-8DDDDFE6D384}"/>
                  </a:ext>
                </a:extLst>
              </p:cNvPr>
              <p:cNvPicPr>
                <a:picLocks noChangeAspect="1"/>
              </p:cNvPicPr>
              <p:nvPr/>
            </p:nvPicPr>
            <p:blipFill>
              <a:blip r:embed="rId3"/>
              <a:stretch>
                <a:fillRect/>
              </a:stretch>
            </p:blipFill>
            <p:spPr>
              <a:xfrm>
                <a:off x="7285037" y="3378199"/>
                <a:ext cx="3408337" cy="1643063"/>
              </a:xfrm>
              <a:prstGeom prst="rect">
                <a:avLst/>
              </a:prstGeom>
            </p:spPr>
          </p:pic>
          <p:pic>
            <p:nvPicPr>
              <p:cNvPr id="7" name="Picture 6">
                <a:extLst>
                  <a:ext uri="{FF2B5EF4-FFF2-40B4-BE49-F238E27FC236}">
                    <a16:creationId xmlns:a16="http://schemas.microsoft.com/office/drawing/2014/main" id="{6801F12B-35BF-490B-9067-2FBB07FD8439}"/>
                  </a:ext>
                </a:extLst>
              </p:cNvPr>
              <p:cNvPicPr>
                <a:picLocks noChangeAspect="1"/>
              </p:cNvPicPr>
              <p:nvPr/>
            </p:nvPicPr>
            <p:blipFill>
              <a:blip r:embed="rId4"/>
              <a:stretch>
                <a:fillRect/>
              </a:stretch>
            </p:blipFill>
            <p:spPr>
              <a:xfrm>
                <a:off x="8972204" y="2948622"/>
                <a:ext cx="1485900" cy="438150"/>
              </a:xfrm>
              <a:prstGeom prst="rect">
                <a:avLst/>
              </a:prstGeom>
            </p:spPr>
          </p:pic>
          <p:cxnSp>
            <p:nvCxnSpPr>
              <p:cNvPr id="9" name="Straight Connector 8">
                <a:extLst>
                  <a:ext uri="{FF2B5EF4-FFF2-40B4-BE49-F238E27FC236}">
                    <a16:creationId xmlns:a16="http://schemas.microsoft.com/office/drawing/2014/main" id="{1D6AB4ED-506C-4E91-8FE9-05FA6F1ACAFB}"/>
                  </a:ext>
                </a:extLst>
              </p:cNvPr>
              <p:cNvCxnSpPr>
                <a:cxnSpLocks/>
              </p:cNvCxnSpPr>
              <p:nvPr/>
            </p:nvCxnSpPr>
            <p:spPr>
              <a:xfrm flipH="1">
                <a:off x="7437437" y="3308291"/>
                <a:ext cx="1600200" cy="0"/>
              </a:xfrm>
              <a:prstGeom prst="line">
                <a:avLst/>
              </a:prstGeom>
              <a:ln w="13970">
                <a:solidFill>
                  <a:srgbClr val="CACAC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7D9268-66F8-4CFD-9977-E4F42D41D865}"/>
                  </a:ext>
                </a:extLst>
              </p:cNvPr>
              <p:cNvCxnSpPr>
                <a:cxnSpLocks/>
              </p:cNvCxnSpPr>
              <p:nvPr/>
            </p:nvCxnSpPr>
            <p:spPr>
              <a:xfrm flipH="1">
                <a:off x="10348912" y="3313112"/>
                <a:ext cx="131736" cy="0"/>
              </a:xfrm>
              <a:prstGeom prst="line">
                <a:avLst/>
              </a:prstGeom>
              <a:ln w="13970">
                <a:solidFill>
                  <a:srgbClr val="CACACA"/>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a:extLst>
              <a:ext uri="{FF2B5EF4-FFF2-40B4-BE49-F238E27FC236}">
                <a16:creationId xmlns:a16="http://schemas.microsoft.com/office/drawing/2014/main" id="{8B9206E5-FD59-4F62-8FC8-266592825CE9}"/>
              </a:ext>
            </a:extLst>
          </p:cNvPr>
          <p:cNvPicPr>
            <a:picLocks noChangeAspect="1"/>
          </p:cNvPicPr>
          <p:nvPr/>
        </p:nvPicPr>
        <p:blipFill rotWithShape="1">
          <a:blip r:embed="rId5"/>
          <a:srcRect t="17368" b="16532"/>
          <a:stretch/>
        </p:blipFill>
        <p:spPr>
          <a:xfrm>
            <a:off x="323066" y="1975437"/>
            <a:ext cx="5644080" cy="4341225"/>
          </a:xfrm>
          <a:prstGeom prst="rect">
            <a:avLst/>
          </a:prstGeom>
        </p:spPr>
      </p:pic>
      <p:grpSp>
        <p:nvGrpSpPr>
          <p:cNvPr id="67" name="Group 66">
            <a:extLst>
              <a:ext uri="{FF2B5EF4-FFF2-40B4-BE49-F238E27FC236}">
                <a16:creationId xmlns:a16="http://schemas.microsoft.com/office/drawing/2014/main" id="{93C43720-CCB7-4D44-9530-E69816342332}"/>
              </a:ext>
            </a:extLst>
          </p:cNvPr>
          <p:cNvGrpSpPr/>
          <p:nvPr/>
        </p:nvGrpSpPr>
        <p:grpSpPr>
          <a:xfrm>
            <a:off x="1036637" y="4683124"/>
            <a:ext cx="968376" cy="1540937"/>
            <a:chOff x="1036637" y="4683124"/>
            <a:chExt cx="968376" cy="1540937"/>
          </a:xfrm>
        </p:grpSpPr>
        <p:sp>
          <p:nvSpPr>
            <p:cNvPr id="59" name="Rectangle 58">
              <a:extLst>
                <a:ext uri="{FF2B5EF4-FFF2-40B4-BE49-F238E27FC236}">
                  <a16:creationId xmlns:a16="http://schemas.microsoft.com/office/drawing/2014/main" id="{BA79AAB7-C3FD-4780-8C9B-D9EAA7192738}"/>
                </a:ext>
              </a:extLst>
            </p:cNvPr>
            <p:cNvSpPr/>
            <p:nvPr/>
          </p:nvSpPr>
          <p:spPr bwMode="auto">
            <a:xfrm>
              <a:off x="1036637" y="5249862"/>
              <a:ext cx="968376" cy="228599"/>
            </a:xfrm>
            <a:prstGeom prst="rect">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 name="Rectangle 62">
              <a:extLst>
                <a:ext uri="{FF2B5EF4-FFF2-40B4-BE49-F238E27FC236}">
                  <a16:creationId xmlns:a16="http://schemas.microsoft.com/office/drawing/2014/main" id="{A6F2205E-B8CF-4A24-934F-0C63213EE001}"/>
                </a:ext>
              </a:extLst>
            </p:cNvPr>
            <p:cNvSpPr/>
            <p:nvPr/>
          </p:nvSpPr>
          <p:spPr bwMode="auto">
            <a:xfrm>
              <a:off x="1036637" y="5995462"/>
              <a:ext cx="968376" cy="228599"/>
            </a:xfrm>
            <a:prstGeom prst="rect">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 name="Rectangle 63">
              <a:extLst>
                <a:ext uri="{FF2B5EF4-FFF2-40B4-BE49-F238E27FC236}">
                  <a16:creationId xmlns:a16="http://schemas.microsoft.com/office/drawing/2014/main" id="{808878D9-34B2-4E8C-BD89-C8CA219A3A49}"/>
                </a:ext>
              </a:extLst>
            </p:cNvPr>
            <p:cNvSpPr/>
            <p:nvPr/>
          </p:nvSpPr>
          <p:spPr bwMode="auto">
            <a:xfrm>
              <a:off x="1036637" y="4683124"/>
              <a:ext cx="968376" cy="228599"/>
            </a:xfrm>
            <a:prstGeom prst="rect">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68" name="Group 67">
            <a:extLst>
              <a:ext uri="{FF2B5EF4-FFF2-40B4-BE49-F238E27FC236}">
                <a16:creationId xmlns:a16="http://schemas.microsoft.com/office/drawing/2014/main" id="{883D67CE-B556-4967-AF33-735E5DE160D7}"/>
              </a:ext>
            </a:extLst>
          </p:cNvPr>
          <p:cNvGrpSpPr/>
          <p:nvPr/>
        </p:nvGrpSpPr>
        <p:grpSpPr>
          <a:xfrm>
            <a:off x="2485270" y="4683124"/>
            <a:ext cx="1827967" cy="795337"/>
            <a:chOff x="2485270" y="4683124"/>
            <a:chExt cx="1827967" cy="795337"/>
          </a:xfrm>
        </p:grpSpPr>
        <p:sp>
          <p:nvSpPr>
            <p:cNvPr id="65" name="Rectangle 64">
              <a:extLst>
                <a:ext uri="{FF2B5EF4-FFF2-40B4-BE49-F238E27FC236}">
                  <a16:creationId xmlns:a16="http://schemas.microsoft.com/office/drawing/2014/main" id="{898EC62A-68E1-41EB-9DB3-169E2DDA5B53}"/>
                </a:ext>
              </a:extLst>
            </p:cNvPr>
            <p:cNvSpPr/>
            <p:nvPr/>
          </p:nvSpPr>
          <p:spPr bwMode="auto">
            <a:xfrm>
              <a:off x="2625697" y="5249862"/>
              <a:ext cx="1687540" cy="228599"/>
            </a:xfrm>
            <a:prstGeom prst="rect">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 name="Rectangle 65">
              <a:extLst>
                <a:ext uri="{FF2B5EF4-FFF2-40B4-BE49-F238E27FC236}">
                  <a16:creationId xmlns:a16="http://schemas.microsoft.com/office/drawing/2014/main" id="{4CAD5591-5109-4930-8277-8FC7510E2C7E}"/>
                </a:ext>
              </a:extLst>
            </p:cNvPr>
            <p:cNvSpPr/>
            <p:nvPr/>
          </p:nvSpPr>
          <p:spPr bwMode="auto">
            <a:xfrm>
              <a:off x="2485270" y="4683124"/>
              <a:ext cx="1618417" cy="228599"/>
            </a:xfrm>
            <a:prstGeom prst="rect">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784186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 presetClass="exit" presetSubtype="0" fill="hold" nodeType="afterEffect">
                                  <p:stCondLst>
                                    <p:cond delay="0"/>
                                  </p:stCondLst>
                                  <p:childTnLst>
                                    <p:set>
                                      <p:cBhvr>
                                        <p:cTn id="16" dur="1" fill="hold">
                                          <p:stCondLst>
                                            <p:cond delay="0"/>
                                          </p:stCondLst>
                                        </p:cTn>
                                        <p:tgtEl>
                                          <p:spTgt spid="6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5560" y="3529359"/>
            <a:ext cx="10732540" cy="1828193"/>
          </a:xfrm>
        </p:spPr>
        <p:txBody>
          <a:bodyPr/>
          <a:lstStyle/>
          <a:p>
            <a:r>
              <a:rPr lang="en-US" sz="6000" dirty="0">
                <a:solidFill>
                  <a:schemeClr val="accent5">
                    <a:lumMod val="40000"/>
                    <a:lumOff val="60000"/>
                  </a:schemeClr>
                </a:solidFill>
                <a:latin typeface="+mn-lt"/>
              </a:rPr>
              <a:t>hands on –&gt; hands off</a:t>
            </a:r>
          </a:p>
          <a:p>
            <a:r>
              <a:rPr lang="en-US" sz="4800" dirty="0">
                <a:solidFill>
                  <a:schemeClr val="bg1"/>
                </a:solidFill>
              </a:rPr>
              <a:t>deleting the sample application</a:t>
            </a:r>
          </a:p>
        </p:txBody>
      </p:sp>
    </p:spTree>
    <p:extLst>
      <p:ext uri="{BB962C8B-B14F-4D97-AF65-F5344CB8AC3E}">
        <p14:creationId xmlns:p14="http://schemas.microsoft.com/office/powerpoint/2010/main" val="242615668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Now delete the WTP application…</a:t>
            </a:r>
          </a:p>
        </p:txBody>
      </p:sp>
      <p:pic>
        <p:nvPicPr>
          <p:cNvPr id="2" name="Picture 1"/>
          <p:cNvPicPr>
            <a:picLocks noChangeAspect="1"/>
          </p:cNvPicPr>
          <p:nvPr/>
        </p:nvPicPr>
        <p:blipFill>
          <a:blip r:embed="rId3"/>
          <a:stretch>
            <a:fillRect/>
          </a:stretch>
        </p:blipFill>
        <p:spPr>
          <a:xfrm>
            <a:off x="943670" y="1212849"/>
            <a:ext cx="10367333" cy="5501362"/>
          </a:xfrm>
          <a:prstGeom prst="rect">
            <a:avLst/>
          </a:prstGeom>
        </p:spPr>
      </p:pic>
      <p:sp>
        <p:nvSpPr>
          <p:cNvPr id="3" name="Rectangle 2"/>
          <p:cNvSpPr/>
          <p:nvPr/>
        </p:nvSpPr>
        <p:spPr bwMode="auto">
          <a:xfrm>
            <a:off x="2743200" y="3732756"/>
            <a:ext cx="2229633" cy="87682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1006300" y="2430049"/>
            <a:ext cx="1323541" cy="338203"/>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8348625" y="1818363"/>
            <a:ext cx="594959" cy="338203"/>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937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253AA67-A4D1-4451-AA75-595982EC6F3F}"/>
              </a:ext>
            </a:extLst>
          </p:cNvPr>
          <p:cNvSpPr/>
          <p:nvPr/>
        </p:nvSpPr>
        <p:spPr bwMode="auto">
          <a:xfrm>
            <a:off x="0" y="0"/>
            <a:ext cx="12436475" cy="128746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z="4800" dirty="0">
                <a:solidFill>
                  <a:schemeClr val="bg1"/>
                </a:solidFill>
              </a:rPr>
              <a:t>Database performance management</a:t>
            </a:r>
          </a:p>
        </p:txBody>
      </p:sp>
      <p:sp>
        <p:nvSpPr>
          <p:cNvPr id="2" name="Text Placeholder 1"/>
          <p:cNvSpPr>
            <a:spLocks noGrp="1"/>
          </p:cNvSpPr>
          <p:nvPr>
            <p:ph type="body" sz="quarter" idx="10"/>
          </p:nvPr>
        </p:nvSpPr>
        <p:spPr>
          <a:xfrm>
            <a:off x="274639" y="3457620"/>
            <a:ext cx="5486399" cy="2945422"/>
          </a:xfrm>
        </p:spPr>
        <p:txBody>
          <a:bodyPr/>
          <a:lstStyle/>
          <a:p>
            <a:pPr>
              <a:lnSpc>
                <a:spcPct val="95000"/>
              </a:lnSpc>
              <a:spcBef>
                <a:spcPts val="600"/>
              </a:spcBef>
            </a:pPr>
            <a:r>
              <a:rPr lang="en-US" b="1" dirty="0"/>
              <a:t>Singleton databases </a:t>
            </a:r>
          </a:p>
          <a:p>
            <a:pPr lvl="1">
              <a:lnSpc>
                <a:spcPct val="95000"/>
              </a:lnSpc>
              <a:spcBef>
                <a:spcPts val="1200"/>
              </a:spcBef>
            </a:pPr>
            <a:r>
              <a:rPr lang="en-US" sz="2000" dirty="0"/>
              <a:t>Fixed resource allocation per database</a:t>
            </a:r>
          </a:p>
          <a:p>
            <a:pPr lvl="1">
              <a:lnSpc>
                <a:spcPct val="95000"/>
              </a:lnSpc>
              <a:spcBef>
                <a:spcPts val="1200"/>
              </a:spcBef>
            </a:pPr>
            <a:r>
              <a:rPr lang="en-US" sz="2000" dirty="0"/>
              <a:t>Scale database up or down as requirements change</a:t>
            </a:r>
          </a:p>
          <a:p>
            <a:pPr lvl="1">
              <a:lnSpc>
                <a:spcPct val="95000"/>
              </a:lnSpc>
              <a:spcBef>
                <a:spcPts val="1200"/>
              </a:spcBef>
            </a:pPr>
            <a:r>
              <a:rPr lang="en-US" dirty="0"/>
              <a:t>Charged per database, based on resource allocation</a:t>
            </a:r>
            <a:endParaRPr lang="en-US" sz="2000" dirty="0"/>
          </a:p>
          <a:p>
            <a:pPr>
              <a:lnSpc>
                <a:spcPct val="95000"/>
              </a:lnSpc>
              <a:spcBef>
                <a:spcPts val="600"/>
              </a:spcBef>
            </a:pPr>
            <a:endParaRPr lang="en-US" sz="2000" dirty="0"/>
          </a:p>
        </p:txBody>
      </p:sp>
      <p:sp>
        <p:nvSpPr>
          <p:cNvPr id="4" name="Text Placeholder 3"/>
          <p:cNvSpPr>
            <a:spLocks noGrp="1"/>
          </p:cNvSpPr>
          <p:nvPr>
            <p:ph type="body" sz="quarter" idx="11"/>
          </p:nvPr>
        </p:nvSpPr>
        <p:spPr>
          <a:xfrm>
            <a:off x="5891372" y="3457620"/>
            <a:ext cx="5957349" cy="3468642"/>
          </a:xfrm>
        </p:spPr>
        <p:txBody>
          <a:bodyPr/>
          <a:lstStyle/>
          <a:p>
            <a:pPr>
              <a:lnSpc>
                <a:spcPct val="95000"/>
              </a:lnSpc>
              <a:spcBef>
                <a:spcPts val="600"/>
              </a:spcBef>
            </a:pPr>
            <a:r>
              <a:rPr lang="en-US" b="1" dirty="0"/>
              <a:t>Elastic databases </a:t>
            </a:r>
          </a:p>
          <a:p>
            <a:pPr lvl="1">
              <a:lnSpc>
                <a:spcPct val="95000"/>
              </a:lnSpc>
              <a:spcBef>
                <a:spcPts val="1200"/>
              </a:spcBef>
            </a:pPr>
            <a:r>
              <a:rPr lang="en-US" dirty="0"/>
              <a:t>Pool of resources shared among many databases</a:t>
            </a:r>
          </a:p>
          <a:p>
            <a:pPr lvl="1">
              <a:lnSpc>
                <a:spcPct val="95000"/>
              </a:lnSpc>
              <a:spcBef>
                <a:spcPts val="1200"/>
              </a:spcBef>
            </a:pPr>
            <a:r>
              <a:rPr lang="en-US" dirty="0"/>
              <a:t>Per-database max is sized for peak load; unused resources are available for other databases</a:t>
            </a:r>
          </a:p>
          <a:p>
            <a:pPr lvl="1">
              <a:lnSpc>
                <a:spcPct val="95000"/>
              </a:lnSpc>
              <a:spcBef>
                <a:spcPts val="1200"/>
              </a:spcBef>
            </a:pPr>
            <a:r>
              <a:rPr lang="en-US" dirty="0"/>
              <a:t>Scale pool to address trends in aggregate usage</a:t>
            </a:r>
          </a:p>
          <a:p>
            <a:pPr lvl="1">
              <a:lnSpc>
                <a:spcPct val="95000"/>
              </a:lnSpc>
              <a:spcBef>
                <a:spcPts val="1200"/>
              </a:spcBef>
            </a:pPr>
            <a:r>
              <a:rPr lang="en-US" dirty="0"/>
              <a:t>Move databases in, out, or between pools</a:t>
            </a:r>
          </a:p>
          <a:p>
            <a:pPr lvl="1">
              <a:lnSpc>
                <a:spcPct val="95000"/>
              </a:lnSpc>
              <a:spcBef>
                <a:spcPts val="1200"/>
              </a:spcBef>
            </a:pPr>
            <a:r>
              <a:rPr lang="en-US" dirty="0"/>
              <a:t>Charged per pool, based on total resource allocation</a:t>
            </a:r>
          </a:p>
        </p:txBody>
      </p:sp>
      <p:sp>
        <p:nvSpPr>
          <p:cNvPr id="5" name="Can 63"/>
          <p:cNvSpPr/>
          <p:nvPr/>
        </p:nvSpPr>
        <p:spPr>
          <a:xfrm>
            <a:off x="3343400" y="1736050"/>
            <a:ext cx="1005697" cy="1397251"/>
          </a:xfrm>
          <a:prstGeom prst="can">
            <a:avLst>
              <a:gd name="adj" fmla="val 30348"/>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11" name="Can 63"/>
          <p:cNvSpPr/>
          <p:nvPr/>
        </p:nvSpPr>
        <p:spPr>
          <a:xfrm>
            <a:off x="1950051" y="2127604"/>
            <a:ext cx="1005697" cy="1005697"/>
          </a:xfrm>
          <a:prstGeom prst="can">
            <a:avLst>
              <a:gd name="adj" fmla="val 26337"/>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grpSp>
        <p:nvGrpSpPr>
          <p:cNvPr id="37" name="Group 36"/>
          <p:cNvGrpSpPr/>
          <p:nvPr/>
        </p:nvGrpSpPr>
        <p:grpSpPr>
          <a:xfrm>
            <a:off x="5891372" y="2002507"/>
            <a:ext cx="5676175" cy="1134616"/>
            <a:chOff x="5891372" y="1548164"/>
            <a:chExt cx="5676175" cy="1134616"/>
          </a:xfrm>
        </p:grpSpPr>
        <p:sp>
          <p:nvSpPr>
            <p:cNvPr id="6" name="Can 63"/>
            <p:cNvSpPr/>
            <p:nvPr/>
          </p:nvSpPr>
          <p:spPr>
            <a:xfrm>
              <a:off x="5891374" y="2111188"/>
              <a:ext cx="1005697" cy="567770"/>
            </a:xfrm>
            <a:prstGeom prst="can">
              <a:avLst>
                <a:gd name="adj" fmla="val 39387"/>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grpSp>
          <p:nvGrpSpPr>
            <p:cNvPr id="13" name="Group 12"/>
            <p:cNvGrpSpPr/>
            <p:nvPr/>
          </p:nvGrpSpPr>
          <p:grpSpPr>
            <a:xfrm>
              <a:off x="5891372" y="1548164"/>
              <a:ext cx="5676175" cy="1134616"/>
              <a:chOff x="5891372" y="1544343"/>
              <a:chExt cx="5676175" cy="1134616"/>
            </a:xfrm>
          </p:grpSpPr>
          <p:sp>
            <p:nvSpPr>
              <p:cNvPr id="14" name="Can 63"/>
              <p:cNvSpPr/>
              <p:nvPr/>
            </p:nvSpPr>
            <p:spPr>
              <a:xfrm>
                <a:off x="5891372" y="1544343"/>
                <a:ext cx="1005697" cy="1134615"/>
              </a:xfrm>
              <a:prstGeom prst="can">
                <a:avLst>
                  <a:gd name="adj" fmla="val 27798"/>
                </a:avLst>
              </a:prstGeom>
              <a:solidFill>
                <a:srgbClr val="EDAC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7" name="Can 63"/>
              <p:cNvSpPr/>
              <p:nvPr/>
            </p:nvSpPr>
            <p:spPr>
              <a:xfrm>
                <a:off x="7058993" y="1544343"/>
                <a:ext cx="1005697" cy="1134615"/>
              </a:xfrm>
              <a:prstGeom prst="can">
                <a:avLst>
                  <a:gd name="adj" fmla="val 27798"/>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15" name="Can 63"/>
              <p:cNvSpPr/>
              <p:nvPr/>
            </p:nvSpPr>
            <p:spPr>
              <a:xfrm>
                <a:off x="8226610" y="1544343"/>
                <a:ext cx="1005697" cy="1134615"/>
              </a:xfrm>
              <a:prstGeom prst="can">
                <a:avLst>
                  <a:gd name="adj" fmla="val 27798"/>
                </a:avLst>
              </a:prstGeom>
              <a:solidFill>
                <a:srgbClr val="EDAC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16" name="Can 63"/>
              <p:cNvSpPr/>
              <p:nvPr/>
            </p:nvSpPr>
            <p:spPr>
              <a:xfrm>
                <a:off x="9394231" y="1544343"/>
                <a:ext cx="1005697" cy="1134615"/>
              </a:xfrm>
              <a:prstGeom prst="can">
                <a:avLst>
                  <a:gd name="adj" fmla="val 27798"/>
                </a:avLst>
              </a:prstGeom>
              <a:solidFill>
                <a:srgbClr val="EDAC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17" name="Can 63"/>
              <p:cNvSpPr/>
              <p:nvPr/>
            </p:nvSpPr>
            <p:spPr>
              <a:xfrm>
                <a:off x="10561849" y="1544343"/>
                <a:ext cx="1005697" cy="1134615"/>
              </a:xfrm>
              <a:prstGeom prst="can">
                <a:avLst>
                  <a:gd name="adj" fmla="val 27798"/>
                </a:avLst>
              </a:prstGeom>
              <a:solidFill>
                <a:srgbClr val="EDAC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8" name="Can 63"/>
              <p:cNvSpPr/>
              <p:nvPr/>
            </p:nvSpPr>
            <p:spPr>
              <a:xfrm>
                <a:off x="8226612" y="2205318"/>
                <a:ext cx="1005697" cy="473640"/>
              </a:xfrm>
              <a:prstGeom prst="can">
                <a:avLst>
                  <a:gd name="adj" fmla="val 50000"/>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9" name="Can 63"/>
              <p:cNvSpPr/>
              <p:nvPr/>
            </p:nvSpPr>
            <p:spPr>
              <a:xfrm>
                <a:off x="9394231" y="2111188"/>
                <a:ext cx="1005697" cy="567770"/>
              </a:xfrm>
              <a:prstGeom prst="can">
                <a:avLst>
                  <a:gd name="adj" fmla="val 4763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10" name="Can 63"/>
              <p:cNvSpPr/>
              <p:nvPr/>
            </p:nvSpPr>
            <p:spPr>
              <a:xfrm>
                <a:off x="10561850" y="1853833"/>
                <a:ext cx="1005697" cy="825126"/>
              </a:xfrm>
              <a:prstGeom prst="can">
                <a:avLst>
                  <a:gd name="adj" fmla="val 3859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grpSp>
      </p:grpSp>
      <p:sp>
        <p:nvSpPr>
          <p:cNvPr id="20" name="Can 63"/>
          <p:cNvSpPr/>
          <p:nvPr/>
        </p:nvSpPr>
        <p:spPr>
          <a:xfrm>
            <a:off x="599882" y="2471402"/>
            <a:ext cx="1005697" cy="661899"/>
          </a:xfrm>
          <a:prstGeom prst="can">
            <a:avLst>
              <a:gd name="adj" fmla="val 44621"/>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grpSp>
        <p:nvGrpSpPr>
          <p:cNvPr id="34" name="Group 33"/>
          <p:cNvGrpSpPr/>
          <p:nvPr/>
        </p:nvGrpSpPr>
        <p:grpSpPr>
          <a:xfrm>
            <a:off x="5682690" y="2236150"/>
            <a:ext cx="6421997" cy="900042"/>
            <a:chOff x="277964" y="5700402"/>
            <a:chExt cx="6421997" cy="900042"/>
          </a:xfrm>
        </p:grpSpPr>
        <p:sp>
          <p:nvSpPr>
            <p:cNvPr id="22" name="Can 63"/>
            <p:cNvSpPr/>
            <p:nvPr/>
          </p:nvSpPr>
          <p:spPr>
            <a:xfrm>
              <a:off x="485336" y="5775318"/>
              <a:ext cx="1005697" cy="825125"/>
            </a:xfrm>
            <a:prstGeom prst="can">
              <a:avLst>
                <a:gd name="adj" fmla="val 27798"/>
              </a:avLst>
            </a:prstGeom>
            <a:solidFill>
              <a:srgbClr val="EDAC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23" name="Can 63"/>
            <p:cNvSpPr/>
            <p:nvPr/>
          </p:nvSpPr>
          <p:spPr>
            <a:xfrm>
              <a:off x="485338" y="6032673"/>
              <a:ext cx="1005697" cy="567770"/>
            </a:xfrm>
            <a:prstGeom prst="can">
              <a:avLst>
                <a:gd name="adj" fmla="val 39387"/>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24" name="Can 63"/>
            <p:cNvSpPr/>
            <p:nvPr/>
          </p:nvSpPr>
          <p:spPr>
            <a:xfrm>
              <a:off x="1652957" y="5775318"/>
              <a:ext cx="1005697" cy="825125"/>
            </a:xfrm>
            <a:prstGeom prst="can">
              <a:avLst>
                <a:gd name="adj" fmla="val 30876"/>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25" name="Can 63"/>
            <p:cNvSpPr/>
            <p:nvPr/>
          </p:nvSpPr>
          <p:spPr>
            <a:xfrm>
              <a:off x="2820574" y="5775318"/>
              <a:ext cx="1005697" cy="825125"/>
            </a:xfrm>
            <a:prstGeom prst="can">
              <a:avLst>
                <a:gd name="adj" fmla="val 30876"/>
              </a:avLst>
            </a:prstGeom>
            <a:solidFill>
              <a:srgbClr val="EDAC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26" name="Can 63"/>
            <p:cNvSpPr/>
            <p:nvPr/>
          </p:nvSpPr>
          <p:spPr>
            <a:xfrm>
              <a:off x="3988195" y="5775318"/>
              <a:ext cx="1005697" cy="825125"/>
            </a:xfrm>
            <a:prstGeom prst="can">
              <a:avLst>
                <a:gd name="adj" fmla="val 27798"/>
              </a:avLst>
            </a:prstGeom>
            <a:solidFill>
              <a:srgbClr val="EDAC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28" name="Can 63"/>
            <p:cNvSpPr/>
            <p:nvPr/>
          </p:nvSpPr>
          <p:spPr>
            <a:xfrm>
              <a:off x="2820576" y="6126803"/>
              <a:ext cx="1005697" cy="473640"/>
            </a:xfrm>
            <a:prstGeom prst="can">
              <a:avLst>
                <a:gd name="adj" fmla="val 50000"/>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29" name="Can 63"/>
            <p:cNvSpPr/>
            <p:nvPr/>
          </p:nvSpPr>
          <p:spPr>
            <a:xfrm>
              <a:off x="3988195" y="6032673"/>
              <a:ext cx="1005697" cy="567770"/>
            </a:xfrm>
            <a:prstGeom prst="can">
              <a:avLst>
                <a:gd name="adj" fmla="val 4763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30" name="Can 63"/>
            <p:cNvSpPr/>
            <p:nvPr/>
          </p:nvSpPr>
          <p:spPr>
            <a:xfrm>
              <a:off x="5155814" y="5775318"/>
              <a:ext cx="1005697" cy="825126"/>
            </a:xfrm>
            <a:prstGeom prst="can">
              <a:avLst>
                <a:gd name="adj" fmla="val 30896"/>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endParaRPr lang="en-US" dirty="0">
                <a:solidFill>
                  <a:srgbClr val="FFFFFF"/>
                </a:solidFill>
                <a:latin typeface="Segoe UI"/>
              </a:endParaRPr>
            </a:p>
          </p:txBody>
        </p:sp>
        <p:sp>
          <p:nvSpPr>
            <p:cNvPr id="33" name="Parallelogram 32"/>
            <p:cNvSpPr/>
            <p:nvPr/>
          </p:nvSpPr>
          <p:spPr bwMode="auto">
            <a:xfrm>
              <a:off x="277964" y="5700402"/>
              <a:ext cx="6421997" cy="426401"/>
            </a:xfrm>
            <a:prstGeom prst="parallelogram">
              <a:avLst>
                <a:gd name="adj" fmla="val 92695"/>
              </a:avLst>
            </a:prstGeom>
            <a:solidFill>
              <a:schemeClr val="tx2">
                <a:lumMod val="60000"/>
                <a:lumOff val="40000"/>
                <a:alpha val="3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grpSp>
        <p:nvGrpSpPr>
          <p:cNvPr id="35" name="Group 34"/>
          <p:cNvGrpSpPr/>
          <p:nvPr/>
        </p:nvGrpSpPr>
        <p:grpSpPr>
          <a:xfrm>
            <a:off x="5680356" y="1595427"/>
            <a:ext cx="6421997" cy="1678495"/>
            <a:chOff x="5680356" y="1141084"/>
            <a:chExt cx="6421997" cy="1678495"/>
          </a:xfrm>
          <a:solidFill>
            <a:schemeClr val="accent1">
              <a:lumMod val="20000"/>
              <a:lumOff val="80000"/>
              <a:alpha val="50000"/>
            </a:schemeClr>
          </a:solidFill>
        </p:grpSpPr>
        <p:sp>
          <p:nvSpPr>
            <p:cNvPr id="18" name="Cube 17"/>
            <p:cNvSpPr/>
            <p:nvPr/>
          </p:nvSpPr>
          <p:spPr bwMode="auto">
            <a:xfrm>
              <a:off x="5680356" y="1141084"/>
              <a:ext cx="6421997" cy="1678495"/>
            </a:xfrm>
            <a:prstGeom prst="cub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7726804" y="1176757"/>
              <a:ext cx="2329099" cy="369332"/>
            </a:xfrm>
            <a:prstGeom prst="rect">
              <a:avLst/>
            </a:prstGeom>
            <a:noFill/>
          </p:spPr>
          <p:txBody>
            <a:bodyPr wrap="none">
              <a:spAutoFit/>
            </a:bodyPr>
            <a:lstStyle/>
            <a:p>
              <a:r>
                <a:rPr lang="en-US" dirty="0"/>
                <a:t>Elastic Database Pool</a:t>
              </a:r>
            </a:p>
          </p:txBody>
        </p:sp>
      </p:grpSp>
    </p:spTree>
    <p:extLst>
      <p:ext uri="{BB962C8B-B14F-4D97-AF65-F5344CB8AC3E}">
        <p14:creationId xmlns:p14="http://schemas.microsoft.com/office/powerpoint/2010/main" val="4113494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uiExpand="1" build="p"/>
      <p:bldP spid="5" grpId="0" animBg="1"/>
      <p:bldP spid="11" grpId="0" animBg="1"/>
      <p:bldP spid="2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AD2C7-6749-4B2D-8595-A1D8DAC7A93C}"/>
              </a:ext>
            </a:extLst>
          </p:cNvPr>
          <p:cNvSpPr>
            <a:spLocks noGrp="1"/>
          </p:cNvSpPr>
          <p:nvPr>
            <p:ph type="title"/>
          </p:nvPr>
        </p:nvSpPr>
        <p:spPr/>
        <p:txBody>
          <a:bodyPr/>
          <a:lstStyle/>
          <a:p>
            <a:r>
              <a:rPr lang="en-US" dirty="0"/>
              <a:t>Wrap up</a:t>
            </a:r>
          </a:p>
        </p:txBody>
      </p:sp>
    </p:spTree>
    <p:extLst>
      <p:ext uri="{BB962C8B-B14F-4D97-AF65-F5344CB8AC3E}">
        <p14:creationId xmlns:p14="http://schemas.microsoft.com/office/powerpoint/2010/main" val="36965701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64686F-539D-49AA-BA25-806DB89D7819}"/>
              </a:ext>
            </a:extLst>
          </p:cNvPr>
          <p:cNvSpPr>
            <a:spLocks noGrp="1"/>
          </p:cNvSpPr>
          <p:nvPr>
            <p:ph type="body" sz="quarter" idx="10"/>
          </p:nvPr>
        </p:nvSpPr>
        <p:spPr/>
        <p:txBody>
          <a:bodyPr/>
          <a:lstStyle/>
          <a:p>
            <a:r>
              <a:rPr lang="en-US" dirty="0"/>
              <a:t>Backup</a:t>
            </a:r>
          </a:p>
        </p:txBody>
      </p:sp>
      <p:sp>
        <p:nvSpPr>
          <p:cNvPr id="2" name="Title 1">
            <a:extLst>
              <a:ext uri="{FF2B5EF4-FFF2-40B4-BE49-F238E27FC236}">
                <a16:creationId xmlns:a16="http://schemas.microsoft.com/office/drawing/2014/main" id="{4F3B1BF6-C75E-4148-8F03-143FD35943D5}"/>
              </a:ext>
            </a:extLst>
          </p:cNvPr>
          <p:cNvSpPr>
            <a:spLocks noGrp="1"/>
          </p:cNvSpPr>
          <p:nvPr>
            <p:ph type="title" idx="4294967295"/>
          </p:nvPr>
        </p:nvSpPr>
        <p:spPr>
          <a:xfrm>
            <a:off x="547688" y="295275"/>
            <a:ext cx="11888787" cy="917575"/>
          </a:xfrm>
        </p:spPr>
        <p:txBody>
          <a:bodyPr/>
          <a:lstStyle/>
          <a:p>
            <a:r>
              <a:rPr lang="en-US" dirty="0"/>
              <a:t>Backup</a:t>
            </a:r>
          </a:p>
        </p:txBody>
      </p:sp>
    </p:spTree>
    <p:extLst>
      <p:ext uri="{BB962C8B-B14F-4D97-AF65-F5344CB8AC3E}">
        <p14:creationId xmlns:p14="http://schemas.microsoft.com/office/powerpoint/2010/main" val="95024454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46"/>
          <p:cNvSpPr/>
          <p:nvPr/>
        </p:nvSpPr>
        <p:spPr>
          <a:xfrm>
            <a:off x="10429016" y="3323938"/>
            <a:ext cx="1675309" cy="341632"/>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b="1" i="0" u="none" strike="noStrike" kern="1200" cap="none" spc="0" normalizeH="0" baseline="0" noProof="0" dirty="0">
                <a:ln>
                  <a:noFill/>
                </a:ln>
                <a:solidFill>
                  <a:srgbClr val="353535"/>
                </a:solidFill>
                <a:effectLst/>
                <a:uLnTx/>
                <a:uFillTx/>
                <a:latin typeface="Segoe UI Semilight"/>
                <a:ea typeface="+mn-ea"/>
                <a:cs typeface="+mn-cs"/>
              </a:rPr>
              <a:t>Elastic Query</a:t>
            </a:r>
          </a:p>
        </p:txBody>
      </p:sp>
      <p:cxnSp>
        <p:nvCxnSpPr>
          <p:cNvPr id="30" name="Straight Connector 29"/>
          <p:cNvCxnSpPr/>
          <p:nvPr/>
        </p:nvCxnSpPr>
        <p:spPr>
          <a:xfrm>
            <a:off x="6885069" y="5650179"/>
            <a:ext cx="692808"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Can 18"/>
          <p:cNvSpPr/>
          <p:nvPr/>
        </p:nvSpPr>
        <p:spPr>
          <a:xfrm>
            <a:off x="4313780" y="5247646"/>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1</a:t>
            </a:r>
          </a:p>
        </p:txBody>
      </p:sp>
      <p:sp>
        <p:nvSpPr>
          <p:cNvPr id="20" name="Can 19"/>
          <p:cNvSpPr/>
          <p:nvPr/>
        </p:nvSpPr>
        <p:spPr>
          <a:xfrm>
            <a:off x="4998644"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2</a:t>
            </a:r>
          </a:p>
        </p:txBody>
      </p:sp>
      <p:cxnSp>
        <p:nvCxnSpPr>
          <p:cNvPr id="42" name="Straight Arrow Connector 41"/>
          <p:cNvCxnSpPr/>
          <p:nvPr/>
        </p:nvCxnSpPr>
        <p:spPr>
          <a:xfrm>
            <a:off x="6622789" y="3258580"/>
            <a:ext cx="152356" cy="421842"/>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846" y="3258583"/>
            <a:ext cx="783950" cy="191460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9185" y="6043493"/>
            <a:ext cx="2849610"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ysClr val="windowText" lastClr="000000"/>
                </a:solidFill>
                <a:effectLst/>
                <a:uLnTx/>
                <a:uFillTx/>
                <a:latin typeface="Segoe UI Semilight"/>
                <a:ea typeface="+mn-ea"/>
                <a:cs typeface="+mn-cs"/>
              </a:rPr>
              <a:t>Tenant Databases</a:t>
            </a:r>
          </a:p>
        </p:txBody>
      </p:sp>
      <p:sp>
        <p:nvSpPr>
          <p:cNvPr id="7" name="TextBox 6"/>
          <p:cNvSpPr txBox="1"/>
          <p:nvPr/>
        </p:nvSpPr>
        <p:spPr>
          <a:xfrm>
            <a:off x="11827870" y="866357"/>
            <a:ext cx="184731" cy="374846"/>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cxnSp>
        <p:nvCxnSpPr>
          <p:cNvPr id="65" name="Straight Arrow Connector 64"/>
          <p:cNvCxnSpPr/>
          <p:nvPr/>
        </p:nvCxnSpPr>
        <p:spPr>
          <a:xfrm>
            <a:off x="5075561"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711"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3</a:t>
            </a:r>
          </a:p>
        </p:txBody>
      </p:sp>
      <p:sp>
        <p:nvSpPr>
          <p:cNvPr id="68" name="Can 67"/>
          <p:cNvSpPr/>
          <p:nvPr/>
        </p:nvSpPr>
        <p:spPr>
          <a:xfrm>
            <a:off x="7643490"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N</a:t>
            </a:r>
          </a:p>
        </p:txBody>
      </p:sp>
      <p:sp>
        <p:nvSpPr>
          <p:cNvPr id="71" name="Title 1"/>
          <p:cNvSpPr>
            <a:spLocks noGrp="1"/>
          </p:cNvSpPr>
          <p:nvPr>
            <p:ph type="title"/>
          </p:nvPr>
        </p:nvSpPr>
        <p:spPr>
          <a:xfrm>
            <a:off x="622617" y="341637"/>
            <a:ext cx="11191240" cy="833544"/>
          </a:xfrm>
        </p:spPr>
        <p:txBody>
          <a:bodyPr>
            <a:normAutofit fontScale="90000"/>
          </a:bodyPr>
          <a:lstStyle/>
          <a:p>
            <a:r>
              <a:rPr lang="en-US" dirty="0"/>
              <a:t>Ad-hoc query across tenant databases</a:t>
            </a:r>
          </a:p>
        </p:txBody>
      </p:sp>
      <p:cxnSp>
        <p:nvCxnSpPr>
          <p:cNvPr id="23" name="Straight Arrow Connector 22"/>
          <p:cNvCxnSpPr/>
          <p:nvPr/>
        </p:nvCxnSpPr>
        <p:spPr>
          <a:xfrm>
            <a:off x="6751487"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13524"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5955454" y="3258582"/>
            <a:ext cx="521840" cy="187073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827665" y="4182870"/>
            <a:ext cx="2849610"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ysClr val="windowText" lastClr="000000"/>
                </a:solidFill>
                <a:effectLst/>
                <a:uLnTx/>
                <a:uFillTx/>
                <a:latin typeface="Segoe UI Semilight"/>
                <a:ea typeface="+mn-ea"/>
                <a:cs typeface="+mn-cs"/>
              </a:rPr>
              <a:t>Tenant Catalog</a:t>
            </a:r>
          </a:p>
        </p:txBody>
      </p:sp>
      <p:sp>
        <p:nvSpPr>
          <p:cNvPr id="38" name="Can 37"/>
          <p:cNvSpPr/>
          <p:nvPr/>
        </p:nvSpPr>
        <p:spPr>
          <a:xfrm>
            <a:off x="9798778" y="3689835"/>
            <a:ext cx="729466" cy="719318"/>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D83B01">
                    <a:lumMod val="50000"/>
                  </a:srgbClr>
                </a:solidFill>
                <a:effectLst/>
                <a:uLnTx/>
                <a:uFillTx/>
                <a:latin typeface="Segoe UI Semilight"/>
                <a:ea typeface="+mn-ea"/>
                <a:cs typeface="+mn-cs"/>
              </a:rPr>
              <a:t>Adhoc</a:t>
            </a:r>
            <a:r>
              <a:rPr kumimoji="0" lang="en-US" sz="1400" b="0" i="0" u="none" strike="noStrike" kern="0" cap="none" spc="0" normalizeH="0" baseline="0" noProof="0" dirty="0">
                <a:ln>
                  <a:noFill/>
                </a:ln>
                <a:solidFill>
                  <a:srgbClr val="D83B01">
                    <a:lumMod val="50000"/>
                  </a:srgbClr>
                </a:solidFill>
                <a:effectLst/>
                <a:uLnTx/>
                <a:uFillTx/>
                <a:latin typeface="Segoe UI Semilight"/>
                <a:ea typeface="+mn-ea"/>
                <a:cs typeface="+mn-cs"/>
              </a:rPr>
              <a:t> Analytics </a:t>
            </a:r>
          </a:p>
        </p:txBody>
      </p:sp>
      <p:sp>
        <p:nvSpPr>
          <p:cNvPr id="48" name="Can 66"/>
          <p:cNvSpPr/>
          <p:nvPr/>
        </p:nvSpPr>
        <p:spPr>
          <a:xfrm>
            <a:off x="6269476"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Cust 4</a:t>
            </a:r>
          </a:p>
        </p:txBody>
      </p:sp>
      <p:cxnSp>
        <p:nvCxnSpPr>
          <p:cNvPr id="49" name="Straight Arrow Connector 48"/>
          <p:cNvCxnSpPr>
            <a:cxnSpLocks/>
          </p:cNvCxnSpPr>
          <p:nvPr/>
        </p:nvCxnSpPr>
        <p:spPr>
          <a:xfrm flipH="1">
            <a:off x="5320175" y="3258582"/>
            <a:ext cx="404488" cy="192254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Can 25"/>
          <p:cNvSpPr/>
          <p:nvPr/>
        </p:nvSpPr>
        <p:spPr>
          <a:xfrm>
            <a:off x="6536430" y="37151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83B01">
                    <a:lumMod val="50000"/>
                  </a:srgbClr>
                </a:solidFill>
                <a:effectLst/>
                <a:uLnTx/>
                <a:uFillTx/>
                <a:latin typeface="Segoe UI Semilight"/>
                <a:ea typeface="+mn-ea"/>
                <a:cs typeface="+mn-cs"/>
              </a:rPr>
              <a:t>Catalog</a:t>
            </a:r>
          </a:p>
        </p:txBody>
      </p:sp>
      <p:cxnSp>
        <p:nvCxnSpPr>
          <p:cNvPr id="8" name="Straight Arrow Connector 7"/>
          <p:cNvCxnSpPr>
            <a:cxnSpLocks/>
          </p:cNvCxnSpPr>
          <p:nvPr/>
        </p:nvCxnSpPr>
        <p:spPr>
          <a:xfrm flipH="1">
            <a:off x="7410719" y="4047304"/>
            <a:ext cx="2258993"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p:cNvSpPr/>
          <p:nvPr/>
        </p:nvSpPr>
        <p:spPr>
          <a:xfrm>
            <a:off x="8394740" y="4453212"/>
            <a:ext cx="1761157" cy="1207172"/>
          </a:xfrm>
          <a:custGeom>
            <a:avLst/>
            <a:gdLst>
              <a:gd name="connsiteX0" fmla="*/ 1076325 w 1076325"/>
              <a:gd name="connsiteY0" fmla="*/ 0 h 847725"/>
              <a:gd name="connsiteX1" fmla="*/ 1076325 w 1076325"/>
              <a:gd name="connsiteY1" fmla="*/ 847725 h 847725"/>
              <a:gd name="connsiteX2" fmla="*/ 0 w 1076325"/>
              <a:gd name="connsiteY2" fmla="*/ 847725 h 847725"/>
              <a:gd name="connsiteX3" fmla="*/ 0 w 1076325"/>
              <a:gd name="connsiteY3" fmla="*/ 838200 h 847725"/>
              <a:gd name="connsiteX0" fmla="*/ 1076325 w 1076325"/>
              <a:gd name="connsiteY0" fmla="*/ 0 h 847725"/>
              <a:gd name="connsiteX1" fmla="*/ 1076325 w 1076325"/>
              <a:gd name="connsiteY1" fmla="*/ 847725 h 847725"/>
              <a:gd name="connsiteX2" fmla="*/ 0 w 1076325"/>
              <a:gd name="connsiteY2" fmla="*/ 847725 h 847725"/>
            </a:gdLst>
            <a:ahLst/>
            <a:cxnLst>
              <a:cxn ang="0">
                <a:pos x="connsiteX0" y="connsiteY0"/>
              </a:cxn>
              <a:cxn ang="0">
                <a:pos x="connsiteX1" y="connsiteY1"/>
              </a:cxn>
              <a:cxn ang="0">
                <a:pos x="connsiteX2" y="connsiteY2"/>
              </a:cxn>
            </a:cxnLst>
            <a:rect l="l" t="t" r="r" b="b"/>
            <a:pathLst>
              <a:path w="1076325" h="847725">
                <a:moveTo>
                  <a:pt x="1076325" y="0"/>
                </a:moveTo>
                <a:lnTo>
                  <a:pt x="1076325" y="847725"/>
                </a:lnTo>
                <a:lnTo>
                  <a:pt x="0" y="847725"/>
                </a:lnTo>
              </a:path>
            </a:pathLst>
          </a:cu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6" name="Rectangle 15"/>
          <p:cNvSpPr/>
          <p:nvPr/>
        </p:nvSpPr>
        <p:spPr>
          <a:xfrm>
            <a:off x="7424040" y="3446299"/>
            <a:ext cx="2400038" cy="487826"/>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1428" b="0" i="0" u="none" strike="noStrike" kern="1200" cap="none" spc="0" normalizeH="0" baseline="0" noProof="0" dirty="0">
                <a:ln>
                  <a:noFill/>
                </a:ln>
                <a:solidFill>
                  <a:srgbClr val="353535"/>
                </a:solidFill>
                <a:effectLst/>
                <a:uLnTx/>
                <a:uFillTx/>
                <a:latin typeface="Segoe UI Semilight"/>
                <a:ea typeface="+mn-ea"/>
                <a:cs typeface="+mn-cs"/>
              </a:rPr>
              <a:t>Database locations are retrieved from catalog</a:t>
            </a:r>
          </a:p>
        </p:txBody>
      </p:sp>
      <p:sp>
        <p:nvSpPr>
          <p:cNvPr id="17" name="Rectangle 16"/>
          <p:cNvSpPr/>
          <p:nvPr/>
        </p:nvSpPr>
        <p:spPr>
          <a:xfrm>
            <a:off x="9483110" y="5815071"/>
            <a:ext cx="2344759" cy="318357"/>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1632" b="0" i="0" u="none" strike="noStrike" kern="1200" cap="none" spc="0" normalizeH="0" baseline="0" noProof="0" dirty="0">
                <a:ln>
                  <a:noFill/>
                </a:ln>
                <a:solidFill>
                  <a:srgbClr val="353535"/>
                </a:solidFill>
                <a:effectLst/>
                <a:uLnTx/>
                <a:uFillTx/>
                <a:latin typeface="Segoe UI Semilight"/>
                <a:ea typeface="+mn-ea"/>
                <a:cs typeface="+mn-cs"/>
              </a:rPr>
              <a:t>Distributed query plan</a:t>
            </a:r>
          </a:p>
        </p:txBody>
      </p:sp>
      <p:sp>
        <p:nvSpPr>
          <p:cNvPr id="52" name="Rectangle 51"/>
          <p:cNvSpPr/>
          <p:nvPr/>
        </p:nvSpPr>
        <p:spPr>
          <a:xfrm>
            <a:off x="10528242" y="3654205"/>
            <a:ext cx="1907351" cy="770404"/>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1632" b="0" i="0" u="none" strike="noStrike" kern="1200" cap="none" spc="0" normalizeH="0" baseline="0" noProof="0" dirty="0">
                <a:ln>
                  <a:noFill/>
                </a:ln>
                <a:solidFill>
                  <a:srgbClr val="353535"/>
                </a:solidFill>
                <a:effectLst/>
                <a:uLnTx/>
                <a:uFillTx/>
                <a:latin typeface="Segoe UI Semilight"/>
                <a:ea typeface="+mn-ea"/>
                <a:cs typeface="+mn-cs"/>
              </a:rPr>
              <a:t>External tables project data from tenant dbs</a:t>
            </a:r>
          </a:p>
        </p:txBody>
      </p:sp>
      <p:grpSp>
        <p:nvGrpSpPr>
          <p:cNvPr id="2" name="Group 1"/>
          <p:cNvGrpSpPr/>
          <p:nvPr/>
        </p:nvGrpSpPr>
        <p:grpSpPr>
          <a:xfrm>
            <a:off x="7958754" y="1447273"/>
            <a:ext cx="4120330" cy="2318939"/>
            <a:chOff x="5851906" y="1064268"/>
            <a:chExt cx="3029929" cy="1705257"/>
          </a:xfrm>
        </p:grpSpPr>
        <p:pic>
          <p:nvPicPr>
            <p:cNvPr id="28"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48543" y="1064268"/>
              <a:ext cx="444592" cy="467207"/>
            </a:xfrm>
            <a:prstGeom prst="rect">
              <a:avLst/>
            </a:prstGeom>
          </p:spPr>
        </p:pic>
        <p:pic>
          <p:nvPicPr>
            <p:cNvPr id="31"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339057" y="1064270"/>
              <a:ext cx="318028" cy="425736"/>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9610" y="1078676"/>
              <a:ext cx="497316" cy="48539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5122" y="1600421"/>
              <a:ext cx="359113" cy="350500"/>
            </a:xfrm>
            <a:prstGeom prst="rect">
              <a:avLst/>
            </a:prstGeom>
          </p:spPr>
        </p:pic>
        <p:sp>
          <p:nvSpPr>
            <p:cNvPr id="34" name="TextBox 33"/>
            <p:cNvSpPr txBox="1"/>
            <p:nvPr/>
          </p:nvSpPr>
          <p:spPr>
            <a:xfrm>
              <a:off x="7892462" y="1640790"/>
              <a:ext cx="989373" cy="269762"/>
            </a:xfrm>
            <a:prstGeom prst="rect">
              <a:avLst/>
            </a:prstGeom>
            <a:solidFill>
              <a:srgbClr val="00B050"/>
            </a:solidFill>
            <a:ln>
              <a:solidFill>
                <a:schemeClr val="accent1"/>
              </a:solid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rtlCol="0" anchor="ctr">
              <a:no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US" sz="2174" b="1" i="0" u="none" strike="noStrike" kern="0" cap="none" spc="0" normalizeH="0" baseline="0" noProof="0" dirty="0" err="1">
                  <a:ln>
                    <a:noFill/>
                  </a:ln>
                  <a:solidFill>
                    <a:srgbClr val="FFFFFF"/>
                  </a:solidFill>
                  <a:effectLst/>
                  <a:uLnTx/>
                  <a:uFillTx/>
                  <a:latin typeface="Segoe UI Semilight"/>
                  <a:ea typeface="+mn-ea"/>
                  <a:cs typeface="+mn-cs"/>
                </a:rPr>
                <a:t>PowerBI</a:t>
              </a:r>
              <a:endParaRPr kumimoji="0" lang="en-US" sz="2174" b="1" i="0" u="none" strike="noStrike" kern="0" cap="none" spc="0" normalizeH="0" baseline="0" noProof="0" dirty="0">
                <a:ln>
                  <a:noFill/>
                </a:ln>
                <a:solidFill>
                  <a:srgbClr val="FFFFFF"/>
                </a:solidFill>
                <a:effectLst/>
                <a:uLnTx/>
                <a:uFillTx/>
                <a:latin typeface="Segoe UI Semilight"/>
                <a:ea typeface="+mn-ea"/>
                <a:cs typeface="+mn-cs"/>
              </a:endParaRPr>
            </a:p>
          </p:txBody>
        </p:sp>
        <p:pic>
          <p:nvPicPr>
            <p:cNvPr id="35" name="Picture 34"/>
            <p:cNvPicPr>
              <a:picLocks noChangeAspect="1"/>
            </p:cNvPicPr>
            <p:nvPr/>
          </p:nvPicPr>
          <p:blipFill rotWithShape="1">
            <a:blip r:embed="rId7"/>
            <a:srcRect l="3668"/>
            <a:stretch/>
          </p:blipFill>
          <p:spPr>
            <a:xfrm>
              <a:off x="6788422" y="1633444"/>
              <a:ext cx="435171" cy="284454"/>
            </a:xfrm>
            <a:prstGeom prst="rect">
              <a:avLst/>
            </a:prstGeom>
          </p:spPr>
        </p:pic>
        <p:pic>
          <p:nvPicPr>
            <p:cNvPr id="5" name="Picture 4"/>
            <p:cNvPicPr>
              <a:picLocks noChangeAspect="1"/>
            </p:cNvPicPr>
            <p:nvPr/>
          </p:nvPicPr>
          <p:blipFill rotWithShape="1">
            <a:blip r:embed="rId8"/>
            <a:srcRect l="2597" r="5063" b="6635"/>
            <a:stretch/>
          </p:blipFill>
          <p:spPr>
            <a:xfrm>
              <a:off x="6276373" y="1633117"/>
              <a:ext cx="393450" cy="285108"/>
            </a:xfrm>
            <a:prstGeom prst="rect">
              <a:avLst/>
            </a:prstGeom>
          </p:spPr>
        </p:pic>
        <p:sp>
          <p:nvSpPr>
            <p:cNvPr id="3" name="Right Bracket 2"/>
            <p:cNvSpPr/>
            <p:nvPr/>
          </p:nvSpPr>
          <p:spPr>
            <a:xfrm rot="5400000">
              <a:off x="7426419" y="1117481"/>
              <a:ext cx="93561" cy="1833151"/>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0" name="Straight Arrow Connector 9"/>
            <p:cNvCxnSpPr>
              <a:cxnSpLocks/>
              <a:stCxn id="3" idx="2"/>
            </p:cNvCxnSpPr>
            <p:nvPr/>
          </p:nvCxnSpPr>
          <p:spPr>
            <a:xfrm>
              <a:off x="7473199" y="2080837"/>
              <a:ext cx="1" cy="688688"/>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851906" y="2130008"/>
              <a:ext cx="1645929" cy="234107"/>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1632" b="0" i="0" u="none" strike="noStrike" kern="1200" cap="none" spc="0" normalizeH="0" baseline="0" noProof="0" dirty="0">
                  <a:ln>
                    <a:noFill/>
                  </a:ln>
                  <a:solidFill>
                    <a:srgbClr val="353535"/>
                  </a:solidFill>
                  <a:effectLst/>
                  <a:uLnTx/>
                  <a:uFillTx/>
                  <a:latin typeface="Segoe UI Semilight"/>
                  <a:ea typeface="+mn-ea"/>
                  <a:cs typeface="+mn-cs"/>
                </a:rPr>
                <a:t>Query from any client</a:t>
              </a:r>
            </a:p>
          </p:txBody>
        </p:sp>
      </p:grpSp>
      <p:sp>
        <p:nvSpPr>
          <p:cNvPr id="54" name="Rectangle 53"/>
          <p:cNvSpPr/>
          <p:nvPr/>
        </p:nvSpPr>
        <p:spPr>
          <a:xfrm>
            <a:off x="701414" y="921988"/>
            <a:ext cx="7224732" cy="469039"/>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2720" b="0" i="0" u="none" strike="noStrike" kern="1200" cap="none" spc="0" normalizeH="0" baseline="0" noProof="0" dirty="0">
                <a:ln>
                  <a:noFill/>
                </a:ln>
                <a:solidFill>
                  <a:srgbClr val="0078D7"/>
                </a:solidFill>
                <a:effectLst/>
                <a:uLnTx/>
                <a:uFillTx/>
                <a:latin typeface="Segoe UI Semilight"/>
                <a:ea typeface="+mn-ea"/>
                <a:cs typeface="+mn-cs"/>
              </a:rPr>
              <a:t>Unlock operational and application insights</a:t>
            </a:r>
          </a:p>
        </p:txBody>
      </p:sp>
      <p:grpSp>
        <p:nvGrpSpPr>
          <p:cNvPr id="40" name="Group 39"/>
          <p:cNvGrpSpPr/>
          <p:nvPr/>
        </p:nvGrpSpPr>
        <p:grpSpPr>
          <a:xfrm>
            <a:off x="4485242" y="2473201"/>
            <a:ext cx="2630153" cy="726145"/>
            <a:chOff x="4485242" y="2473201"/>
            <a:chExt cx="2630153" cy="726145"/>
          </a:xfrm>
        </p:grpSpPr>
        <p:sp>
          <p:nvSpPr>
            <p:cNvPr id="41" name="Rectangle 40"/>
            <p:cNvSpPr/>
            <p:nvPr/>
          </p:nvSpPr>
          <p:spPr>
            <a:xfrm>
              <a:off x="4592062" y="2473201"/>
              <a:ext cx="2523333" cy="582711"/>
            </a:xfrm>
            <a:prstGeom prst="rect">
              <a:avLst/>
            </a:prstGeom>
            <a:solidFill>
              <a:srgbClr val="448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3" name="Rectangle 42"/>
            <p:cNvSpPr/>
            <p:nvPr/>
          </p:nvSpPr>
          <p:spPr>
            <a:xfrm>
              <a:off x="4524315" y="2536586"/>
              <a:ext cx="2523333" cy="582711"/>
            </a:xfrm>
            <a:prstGeom prst="rect">
              <a:avLst/>
            </a:prstGeom>
            <a:solidFill>
              <a:srgbClr val="1D7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5" name="Rectangle 44"/>
            <p:cNvSpPr/>
            <p:nvPr/>
          </p:nvSpPr>
          <p:spPr>
            <a:xfrm>
              <a:off x="4485242" y="2616635"/>
              <a:ext cx="2451889" cy="582711"/>
            </a:xfrm>
            <a:prstGeom prst="rect">
              <a:avLst/>
            </a:prstGeom>
            <a:solidFill>
              <a:srgbClr val="00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Apps</a:t>
              </a:r>
            </a:p>
          </p:txBody>
        </p:sp>
      </p:grpSp>
      <p:sp>
        <p:nvSpPr>
          <p:cNvPr id="4" name="Rectangle 3"/>
          <p:cNvSpPr/>
          <p:nvPr/>
        </p:nvSpPr>
        <p:spPr bwMode="auto">
          <a:xfrm>
            <a:off x="2284181" y="1391027"/>
            <a:ext cx="10036868" cy="4424044"/>
          </a:xfrm>
          <a:prstGeom prst="rect">
            <a:avLst/>
          </a:prstGeom>
          <a:solidFill>
            <a:srgbClr val="E6E6E6">
              <a:alpha val="6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9"/>
          <a:stretch>
            <a:fillRect/>
          </a:stretch>
        </p:blipFill>
        <p:spPr>
          <a:xfrm>
            <a:off x="2828718" y="2043808"/>
            <a:ext cx="6038850" cy="4391025"/>
          </a:xfrm>
          <a:prstGeom prst="rect">
            <a:avLst/>
          </a:prstGeom>
          <a:effectLst>
            <a:outerShdw blurRad="63500" dist="38100" dir="2700000" sx="101000" sy="101000" algn="tl" rotWithShape="0">
              <a:prstClr val="black">
                <a:alpha val="38000"/>
              </a:prstClr>
            </a:outerShdw>
          </a:effectLst>
        </p:spPr>
      </p:pic>
    </p:spTree>
    <p:extLst>
      <p:ext uri="{BB962C8B-B14F-4D97-AF65-F5344CB8AC3E}">
        <p14:creationId xmlns:p14="http://schemas.microsoft.com/office/powerpoint/2010/main" val="191373954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p:cNvCxnSpPr/>
          <p:nvPr/>
        </p:nvCxnSpPr>
        <p:spPr>
          <a:xfrm>
            <a:off x="6885069" y="5650179"/>
            <a:ext cx="692808"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Can 18"/>
          <p:cNvSpPr/>
          <p:nvPr/>
        </p:nvSpPr>
        <p:spPr>
          <a:xfrm>
            <a:off x="4313780" y="5247646"/>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360" b="0" i="0" u="none" strike="noStrike" kern="0" cap="none" spc="0" normalizeH="0" baseline="0" noProof="0" dirty="0">
                <a:ln>
                  <a:noFill/>
                </a:ln>
                <a:solidFill>
                  <a:srgbClr val="D83B01">
                    <a:lumMod val="50000"/>
                  </a:srgbClr>
                </a:solidFill>
                <a:effectLst/>
                <a:uLnTx/>
                <a:uFillTx/>
                <a:latin typeface="Segoe UI Semilight"/>
                <a:ea typeface="+mn-ea"/>
                <a:cs typeface="+mn-cs"/>
              </a:rPr>
              <a:t> 1</a:t>
            </a:r>
          </a:p>
        </p:txBody>
      </p:sp>
      <p:sp>
        <p:nvSpPr>
          <p:cNvPr id="48" name="Can 19"/>
          <p:cNvSpPr/>
          <p:nvPr/>
        </p:nvSpPr>
        <p:spPr>
          <a:xfrm>
            <a:off x="4998644"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360" b="0" i="0" u="none" strike="noStrike" kern="0" cap="none" spc="0" normalizeH="0" baseline="0" noProof="0" dirty="0">
                <a:ln>
                  <a:noFill/>
                </a:ln>
                <a:solidFill>
                  <a:srgbClr val="D83B01">
                    <a:lumMod val="50000"/>
                  </a:srgbClr>
                </a:solidFill>
                <a:effectLst/>
                <a:uLnTx/>
                <a:uFillTx/>
                <a:latin typeface="Segoe UI Semilight"/>
                <a:ea typeface="+mn-ea"/>
                <a:cs typeface="+mn-cs"/>
              </a:rPr>
              <a:t> 2</a:t>
            </a:r>
          </a:p>
        </p:txBody>
      </p:sp>
      <p:cxnSp>
        <p:nvCxnSpPr>
          <p:cNvPr id="49" name="Straight Arrow Connector 48"/>
          <p:cNvCxnSpPr/>
          <p:nvPr/>
        </p:nvCxnSpPr>
        <p:spPr>
          <a:xfrm>
            <a:off x="6622789" y="3258580"/>
            <a:ext cx="152356" cy="421842"/>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4771846" y="3258583"/>
            <a:ext cx="783950" cy="191460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075561"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Can 66"/>
          <p:cNvSpPr/>
          <p:nvPr/>
        </p:nvSpPr>
        <p:spPr>
          <a:xfrm>
            <a:off x="5646711"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360" b="0" i="0" u="none" strike="noStrike" kern="0" cap="none" spc="0" normalizeH="0" baseline="0" noProof="0" dirty="0">
                <a:ln>
                  <a:noFill/>
                </a:ln>
                <a:solidFill>
                  <a:srgbClr val="D83B01">
                    <a:lumMod val="50000"/>
                  </a:srgbClr>
                </a:solidFill>
                <a:effectLst/>
                <a:uLnTx/>
                <a:uFillTx/>
                <a:latin typeface="Segoe UI Semilight"/>
                <a:ea typeface="+mn-ea"/>
                <a:cs typeface="+mn-cs"/>
              </a:rPr>
              <a:t> 3</a:t>
            </a:r>
          </a:p>
        </p:txBody>
      </p:sp>
      <p:sp>
        <p:nvSpPr>
          <p:cNvPr id="54" name="Can 67"/>
          <p:cNvSpPr/>
          <p:nvPr/>
        </p:nvSpPr>
        <p:spPr>
          <a:xfrm>
            <a:off x="7643490"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360" b="0" i="0" u="none" strike="noStrike" kern="0" cap="none" spc="0" normalizeH="0" baseline="0" noProof="0" dirty="0">
                <a:ln>
                  <a:noFill/>
                </a:ln>
                <a:solidFill>
                  <a:srgbClr val="D83B01">
                    <a:lumMod val="50000"/>
                  </a:srgbClr>
                </a:solidFill>
                <a:effectLst/>
                <a:uLnTx/>
                <a:uFillTx/>
                <a:latin typeface="Segoe UI Semilight"/>
                <a:ea typeface="+mn-ea"/>
                <a:cs typeface="+mn-cs"/>
              </a:rPr>
              <a:t> N</a:t>
            </a:r>
          </a:p>
        </p:txBody>
      </p:sp>
      <p:cxnSp>
        <p:nvCxnSpPr>
          <p:cNvPr id="55" name="Straight Arrow Connector 54"/>
          <p:cNvCxnSpPr/>
          <p:nvPr/>
        </p:nvCxnSpPr>
        <p:spPr>
          <a:xfrm>
            <a:off x="6751487"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913524"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a:off x="5955454" y="3258582"/>
            <a:ext cx="521840" cy="187073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Can 66"/>
          <p:cNvSpPr/>
          <p:nvPr/>
        </p:nvSpPr>
        <p:spPr>
          <a:xfrm>
            <a:off x="6269476"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rgbClr val="D83B01">
                    <a:lumMod val="50000"/>
                  </a:srgbClr>
                </a:solidFill>
                <a:effectLst/>
                <a:uLnTx/>
                <a:uFillTx/>
                <a:latin typeface="Segoe UI Semilight"/>
                <a:ea typeface="+mn-ea"/>
                <a:cs typeface="+mn-cs"/>
              </a:rPr>
              <a:t>Cust 4</a:t>
            </a:r>
          </a:p>
        </p:txBody>
      </p:sp>
      <p:cxnSp>
        <p:nvCxnSpPr>
          <p:cNvPr id="63" name="Straight Arrow Connector 62"/>
          <p:cNvCxnSpPr>
            <a:cxnSpLocks/>
          </p:cNvCxnSpPr>
          <p:nvPr/>
        </p:nvCxnSpPr>
        <p:spPr>
          <a:xfrm flipH="1">
            <a:off x="5320175" y="3258582"/>
            <a:ext cx="404488" cy="192254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27870" y="866357"/>
            <a:ext cx="184731" cy="374846"/>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71" name="Title 1"/>
          <p:cNvSpPr>
            <a:spLocks noGrp="1"/>
          </p:cNvSpPr>
          <p:nvPr>
            <p:ph type="title"/>
          </p:nvPr>
        </p:nvSpPr>
        <p:spPr>
          <a:xfrm>
            <a:off x="622617" y="341637"/>
            <a:ext cx="11191240" cy="833544"/>
          </a:xfrm>
        </p:spPr>
        <p:txBody>
          <a:bodyPr/>
          <a:lstStyle/>
          <a:p>
            <a:r>
              <a:rPr lang="en-US" dirty="0"/>
              <a:t>Tenant database schema management</a:t>
            </a:r>
          </a:p>
        </p:txBody>
      </p:sp>
      <p:sp>
        <p:nvSpPr>
          <p:cNvPr id="40" name="Vertical Scroll 39"/>
          <p:cNvSpPr>
            <a:spLocks noChangeAspect="1"/>
          </p:cNvSpPr>
          <p:nvPr/>
        </p:nvSpPr>
        <p:spPr bwMode="auto">
          <a:xfrm>
            <a:off x="1923438" y="5745744"/>
            <a:ext cx="422092" cy="428662"/>
          </a:xfrm>
          <a:prstGeom prst="foldedCorner">
            <a:avLst>
              <a:gd name="adj" fmla="val 22037"/>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14" rIns="0" bIns="34284" rtlCol="0" anchor="ctr" anchorCtr="0"/>
          <a:lstStyle/>
          <a:p>
            <a:pPr marL="0" marR="0" lvl="0" indent="0" algn="ctr" defTabSz="932284" rtl="0" eaLnBrk="1" fontAlgn="auto"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a:ln>
                  <a:noFill/>
                </a:ln>
                <a:solidFill>
                  <a:srgbClr val="737373">
                    <a:lumMod val="75000"/>
                  </a:srgbClr>
                </a:solidFill>
                <a:effectLst/>
                <a:uLnTx/>
                <a:uFillTx/>
                <a:latin typeface="Consolas" panose="020B0609020204030204" pitchFamily="49" charset="0"/>
                <a:ea typeface="Segoe UI" pitchFamily="34" charset="0"/>
                <a:cs typeface="Segoe UI" pitchFamily="34" charset="0"/>
              </a:rPr>
              <a:t>T-SQL</a:t>
            </a:r>
            <a:endParaRPr kumimoji="0" lang="en-US" sz="816" b="1" i="0" u="none" strike="noStrike" kern="0" cap="none" spc="0" normalizeH="0" baseline="0" noProof="0" dirty="0">
              <a:ln>
                <a:noFill/>
              </a:ln>
              <a:solidFill>
                <a:srgbClr val="737373">
                  <a:lumMod val="75000"/>
                </a:srgbClr>
              </a:solidFill>
              <a:effectLst/>
              <a:uLnTx/>
              <a:uFillTx/>
              <a:latin typeface="Consolas" panose="020B0609020204030204" pitchFamily="49" charset="0"/>
              <a:ea typeface="Segoe UI" pitchFamily="34" charset="0"/>
              <a:cs typeface="Segoe UI" pitchFamily="34" charset="0"/>
            </a:endParaRPr>
          </a:p>
        </p:txBody>
      </p:sp>
      <p:sp>
        <p:nvSpPr>
          <p:cNvPr id="43" name="Vertical Scroll 42"/>
          <p:cNvSpPr>
            <a:spLocks noChangeAspect="1"/>
          </p:cNvSpPr>
          <p:nvPr/>
        </p:nvSpPr>
        <p:spPr bwMode="auto">
          <a:xfrm>
            <a:off x="1688811" y="5745744"/>
            <a:ext cx="422092" cy="428662"/>
          </a:xfrm>
          <a:prstGeom prst="foldedCorner">
            <a:avLst>
              <a:gd name="adj" fmla="val 23572"/>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14" rIns="0" bIns="34284" rtlCol="0" anchor="ctr" anchorCtr="0"/>
          <a:lstStyle/>
          <a:p>
            <a:pPr marL="0" marR="0" lvl="0" indent="0" algn="ctr" defTabSz="932284" rtl="0" eaLnBrk="1" fontAlgn="auto"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a:ln>
                  <a:noFill/>
                </a:ln>
                <a:solidFill>
                  <a:srgbClr val="737373">
                    <a:lumMod val="75000"/>
                  </a:srgbClr>
                </a:solidFill>
                <a:effectLst/>
                <a:uLnTx/>
                <a:uFillTx/>
                <a:latin typeface="Consolas" panose="020B0609020204030204" pitchFamily="49" charset="0"/>
                <a:ea typeface="Segoe UI" pitchFamily="34" charset="0"/>
                <a:cs typeface="Segoe UI" pitchFamily="34" charset="0"/>
              </a:rPr>
              <a:t>T-SQL</a:t>
            </a:r>
            <a:endParaRPr kumimoji="0" lang="en-US" sz="816" b="1" i="0" u="none" strike="noStrike" kern="0" cap="none" spc="0" normalizeH="0" baseline="0" noProof="0" dirty="0">
              <a:ln>
                <a:noFill/>
              </a:ln>
              <a:solidFill>
                <a:srgbClr val="737373">
                  <a:lumMod val="75000"/>
                </a:srgbClr>
              </a:solidFill>
              <a:effectLst/>
              <a:uLnTx/>
              <a:uFillTx/>
              <a:latin typeface="Consolas" panose="020B0609020204030204" pitchFamily="49" charset="0"/>
              <a:ea typeface="Segoe UI" pitchFamily="34" charset="0"/>
              <a:cs typeface="Segoe UI" pitchFamily="34" charset="0"/>
            </a:endParaRPr>
          </a:p>
        </p:txBody>
      </p:sp>
      <p:sp>
        <p:nvSpPr>
          <p:cNvPr id="45" name="Vertical Scroll 44"/>
          <p:cNvSpPr>
            <a:spLocks noChangeAspect="1"/>
          </p:cNvSpPr>
          <p:nvPr/>
        </p:nvSpPr>
        <p:spPr bwMode="auto">
          <a:xfrm>
            <a:off x="1547280" y="5745744"/>
            <a:ext cx="422092" cy="428662"/>
          </a:xfrm>
          <a:prstGeom prst="foldedCorner">
            <a:avLst>
              <a:gd name="adj" fmla="val 23572"/>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14" rIns="0" bIns="34284" rtlCol="0" anchor="ctr" anchorCtr="0"/>
          <a:lstStyle/>
          <a:p>
            <a:pPr marL="0" marR="0" lvl="0" indent="0" algn="ctr" defTabSz="932284" rtl="0" eaLnBrk="1" fontAlgn="auto"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a:ln>
                  <a:noFill/>
                </a:ln>
                <a:solidFill>
                  <a:srgbClr val="737373">
                    <a:lumMod val="75000"/>
                  </a:srgbClr>
                </a:solidFill>
                <a:effectLst/>
                <a:uLnTx/>
                <a:uFillTx/>
                <a:latin typeface="Consolas" panose="020B0609020204030204" pitchFamily="49" charset="0"/>
                <a:ea typeface="Segoe UI" pitchFamily="34" charset="0"/>
                <a:cs typeface="Segoe UI" pitchFamily="34" charset="0"/>
              </a:rPr>
              <a:t>T-SQL</a:t>
            </a:r>
            <a:endParaRPr kumimoji="0" lang="en-US" sz="816" b="1" i="0" u="none" strike="noStrike" kern="0" cap="none" spc="0" normalizeH="0" baseline="0" noProof="0" dirty="0">
              <a:ln>
                <a:noFill/>
              </a:ln>
              <a:solidFill>
                <a:srgbClr val="737373">
                  <a:lumMod val="75000"/>
                </a:srgbClr>
              </a:solidFill>
              <a:effectLst/>
              <a:uLnTx/>
              <a:uFillTx/>
              <a:latin typeface="Consolas" panose="020B0609020204030204" pitchFamily="49" charset="0"/>
              <a:ea typeface="Segoe UI" pitchFamily="34" charset="0"/>
              <a:cs typeface="Segoe UI" pitchFamily="34" charset="0"/>
            </a:endParaRPr>
          </a:p>
        </p:txBody>
      </p:sp>
      <p:sp>
        <p:nvSpPr>
          <p:cNvPr id="46" name="Vertical Scroll 45"/>
          <p:cNvSpPr>
            <a:spLocks noChangeAspect="1"/>
          </p:cNvSpPr>
          <p:nvPr/>
        </p:nvSpPr>
        <p:spPr bwMode="auto">
          <a:xfrm>
            <a:off x="2036784" y="5745744"/>
            <a:ext cx="422092" cy="428662"/>
          </a:xfrm>
          <a:prstGeom prst="foldedCorner">
            <a:avLst>
              <a:gd name="adj" fmla="val 24339"/>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14" rIns="0" bIns="34284" rtlCol="0" anchor="ctr" anchorCtr="0"/>
          <a:lstStyle/>
          <a:p>
            <a:pPr marL="0" marR="0" lvl="0" indent="0" algn="ctr" defTabSz="932284" rtl="0" eaLnBrk="1" fontAlgn="auto"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a:ln>
                  <a:noFill/>
                </a:ln>
                <a:solidFill>
                  <a:srgbClr val="737373">
                    <a:lumMod val="75000"/>
                  </a:srgbClr>
                </a:solidFill>
                <a:effectLst/>
                <a:uLnTx/>
                <a:uFillTx/>
                <a:latin typeface="Consolas" panose="020B0609020204030204" pitchFamily="49" charset="0"/>
                <a:ea typeface="Segoe UI" pitchFamily="34" charset="0"/>
                <a:cs typeface="Segoe UI" pitchFamily="34" charset="0"/>
              </a:rPr>
              <a:t>T-SQL</a:t>
            </a:r>
            <a:endParaRPr kumimoji="0" lang="en-US" sz="816" b="1" i="0" u="none" strike="noStrike" kern="0" cap="none" spc="0" normalizeH="0" baseline="0" noProof="0" dirty="0">
              <a:ln>
                <a:noFill/>
              </a:ln>
              <a:solidFill>
                <a:srgbClr val="737373">
                  <a:lumMod val="75000"/>
                </a:srgbClr>
              </a:solidFill>
              <a:effectLst/>
              <a:uLnTx/>
              <a:uFillTx/>
              <a:latin typeface="Consolas" panose="020B0609020204030204" pitchFamily="49" charset="0"/>
              <a:ea typeface="Segoe UI" pitchFamily="34" charset="0"/>
              <a:cs typeface="Segoe UI" pitchFamily="34" charset="0"/>
            </a:endParaRPr>
          </a:p>
        </p:txBody>
      </p:sp>
      <p:sp>
        <p:nvSpPr>
          <p:cNvPr id="66" name="Vertical Scroll 45"/>
          <p:cNvSpPr>
            <a:spLocks noChangeAspect="1"/>
          </p:cNvSpPr>
          <p:nvPr/>
        </p:nvSpPr>
        <p:spPr bwMode="auto">
          <a:xfrm>
            <a:off x="2201300" y="5745744"/>
            <a:ext cx="422092" cy="428662"/>
          </a:xfrm>
          <a:prstGeom prst="foldedCorner">
            <a:avLst>
              <a:gd name="adj" fmla="val 22805"/>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14" rIns="0" bIns="34284" rtlCol="0" anchor="ctr" anchorCtr="0"/>
          <a:lstStyle/>
          <a:p>
            <a:pPr marL="0" marR="0" lvl="0" indent="0" algn="ctr" defTabSz="932284" rtl="0" eaLnBrk="1" fontAlgn="auto"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737373">
                    <a:lumMod val="75000"/>
                  </a:srgbClr>
                </a:solidFill>
                <a:effectLst/>
                <a:uLnTx/>
                <a:uFillTx/>
                <a:latin typeface="Consolas" panose="020B0609020204030204" pitchFamily="49" charset="0"/>
                <a:ea typeface="Segoe UI" pitchFamily="34" charset="0"/>
                <a:cs typeface="Segoe UI" pitchFamily="34" charset="0"/>
              </a:rPr>
              <a:t>T-SQL</a:t>
            </a:r>
          </a:p>
        </p:txBody>
      </p:sp>
      <p:sp>
        <p:nvSpPr>
          <p:cNvPr id="5" name="Rectangle 4"/>
          <p:cNvSpPr/>
          <p:nvPr/>
        </p:nvSpPr>
        <p:spPr>
          <a:xfrm>
            <a:off x="1419495" y="5723227"/>
            <a:ext cx="1308762" cy="6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2" name="Straight Arrow Connector 11"/>
          <p:cNvCxnSpPr>
            <a:cxnSpLocks/>
          </p:cNvCxnSpPr>
          <p:nvPr/>
        </p:nvCxnSpPr>
        <p:spPr>
          <a:xfrm>
            <a:off x="3109560" y="5649932"/>
            <a:ext cx="110099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963702" y="1706148"/>
            <a:ext cx="1714853" cy="1935651"/>
            <a:chOff x="1443381" y="1254635"/>
            <a:chExt cx="1261036" cy="1423402"/>
          </a:xfrm>
        </p:grpSpPr>
        <p:pic>
          <p:nvPicPr>
            <p:cNvPr id="29"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81412" y="1254635"/>
              <a:ext cx="543720" cy="571378"/>
            </a:xfrm>
            <a:prstGeom prst="rect">
              <a:avLst/>
            </a:prstGeom>
          </p:spPr>
        </p:pic>
        <p:sp>
          <p:nvSpPr>
            <p:cNvPr id="33" name="Rectangle 32"/>
            <p:cNvSpPr/>
            <p:nvPr/>
          </p:nvSpPr>
          <p:spPr>
            <a:xfrm>
              <a:off x="1443381" y="1941559"/>
              <a:ext cx="1261036" cy="3444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Azure Portal</a:t>
              </a:r>
            </a:p>
          </p:txBody>
        </p:sp>
        <p:cxnSp>
          <p:nvCxnSpPr>
            <p:cNvPr id="8" name="Straight Arrow Connector 7"/>
            <p:cNvCxnSpPr>
              <a:cxnSpLocks/>
            </p:cNvCxnSpPr>
            <p:nvPr/>
          </p:nvCxnSpPr>
          <p:spPr>
            <a:xfrm flipH="1">
              <a:off x="1773297" y="2396233"/>
              <a:ext cx="232308" cy="281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302040" y="4409152"/>
            <a:ext cx="1714853" cy="1423448"/>
            <a:chOff x="956821" y="3242317"/>
            <a:chExt cx="1261036" cy="1046748"/>
          </a:xfrm>
        </p:grpSpPr>
        <p:sp>
          <p:nvSpPr>
            <p:cNvPr id="34" name="Rectangle 33"/>
            <p:cNvSpPr/>
            <p:nvPr/>
          </p:nvSpPr>
          <p:spPr>
            <a:xfrm>
              <a:off x="956821" y="4001421"/>
              <a:ext cx="1261036" cy="2876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Elastic Jobs </a:t>
              </a:r>
            </a:p>
          </p:txBody>
        </p:sp>
        <p:cxnSp>
          <p:nvCxnSpPr>
            <p:cNvPr id="59" name="Straight Arrow Connector 58"/>
            <p:cNvCxnSpPr>
              <a:cxnSpLocks/>
            </p:cNvCxnSpPr>
            <p:nvPr/>
          </p:nvCxnSpPr>
          <p:spPr>
            <a:xfrm flipV="1">
              <a:off x="1587339" y="3242317"/>
              <a:ext cx="0" cy="6795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13924" y="3440949"/>
            <a:ext cx="4387197" cy="1271888"/>
            <a:chOff x="156663" y="2530339"/>
            <a:chExt cx="3226173" cy="935297"/>
          </a:xfrm>
        </p:grpSpPr>
        <p:sp>
          <p:nvSpPr>
            <p:cNvPr id="31" name="Can 25"/>
            <p:cNvSpPr/>
            <p:nvPr/>
          </p:nvSpPr>
          <p:spPr>
            <a:xfrm>
              <a:off x="1308362" y="2727967"/>
              <a:ext cx="557954" cy="514352"/>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Job Account</a:t>
              </a:r>
            </a:p>
          </p:txBody>
        </p:sp>
        <p:grpSp>
          <p:nvGrpSpPr>
            <p:cNvPr id="14" name="Group 13"/>
            <p:cNvGrpSpPr/>
            <p:nvPr/>
          </p:nvGrpSpPr>
          <p:grpSpPr>
            <a:xfrm>
              <a:off x="156663" y="2530339"/>
              <a:ext cx="885248" cy="935297"/>
              <a:chOff x="394627" y="2554485"/>
              <a:chExt cx="885248" cy="1006530"/>
            </a:xfrm>
          </p:grpSpPr>
          <p:sp>
            <p:nvSpPr>
              <p:cNvPr id="4" name="Vertical Scroll 3"/>
              <p:cNvSpPr/>
              <p:nvPr/>
            </p:nvSpPr>
            <p:spPr bwMode="auto">
              <a:xfrm>
                <a:off x="455362" y="2554485"/>
                <a:ext cx="824513" cy="942609"/>
              </a:xfrm>
              <a:prstGeom prst="foldedCorner">
                <a:avLst>
                  <a:gd name="adj" fmla="val 20133"/>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t" anchorCtr="0"/>
              <a:lstStyle/>
              <a:p>
                <a:pPr marL="0" marR="0" lvl="0" indent="0" algn="l" defTabSz="932284" rtl="0" eaLnBrk="1" fontAlgn="auto" latinLnBrk="0" hangingPunct="1">
                  <a:lnSpc>
                    <a:spcPct val="100000"/>
                  </a:lnSpc>
                  <a:spcBef>
                    <a:spcPts val="0"/>
                  </a:spcBef>
                  <a:spcAft>
                    <a:spcPts val="0"/>
                  </a:spcAft>
                  <a:buClrTx/>
                  <a:buSzTx/>
                  <a:buFontTx/>
                  <a:buNone/>
                  <a:tabLst/>
                  <a:defRPr/>
                </a:pPr>
                <a:r>
                  <a:rPr kumimoji="0" lang="en-US" sz="1904" b="1" i="0" u="none" strike="noStrike" kern="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rPr>
                  <a:t>T-SQL</a:t>
                </a:r>
              </a:p>
              <a:p>
                <a:pPr marL="0" marR="0" lvl="0" indent="0" algn="l" defTabSz="932284" rtl="0" eaLnBrk="1" fontAlgn="auto" latinLnBrk="0" hangingPunct="1">
                  <a:lnSpc>
                    <a:spcPct val="100000"/>
                  </a:lnSpc>
                  <a:spcBef>
                    <a:spcPts val="0"/>
                  </a:spcBef>
                  <a:spcAft>
                    <a:spcPts val="0"/>
                  </a:spcAft>
                  <a:buClrTx/>
                  <a:buSzTx/>
                  <a:buFontTx/>
                  <a:buNone/>
                  <a:tabLst/>
                  <a:defRPr/>
                </a:pPr>
                <a:r>
                  <a:rPr kumimoji="0" lang="en-US" sz="952" b="1" i="0" u="none" strike="noStrike" kern="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rPr>
                  <a:t>CREATE TABLE…</a:t>
                </a:r>
              </a:p>
              <a:p>
                <a:pPr marL="0" marR="0" lvl="0" indent="0" algn="l" defTabSz="932284" rtl="0" eaLnBrk="1" fontAlgn="auto" latinLnBrk="0" hangingPunct="1">
                  <a:lnSpc>
                    <a:spcPct val="100000"/>
                  </a:lnSpc>
                  <a:spcBef>
                    <a:spcPts val="0"/>
                  </a:spcBef>
                  <a:spcAft>
                    <a:spcPts val="0"/>
                  </a:spcAft>
                  <a:buClrTx/>
                  <a:buSzTx/>
                  <a:buFontTx/>
                  <a:buNone/>
                  <a:tabLst/>
                  <a:defRPr/>
                </a:pPr>
                <a:r>
                  <a:rPr kumimoji="0" lang="en-US" sz="952" b="1" i="0" u="none" strike="noStrike" kern="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rPr>
                  <a:t>CREATE INDEX…</a:t>
                </a:r>
              </a:p>
              <a:p>
                <a:pPr marL="0" marR="0" lvl="0" indent="0" algn="l" defTabSz="932284" rtl="0" eaLnBrk="1" fontAlgn="auto" latinLnBrk="0" hangingPunct="1">
                  <a:lnSpc>
                    <a:spcPct val="100000"/>
                  </a:lnSpc>
                  <a:spcBef>
                    <a:spcPts val="0"/>
                  </a:spcBef>
                  <a:spcAft>
                    <a:spcPts val="0"/>
                  </a:spcAft>
                  <a:buClrTx/>
                  <a:buSzTx/>
                  <a:buFontTx/>
                  <a:buNone/>
                  <a:tabLst/>
                  <a:defRPr/>
                </a:pPr>
                <a:r>
                  <a:rPr kumimoji="0" lang="en-US" sz="952" b="1" i="0" u="none" strike="noStrike" kern="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rPr>
                  <a:t>INSERT INTO…</a:t>
                </a:r>
              </a:p>
              <a:p>
                <a:pPr marL="0" marR="0" lvl="0" indent="0" algn="l" defTabSz="932284" rtl="0" eaLnBrk="1" fontAlgn="auto" latinLnBrk="0" hangingPunct="1">
                  <a:lnSpc>
                    <a:spcPct val="100000"/>
                  </a:lnSpc>
                  <a:spcBef>
                    <a:spcPts val="0"/>
                  </a:spcBef>
                  <a:spcAft>
                    <a:spcPts val="0"/>
                  </a:spcAft>
                  <a:buClrTx/>
                  <a:buSzTx/>
                  <a:buFontTx/>
                  <a:buNone/>
                  <a:tabLst/>
                  <a:defRPr/>
                </a:pPr>
                <a:r>
                  <a:rPr kumimoji="0" lang="en-US" sz="952" b="1" i="0" u="none" strike="noStrike" kern="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rPr>
                  <a:t>SELECT * FROM…</a:t>
                </a:r>
              </a:p>
            </p:txBody>
          </p:sp>
          <p:sp>
            <p:nvSpPr>
              <p:cNvPr id="44" name="Vertical Scroll 3"/>
              <p:cNvSpPr/>
              <p:nvPr/>
            </p:nvSpPr>
            <p:spPr bwMode="auto">
              <a:xfrm>
                <a:off x="394627" y="2618406"/>
                <a:ext cx="824513" cy="942609"/>
              </a:xfrm>
              <a:prstGeom prst="foldedCorner">
                <a:avLst>
                  <a:gd name="adj" fmla="val 20133"/>
                </a:avLst>
              </a:prstGeom>
              <a:solidFill>
                <a:srgbClr val="FFFFCC"/>
              </a:solidFill>
              <a:ln>
                <a:noFill/>
                <a:headEnd type="none" w="med" len="med"/>
                <a:tailEnd type="none" w="med" len="med"/>
              </a:ln>
              <a:effectLst>
                <a:outerShdw blurRad="76200" dir="13500000" sy="23000" kx="1200000" algn="b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t" anchorCtr="0"/>
              <a:lstStyle/>
              <a:p>
                <a:pPr marL="0" marR="0" lvl="0" indent="0" algn="l" defTabSz="932284"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t>T-SQL Job</a:t>
                </a:r>
              </a:p>
              <a:p>
                <a:pPr marL="0" marR="0" lvl="0" indent="0" algn="l" defTabSz="932284" rtl="0" eaLnBrk="1" fontAlgn="auto" latinLnBrk="0" hangingPunct="1">
                  <a:lnSpc>
                    <a:spcPct val="100000"/>
                  </a:lnSpc>
                  <a:spcBef>
                    <a:spcPts val="0"/>
                  </a:spcBef>
                  <a:spcAft>
                    <a:spcPts val="0"/>
                  </a:spcAft>
                  <a:buClrTx/>
                  <a:buSzTx/>
                  <a:buFontTx/>
                  <a:buNone/>
                  <a:tabLst/>
                  <a:defRPr/>
                </a:pPr>
                <a:r>
                  <a:rPr kumimoji="0" lang="en-US" sz="952" b="1" i="0" u="none" strike="noStrike" kern="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rPr>
                  <a:t>CREATE TABLE…</a:t>
                </a:r>
              </a:p>
              <a:p>
                <a:pPr marL="0" marR="0" lvl="0" indent="0" algn="l" defTabSz="932284" rtl="0" eaLnBrk="1" fontAlgn="auto" latinLnBrk="0" hangingPunct="1">
                  <a:lnSpc>
                    <a:spcPct val="100000"/>
                  </a:lnSpc>
                  <a:spcBef>
                    <a:spcPts val="0"/>
                  </a:spcBef>
                  <a:spcAft>
                    <a:spcPts val="0"/>
                  </a:spcAft>
                  <a:buClrTx/>
                  <a:buSzTx/>
                  <a:buFontTx/>
                  <a:buNone/>
                  <a:tabLst/>
                  <a:defRPr/>
                </a:pPr>
                <a:r>
                  <a:rPr kumimoji="0" lang="en-US" sz="952" b="1" i="0" u="none" strike="noStrike" kern="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rPr>
                  <a:t>CREATE INDEX…</a:t>
                </a:r>
              </a:p>
              <a:p>
                <a:pPr marL="0" marR="0" lvl="0" indent="0" algn="l" defTabSz="932284" rtl="0" eaLnBrk="1" fontAlgn="auto" latinLnBrk="0" hangingPunct="1">
                  <a:lnSpc>
                    <a:spcPct val="100000"/>
                  </a:lnSpc>
                  <a:spcBef>
                    <a:spcPts val="0"/>
                  </a:spcBef>
                  <a:spcAft>
                    <a:spcPts val="0"/>
                  </a:spcAft>
                  <a:buClrTx/>
                  <a:buSzTx/>
                  <a:buFontTx/>
                  <a:buNone/>
                  <a:tabLst/>
                  <a:defRPr/>
                </a:pPr>
                <a:r>
                  <a:rPr kumimoji="0" lang="en-US" sz="952" b="1" i="0" u="none" strike="noStrike" kern="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rPr>
                  <a:t>INSERT INTO…</a:t>
                </a:r>
              </a:p>
              <a:p>
                <a:pPr marL="0" marR="0" lvl="0" indent="0" algn="l" defTabSz="932284" rtl="0" eaLnBrk="1" fontAlgn="auto" latinLnBrk="0" hangingPunct="1">
                  <a:lnSpc>
                    <a:spcPct val="100000"/>
                  </a:lnSpc>
                  <a:spcBef>
                    <a:spcPts val="0"/>
                  </a:spcBef>
                  <a:spcAft>
                    <a:spcPts val="0"/>
                  </a:spcAft>
                  <a:buClrTx/>
                  <a:buSzTx/>
                  <a:buFontTx/>
                  <a:buNone/>
                  <a:tabLst/>
                  <a:defRPr/>
                </a:pPr>
                <a:r>
                  <a:rPr kumimoji="0" lang="en-US" sz="952" b="1" i="0" u="none" strike="noStrike" kern="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rPr>
                  <a:t>SELECT * FROM…</a:t>
                </a:r>
              </a:p>
            </p:txBody>
          </p:sp>
        </p:grpSp>
        <p:sp>
          <p:nvSpPr>
            <p:cNvPr id="67" name="Rectangle 66"/>
            <p:cNvSpPr/>
            <p:nvPr/>
          </p:nvSpPr>
          <p:spPr>
            <a:xfrm>
              <a:off x="1881091" y="2746201"/>
              <a:ext cx="1501745" cy="358728"/>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1428" b="0" i="0" u="none" strike="noStrike" kern="1200" cap="none" spc="0" normalizeH="0" baseline="0" noProof="0" dirty="0">
                  <a:ln>
                    <a:noFill/>
                  </a:ln>
                  <a:solidFill>
                    <a:srgbClr val="353535"/>
                  </a:solidFill>
                  <a:effectLst/>
                  <a:uLnTx/>
                  <a:uFillTx/>
                  <a:latin typeface="Segoe UI Semilight"/>
                  <a:ea typeface="+mn-ea"/>
                  <a:cs typeface="+mn-cs"/>
                </a:rPr>
                <a:t>jobs, db groups, schedules, credentials</a:t>
              </a:r>
            </a:p>
          </p:txBody>
        </p:sp>
      </p:grpSp>
      <p:grpSp>
        <p:nvGrpSpPr>
          <p:cNvPr id="24" name="Group 23"/>
          <p:cNvGrpSpPr/>
          <p:nvPr/>
        </p:nvGrpSpPr>
        <p:grpSpPr>
          <a:xfrm>
            <a:off x="453783" y="1813040"/>
            <a:ext cx="1485779" cy="1828759"/>
            <a:chOff x="333046" y="1333239"/>
            <a:chExt cx="1092584" cy="1344798"/>
          </a:xfrm>
        </p:grpSpPr>
        <p:cxnSp>
          <p:nvCxnSpPr>
            <p:cNvPr id="72" name="Straight Arrow Connector 71"/>
            <p:cNvCxnSpPr>
              <a:cxnSpLocks/>
            </p:cNvCxnSpPr>
            <p:nvPr/>
          </p:nvCxnSpPr>
          <p:spPr>
            <a:xfrm>
              <a:off x="1192061" y="2396233"/>
              <a:ext cx="233569" cy="281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86081" y="1333239"/>
              <a:ext cx="318028" cy="425736"/>
            </a:xfrm>
            <a:prstGeom prst="rect">
              <a:avLst/>
            </a:prstGeom>
          </p:spPr>
        </p:pic>
        <p:pic>
          <p:nvPicPr>
            <p:cNvPr id="69" name="Picture 68"/>
            <p:cNvPicPr>
              <a:picLocks noChangeAspect="1"/>
            </p:cNvPicPr>
            <p:nvPr/>
          </p:nvPicPr>
          <p:blipFill rotWithShape="1">
            <a:blip r:embed="rId5"/>
            <a:srcRect l="3668"/>
            <a:stretch/>
          </p:blipFill>
          <p:spPr>
            <a:xfrm>
              <a:off x="845095" y="1967912"/>
              <a:ext cx="435171" cy="284454"/>
            </a:xfrm>
            <a:prstGeom prst="rect">
              <a:avLst/>
            </a:prstGeom>
          </p:spPr>
        </p:pic>
        <p:pic>
          <p:nvPicPr>
            <p:cNvPr id="70" name="Picture 69"/>
            <p:cNvPicPr>
              <a:picLocks noChangeAspect="1"/>
            </p:cNvPicPr>
            <p:nvPr/>
          </p:nvPicPr>
          <p:blipFill rotWithShape="1">
            <a:blip r:embed="rId6"/>
            <a:srcRect l="2597" r="5063" b="6635"/>
            <a:stretch/>
          </p:blipFill>
          <p:spPr>
            <a:xfrm>
              <a:off x="333046" y="1967585"/>
              <a:ext cx="393450" cy="285108"/>
            </a:xfrm>
            <a:prstGeom prst="rect">
              <a:avLst/>
            </a:prstGeom>
          </p:spPr>
        </p:pic>
      </p:grpSp>
      <p:sp>
        <p:nvSpPr>
          <p:cNvPr id="51" name="Rectangle 50"/>
          <p:cNvSpPr/>
          <p:nvPr/>
        </p:nvSpPr>
        <p:spPr>
          <a:xfrm>
            <a:off x="1548661" y="6343661"/>
            <a:ext cx="9339153" cy="51090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720" b="0" i="0" u="none" strike="noStrike" kern="1200" cap="none" spc="0" normalizeH="0" baseline="0" noProof="0" dirty="0">
                <a:ln>
                  <a:noFill/>
                </a:ln>
                <a:solidFill>
                  <a:srgbClr val="0090D2"/>
                </a:solidFill>
                <a:effectLst/>
                <a:uLnTx/>
                <a:uFillTx/>
                <a:latin typeface="Segoe UI Semilight"/>
                <a:ea typeface="+mn-ea"/>
                <a:cs typeface="+mn-cs"/>
              </a:rPr>
              <a:t>Administer thousands of databases as one </a:t>
            </a:r>
          </a:p>
        </p:txBody>
      </p:sp>
      <p:sp>
        <p:nvSpPr>
          <p:cNvPr id="9" name="Rectangle 8"/>
          <p:cNvSpPr/>
          <p:nvPr/>
        </p:nvSpPr>
        <p:spPr>
          <a:xfrm>
            <a:off x="8761845" y="2232879"/>
            <a:ext cx="3515847" cy="1576265"/>
          </a:xfrm>
          <a:prstGeom prst="rect">
            <a:avLst/>
          </a:prstGeom>
        </p:spPr>
        <p:txBody>
          <a:bodyPr wrap="square">
            <a:spAutoFit/>
          </a:bodyPr>
          <a:lstStyle/>
          <a:p>
            <a:pPr marL="0" marR="0" lvl="1" indent="0" algn="l" defTabSz="932742" rtl="0" eaLnBrk="1" fontAlgn="auto" latinLnBrk="0" hangingPunct="1">
              <a:lnSpc>
                <a:spcPct val="95000"/>
              </a:lnSpc>
              <a:spcBef>
                <a:spcPts val="1632"/>
              </a:spcBef>
              <a:spcAft>
                <a:spcPts val="0"/>
              </a:spcAft>
              <a:buClrTx/>
              <a:buSzTx/>
              <a:buFontTx/>
              <a:buNone/>
              <a:tabLst/>
              <a:defRPr/>
            </a:pPr>
            <a:r>
              <a:rPr kumimoji="0" lang="en-US" sz="2448" b="0" i="0" u="none" strike="noStrike" kern="1200" cap="none" spc="0" normalizeH="0" baseline="0" noProof="0" dirty="0">
                <a:ln>
                  <a:noFill/>
                </a:ln>
                <a:solidFill>
                  <a:srgbClr val="353535"/>
                </a:solidFill>
                <a:effectLst/>
                <a:uLnTx/>
                <a:uFillTx/>
                <a:latin typeface="Segoe UI Semilight"/>
                <a:ea typeface="+mn-ea"/>
                <a:cs typeface="+mn-cs"/>
              </a:rPr>
              <a:t>Schema deployment</a:t>
            </a:r>
          </a:p>
          <a:p>
            <a:pPr marL="0" marR="0" lvl="1" indent="0" algn="l" defTabSz="932742" rtl="0" eaLnBrk="1" fontAlgn="auto" latinLnBrk="0" hangingPunct="1">
              <a:lnSpc>
                <a:spcPct val="95000"/>
              </a:lnSpc>
              <a:spcBef>
                <a:spcPts val="1632"/>
              </a:spcBef>
              <a:spcAft>
                <a:spcPts val="0"/>
              </a:spcAft>
              <a:buClrTx/>
              <a:buSzTx/>
              <a:buFontTx/>
              <a:buNone/>
              <a:tabLst/>
              <a:defRPr/>
            </a:pPr>
            <a:r>
              <a:rPr kumimoji="0" lang="en-US" sz="2448" b="0" i="0" u="none" strike="noStrike" kern="1200" cap="none" spc="0" normalizeH="0" baseline="0" noProof="0" dirty="0">
                <a:ln>
                  <a:noFill/>
                </a:ln>
                <a:solidFill>
                  <a:srgbClr val="353535"/>
                </a:solidFill>
                <a:effectLst/>
                <a:uLnTx/>
                <a:uFillTx/>
                <a:latin typeface="Segoe UI Semilight"/>
                <a:ea typeface="+mn-ea"/>
                <a:cs typeface="+mn-cs"/>
              </a:rPr>
              <a:t>Reference data updates</a:t>
            </a:r>
          </a:p>
          <a:p>
            <a:pPr marL="0" marR="0" lvl="1" indent="0" algn="l" defTabSz="932742" rtl="0" eaLnBrk="1" fontAlgn="auto" latinLnBrk="0" hangingPunct="1">
              <a:lnSpc>
                <a:spcPct val="95000"/>
              </a:lnSpc>
              <a:spcBef>
                <a:spcPts val="1632"/>
              </a:spcBef>
              <a:spcAft>
                <a:spcPts val="0"/>
              </a:spcAft>
              <a:buClrTx/>
              <a:buSzTx/>
              <a:buFontTx/>
              <a:buNone/>
              <a:tabLst/>
              <a:defRPr/>
            </a:pPr>
            <a:r>
              <a:rPr kumimoji="0" lang="en-US" sz="2448" b="0" i="0" u="none" strike="noStrike" kern="1200" cap="none" spc="0" normalizeH="0" baseline="0" noProof="0" dirty="0">
                <a:ln>
                  <a:noFill/>
                </a:ln>
                <a:solidFill>
                  <a:srgbClr val="353535"/>
                </a:solidFill>
                <a:effectLst/>
                <a:uLnTx/>
                <a:uFillTx/>
                <a:latin typeface="Segoe UI Semilight"/>
                <a:ea typeface="+mn-ea"/>
                <a:cs typeface="+mn-cs"/>
              </a:rPr>
              <a:t>Database maintenance</a:t>
            </a:r>
          </a:p>
        </p:txBody>
      </p:sp>
      <p:grpSp>
        <p:nvGrpSpPr>
          <p:cNvPr id="58" name="Group 57"/>
          <p:cNvGrpSpPr/>
          <p:nvPr/>
        </p:nvGrpSpPr>
        <p:grpSpPr>
          <a:xfrm>
            <a:off x="4485242" y="2473201"/>
            <a:ext cx="2630153" cy="726145"/>
            <a:chOff x="4485242" y="2473201"/>
            <a:chExt cx="2630153" cy="726145"/>
          </a:xfrm>
        </p:grpSpPr>
        <p:sp>
          <p:nvSpPr>
            <p:cNvPr id="65" name="Rectangle 64"/>
            <p:cNvSpPr/>
            <p:nvPr/>
          </p:nvSpPr>
          <p:spPr>
            <a:xfrm>
              <a:off x="4592062" y="2473201"/>
              <a:ext cx="2523333" cy="582711"/>
            </a:xfrm>
            <a:prstGeom prst="rect">
              <a:avLst/>
            </a:prstGeom>
            <a:solidFill>
              <a:srgbClr val="448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73" name="Rectangle 72"/>
            <p:cNvSpPr/>
            <p:nvPr/>
          </p:nvSpPr>
          <p:spPr>
            <a:xfrm>
              <a:off x="4524315" y="2536586"/>
              <a:ext cx="2523333" cy="582711"/>
            </a:xfrm>
            <a:prstGeom prst="rect">
              <a:avLst/>
            </a:prstGeom>
            <a:solidFill>
              <a:srgbClr val="1D7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74" name="Rectangle 73"/>
            <p:cNvSpPr/>
            <p:nvPr/>
          </p:nvSpPr>
          <p:spPr>
            <a:xfrm>
              <a:off x="4485242" y="2616635"/>
              <a:ext cx="2451889" cy="582711"/>
            </a:xfrm>
            <a:prstGeom prst="rect">
              <a:avLst/>
            </a:prstGeom>
            <a:solidFill>
              <a:srgbClr val="00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Apps</a:t>
              </a:r>
            </a:p>
          </p:txBody>
        </p:sp>
      </p:grpSp>
      <p:sp>
        <p:nvSpPr>
          <p:cNvPr id="60" name="Can 25">
            <a:extLst>
              <a:ext uri="{FF2B5EF4-FFF2-40B4-BE49-F238E27FC236}">
                <a16:creationId xmlns:a16="http://schemas.microsoft.com/office/drawing/2014/main" id="{6E6E7717-FBA6-4C55-99DB-0E43456CCF24}"/>
              </a:ext>
            </a:extLst>
          </p:cNvPr>
          <p:cNvSpPr/>
          <p:nvPr/>
        </p:nvSpPr>
        <p:spPr>
          <a:xfrm>
            <a:off x="6536430" y="3715185"/>
            <a:ext cx="758749" cy="69396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83B01">
                    <a:lumMod val="50000"/>
                  </a:srgbClr>
                </a:solidFill>
                <a:effectLst/>
                <a:uLnTx/>
                <a:uFillTx/>
                <a:latin typeface="Segoe UI Semilight"/>
                <a:ea typeface="+mn-ea"/>
                <a:cs typeface="+mn-cs"/>
              </a:rPr>
              <a:t>Catalog</a:t>
            </a:r>
          </a:p>
        </p:txBody>
      </p:sp>
    </p:spTree>
    <p:extLst>
      <p:ext uri="{BB962C8B-B14F-4D97-AF65-F5344CB8AC3E}">
        <p14:creationId xmlns:p14="http://schemas.microsoft.com/office/powerpoint/2010/main" val="541231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34000" decel="66000" fill="hold" grpId="0" nodeType="clickEffect">
                                  <p:stCondLst>
                                    <p:cond delay="100"/>
                                  </p:stCondLst>
                                  <p:childTnLst>
                                    <p:animMotion origin="layout" path="M 2.22222E-6 -4.93827E-7 L 0.19826 -4.93827E-7 " pathEditMode="relative" rAng="0" ptsTypes="AA">
                                      <p:cBhvr>
                                        <p:cTn id="26" dur="500" fill="hold"/>
                                        <p:tgtEl>
                                          <p:spTgt spid="40"/>
                                        </p:tgtEl>
                                        <p:attrNameLst>
                                          <p:attrName>ppt_x</p:attrName>
                                          <p:attrName>ppt_y</p:attrName>
                                        </p:attrNameLst>
                                      </p:cBhvr>
                                      <p:rCtr x="9913" y="0"/>
                                    </p:animMotion>
                                  </p:childTnLst>
                                </p:cTn>
                              </p:par>
                            </p:childTnLst>
                          </p:cTn>
                        </p:par>
                        <p:par>
                          <p:cTn id="27" fill="hold">
                            <p:stCondLst>
                              <p:cond delay="600"/>
                            </p:stCondLst>
                            <p:childTnLst>
                              <p:par>
                                <p:cTn id="28" presetID="42" presetClass="path" presetSubtype="0" accel="50000" decel="50000" fill="hold" grpId="0" nodeType="afterEffect">
                                  <p:stCondLst>
                                    <p:cond delay="0"/>
                                  </p:stCondLst>
                                  <p:childTnLst>
                                    <p:animMotion origin="layout" path="M 0.00105 -4.93827E-7 L 0.27032 -0.00031 " pathEditMode="relative" rAng="0" ptsTypes="AA">
                                      <p:cBhvr>
                                        <p:cTn id="29" dur="500" fill="hold"/>
                                        <p:tgtEl>
                                          <p:spTgt spid="43"/>
                                        </p:tgtEl>
                                        <p:attrNameLst>
                                          <p:attrName>ppt_x</p:attrName>
                                          <p:attrName>ppt_y</p:attrName>
                                        </p:attrNameLst>
                                      </p:cBhvr>
                                      <p:rCtr x="13455" y="-31"/>
                                    </p:animMotion>
                                  </p:childTnLst>
                                </p:cTn>
                              </p:par>
                            </p:childTnLst>
                          </p:cTn>
                        </p:par>
                        <p:par>
                          <p:cTn id="30" fill="hold">
                            <p:stCondLst>
                              <p:cond delay="1100"/>
                            </p:stCondLst>
                            <p:childTnLst>
                              <p:par>
                                <p:cTn id="31" presetID="42" presetClass="path" presetSubtype="0" accel="50000" decel="50000" fill="hold" grpId="0" nodeType="afterEffect">
                                  <p:stCondLst>
                                    <p:cond delay="0"/>
                                  </p:stCondLst>
                                  <p:childTnLst>
                                    <p:animMotion origin="layout" path="M 5.55556E-7 -4.93827E-7 L 0.3342 -4.93827E-7 " pathEditMode="relative" rAng="0" ptsTypes="AA">
                                      <p:cBhvr>
                                        <p:cTn id="32" dur="500" fill="hold"/>
                                        <p:tgtEl>
                                          <p:spTgt spid="45"/>
                                        </p:tgtEl>
                                        <p:attrNameLst>
                                          <p:attrName>ppt_x</p:attrName>
                                          <p:attrName>ppt_y</p:attrName>
                                        </p:attrNameLst>
                                      </p:cBhvr>
                                      <p:rCtr x="16701" y="0"/>
                                    </p:animMotion>
                                  </p:childTnLst>
                                </p:cTn>
                              </p:par>
                            </p:childTnLst>
                          </p:cTn>
                        </p:par>
                        <p:par>
                          <p:cTn id="33" fill="hold">
                            <p:stCondLst>
                              <p:cond delay="1600"/>
                            </p:stCondLst>
                            <p:childTnLst>
                              <p:par>
                                <p:cTn id="34" presetID="42" presetClass="path" presetSubtype="0" accel="50000" decel="50000" fill="hold" grpId="0" nodeType="afterEffect">
                                  <p:stCondLst>
                                    <p:cond delay="0"/>
                                  </p:stCondLst>
                                  <p:childTnLst>
                                    <p:animMotion origin="layout" path="M 8.33333E-7 -4.93827E-7 L 0.34479 -4.93827E-7 " pathEditMode="relative" rAng="0" ptsTypes="AA">
                                      <p:cBhvr>
                                        <p:cTn id="35" dur="500" fill="hold"/>
                                        <p:tgtEl>
                                          <p:spTgt spid="46"/>
                                        </p:tgtEl>
                                        <p:attrNameLst>
                                          <p:attrName>ppt_x</p:attrName>
                                          <p:attrName>ppt_y</p:attrName>
                                        </p:attrNameLst>
                                      </p:cBhvr>
                                      <p:rCtr x="17240" y="0"/>
                                    </p:animMotion>
                                  </p:childTnLst>
                                </p:cTn>
                              </p:par>
                            </p:childTnLst>
                          </p:cTn>
                        </p:par>
                        <p:par>
                          <p:cTn id="36" fill="hold">
                            <p:stCondLst>
                              <p:cond delay="2100"/>
                            </p:stCondLst>
                            <p:childTnLst>
                              <p:par>
                                <p:cTn id="37" presetID="42" presetClass="path" presetSubtype="0" accel="50000" decel="50000" fill="hold" grpId="0" nodeType="afterEffect">
                                  <p:stCondLst>
                                    <p:cond delay="0"/>
                                  </p:stCondLst>
                                  <p:childTnLst>
                                    <p:animMotion origin="layout" path="M -3.61111E-6 -4.93827E-7 L 0.44254 -4.93827E-7 " pathEditMode="relative" rAng="0" ptsTypes="AA">
                                      <p:cBhvr>
                                        <p:cTn id="38" dur="500" fill="hold"/>
                                        <p:tgtEl>
                                          <p:spTgt spid="66"/>
                                        </p:tgtEl>
                                        <p:attrNameLst>
                                          <p:attrName>ppt_x</p:attrName>
                                          <p:attrName>ppt_y</p:attrName>
                                        </p:attrNameLst>
                                      </p:cBhvr>
                                      <p:rCtr x="221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5" grpId="0" animBg="1"/>
      <p:bldP spid="46" grpId="0" animBg="1"/>
      <p:bldP spid="6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24245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274198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194651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7" name="Rectangle 6"/>
          <p:cNvSpPr/>
          <p:nvPr/>
        </p:nvSpPr>
        <p:spPr bwMode="auto">
          <a:xfrm>
            <a:off x="4904703" y="2492495"/>
            <a:ext cx="2073500" cy="540913"/>
          </a:xfrm>
          <a:prstGeom prst="rect">
            <a:avLst/>
          </a:pr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Subscription</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904703" y="4652542"/>
            <a:ext cx="2073500" cy="540913"/>
          </a:xfrm>
          <a:prstGeom prst="rect">
            <a:avLst/>
          </a:pr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Server</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904703" y="5695192"/>
            <a:ext cx="2073500" cy="540913"/>
          </a:xfrm>
          <a:prstGeom prst="rect">
            <a:avLst/>
          </a:pr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Database</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904703" y="1509439"/>
            <a:ext cx="2073500" cy="540913"/>
          </a:xfrm>
          <a:prstGeom prst="rect">
            <a:avLst/>
          </a:pr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Account</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p:cNvCxnSpPr>
            <a:cxnSpLocks/>
          </p:cNvCxnSpPr>
          <p:nvPr/>
        </p:nvCxnSpPr>
        <p:spPr>
          <a:xfrm>
            <a:off x="658906" y="4301544"/>
            <a:ext cx="11290912" cy="0"/>
          </a:xfrm>
          <a:prstGeom prst="line">
            <a:avLst/>
          </a:prstGeom>
          <a:ln>
            <a:solidFill>
              <a:srgbClr val="3F8D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0946915" y="3820665"/>
            <a:ext cx="885755" cy="400110"/>
          </a:xfrm>
          <a:prstGeom prst="rect">
            <a:avLst/>
          </a:prstGeom>
        </p:spPr>
        <p:txBody>
          <a:bodyPr wrap="none">
            <a:spAutoFit/>
          </a:bodyPr>
          <a:lstStyle/>
          <a:p>
            <a:r>
              <a:rPr lang="en-US" sz="2000" b="1" dirty="0">
                <a:solidFill>
                  <a:srgbClr val="0594FF"/>
                </a:solidFill>
                <a:ea typeface="Segoe UI" pitchFamily="34" charset="0"/>
                <a:cs typeface="Segoe UI" pitchFamily="34" charset="0"/>
              </a:rPr>
              <a:t>Azure</a:t>
            </a:r>
            <a:endParaRPr lang="en-US" sz="2000" b="1" dirty="0">
              <a:solidFill>
                <a:srgbClr val="0594FF"/>
              </a:solidFill>
            </a:endParaRPr>
          </a:p>
        </p:txBody>
      </p:sp>
      <p:sp>
        <p:nvSpPr>
          <p:cNvPr id="19" name="Rectangle 18"/>
          <p:cNvSpPr/>
          <p:nvPr/>
        </p:nvSpPr>
        <p:spPr>
          <a:xfrm>
            <a:off x="10114957" y="4375458"/>
            <a:ext cx="1834861" cy="400110"/>
          </a:xfrm>
          <a:prstGeom prst="rect">
            <a:avLst/>
          </a:prstGeom>
        </p:spPr>
        <p:txBody>
          <a:bodyPr wrap="none">
            <a:spAutoFit/>
          </a:bodyPr>
          <a:lstStyle/>
          <a:p>
            <a:r>
              <a:rPr lang="en-US" sz="2000" b="1" dirty="0">
                <a:solidFill>
                  <a:srgbClr val="0594FF"/>
                </a:solidFill>
                <a:ea typeface="Segoe UI" pitchFamily="34" charset="0"/>
                <a:cs typeface="Segoe UI" pitchFamily="34" charset="0"/>
              </a:rPr>
              <a:t>SQL Database</a:t>
            </a:r>
            <a:endParaRPr lang="en-US" sz="2000" b="1" dirty="0">
              <a:solidFill>
                <a:srgbClr val="0594FF"/>
              </a:solidFill>
            </a:endParaRPr>
          </a:p>
        </p:txBody>
      </p:sp>
      <p:sp>
        <p:nvSpPr>
          <p:cNvPr id="20" name="Rectangle 19"/>
          <p:cNvSpPr/>
          <p:nvPr/>
        </p:nvSpPr>
        <p:spPr bwMode="auto">
          <a:xfrm>
            <a:off x="4904703" y="3470508"/>
            <a:ext cx="2073500" cy="540913"/>
          </a:xfrm>
          <a:prstGeom prst="rect">
            <a:avLst/>
          </a:pr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Resource Group</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a:stCxn id="15" idx="2"/>
            <a:endCxn id="7" idx="0"/>
          </p:cNvCxnSpPr>
          <p:nvPr/>
        </p:nvCxnSpPr>
        <p:spPr>
          <a:xfrm>
            <a:off x="5941453" y="2050352"/>
            <a:ext cx="0" cy="4421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a:stCxn id="7" idx="2"/>
            <a:endCxn id="20" idx="0"/>
          </p:cNvCxnSpPr>
          <p:nvPr/>
        </p:nvCxnSpPr>
        <p:spPr>
          <a:xfrm>
            <a:off x="5941453" y="3033408"/>
            <a:ext cx="0" cy="4371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stCxn id="20" idx="2"/>
            <a:endCxn id="13" idx="0"/>
          </p:cNvCxnSpPr>
          <p:nvPr/>
        </p:nvCxnSpPr>
        <p:spPr>
          <a:xfrm>
            <a:off x="5941453" y="4011421"/>
            <a:ext cx="0" cy="6411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a:stCxn id="13" idx="2"/>
            <a:endCxn id="14" idx="0"/>
          </p:cNvCxnSpPr>
          <p:nvPr/>
        </p:nvCxnSpPr>
        <p:spPr>
          <a:xfrm>
            <a:off x="5941453" y="5193455"/>
            <a:ext cx="0" cy="50173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Diamond 32"/>
          <p:cNvSpPr/>
          <p:nvPr/>
        </p:nvSpPr>
        <p:spPr bwMode="auto">
          <a:xfrm>
            <a:off x="5887992" y="2034029"/>
            <a:ext cx="106922" cy="165857"/>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5810899" y="2199311"/>
            <a:ext cx="475130"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a:t>
            </a:r>
          </a:p>
        </p:txBody>
      </p:sp>
      <p:sp>
        <p:nvSpPr>
          <p:cNvPr id="35" name="Diamond 34"/>
          <p:cNvSpPr/>
          <p:nvPr/>
        </p:nvSpPr>
        <p:spPr bwMode="auto">
          <a:xfrm>
            <a:off x="5887992" y="3024364"/>
            <a:ext cx="106922" cy="165857"/>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5810899" y="3194409"/>
            <a:ext cx="475130"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a:t>
            </a:r>
          </a:p>
        </p:txBody>
      </p:sp>
      <p:sp>
        <p:nvSpPr>
          <p:cNvPr id="37" name="Diamond 36"/>
          <p:cNvSpPr/>
          <p:nvPr/>
        </p:nvSpPr>
        <p:spPr bwMode="auto">
          <a:xfrm>
            <a:off x="5887992" y="4005066"/>
            <a:ext cx="106922" cy="165857"/>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5810899" y="4354595"/>
            <a:ext cx="475130"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a:t>
            </a:r>
          </a:p>
        </p:txBody>
      </p:sp>
      <p:sp>
        <p:nvSpPr>
          <p:cNvPr id="39" name="Diamond 38"/>
          <p:cNvSpPr/>
          <p:nvPr/>
        </p:nvSpPr>
        <p:spPr bwMode="auto">
          <a:xfrm>
            <a:off x="5887992" y="5184057"/>
            <a:ext cx="106922" cy="165857"/>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5810899" y="5391078"/>
            <a:ext cx="475130"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a:t>
            </a:r>
          </a:p>
        </p:txBody>
      </p:sp>
      <p:sp>
        <p:nvSpPr>
          <p:cNvPr id="31" name="Rectangle 30"/>
          <p:cNvSpPr/>
          <p:nvPr/>
        </p:nvSpPr>
        <p:spPr bwMode="auto">
          <a:xfrm>
            <a:off x="1775913" y="5695192"/>
            <a:ext cx="2073500" cy="540913"/>
          </a:xfrm>
          <a:prstGeom prst="rect">
            <a:avLst/>
          </a:pr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Elastic Pool</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Connector: Elbow 5"/>
          <p:cNvCxnSpPr>
            <a:cxnSpLocks/>
            <a:stCxn id="13" idx="1"/>
            <a:endCxn id="31" idx="0"/>
          </p:cNvCxnSpPr>
          <p:nvPr/>
        </p:nvCxnSpPr>
        <p:spPr>
          <a:xfrm rot="10800000" flipV="1">
            <a:off x="2812663" y="4922998"/>
            <a:ext cx="2092040" cy="772193"/>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Diamond 40"/>
          <p:cNvSpPr/>
          <p:nvPr/>
        </p:nvSpPr>
        <p:spPr bwMode="auto">
          <a:xfrm rot="16200000">
            <a:off x="4768314" y="4840069"/>
            <a:ext cx="106922" cy="165857"/>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p:cNvSpPr txBox="1"/>
          <p:nvPr/>
        </p:nvSpPr>
        <p:spPr>
          <a:xfrm>
            <a:off x="2678697" y="5391077"/>
            <a:ext cx="475130"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a:t>
            </a:r>
          </a:p>
        </p:txBody>
      </p:sp>
      <p:cxnSp>
        <p:nvCxnSpPr>
          <p:cNvPr id="24" name="Straight Arrow Connector 23"/>
          <p:cNvCxnSpPr>
            <a:cxnSpLocks/>
            <a:stCxn id="14" idx="1"/>
            <a:endCxn id="31" idx="3"/>
          </p:cNvCxnSpPr>
          <p:nvPr/>
        </p:nvCxnSpPr>
        <p:spPr>
          <a:xfrm flipH="1">
            <a:off x="3849413" y="5965649"/>
            <a:ext cx="105529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584210" y="5848097"/>
            <a:ext cx="475130" cy="544765"/>
          </a:xfrm>
          <a:prstGeom prst="rect">
            <a:avLst/>
          </a:prstGeom>
          <a:noFill/>
        </p:spPr>
        <p:txBody>
          <a:bodyPr wrap="non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a:t>
            </a:r>
          </a:p>
        </p:txBody>
      </p:sp>
      <p:sp>
        <p:nvSpPr>
          <p:cNvPr id="50" name="TextBox 49"/>
          <p:cNvSpPr txBox="1"/>
          <p:nvPr/>
        </p:nvSpPr>
        <p:spPr>
          <a:xfrm>
            <a:off x="3715447" y="5848097"/>
            <a:ext cx="629018"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0..1</a:t>
            </a:r>
          </a:p>
        </p:txBody>
      </p:sp>
      <p:grpSp>
        <p:nvGrpSpPr>
          <p:cNvPr id="3" name="Group 2">
            <a:extLst>
              <a:ext uri="{FF2B5EF4-FFF2-40B4-BE49-F238E27FC236}">
                <a16:creationId xmlns:a16="http://schemas.microsoft.com/office/drawing/2014/main" id="{0243064F-FC35-42EA-ABE6-CE6C76782CCA}"/>
              </a:ext>
            </a:extLst>
          </p:cNvPr>
          <p:cNvGrpSpPr/>
          <p:nvPr/>
        </p:nvGrpSpPr>
        <p:grpSpPr>
          <a:xfrm>
            <a:off x="162848" y="2862378"/>
            <a:ext cx="4450740" cy="2939227"/>
            <a:chOff x="162848" y="2862378"/>
            <a:chExt cx="4450740" cy="2939227"/>
          </a:xfrm>
          <a:solidFill>
            <a:srgbClr val="E8E26A"/>
          </a:solidFill>
        </p:grpSpPr>
        <p:sp>
          <p:nvSpPr>
            <p:cNvPr id="52" name="Rectangle 51"/>
            <p:cNvSpPr/>
            <p:nvPr/>
          </p:nvSpPr>
          <p:spPr>
            <a:xfrm>
              <a:off x="162848" y="2862378"/>
              <a:ext cx="4450740" cy="1838180"/>
            </a:xfrm>
            <a:prstGeom prst="rect">
              <a:avLst/>
            </a:prstGeom>
            <a:grpFill/>
            <a:effectLst>
              <a:outerShdw blurRad="50800" dist="38100" dir="2700000" algn="tl" rotWithShape="0">
                <a:prstClr val="black">
                  <a:alpha val="40000"/>
                </a:prstClr>
              </a:outerShdw>
            </a:effectLst>
          </p:spPr>
          <p:txBody>
            <a:bodyPr wrap="square">
              <a:noAutofit/>
            </a:bodyPr>
            <a:lstStyle/>
            <a:p>
              <a:pPr marL="228600" lvl="1" indent="-222250">
                <a:buFont typeface="Arial" panose="020B0604020202020204" pitchFamily="34" charset="0"/>
                <a:buChar char="•"/>
              </a:pPr>
              <a:r>
                <a:rPr lang="en-US" sz="1600" b="1" dirty="0"/>
                <a:t>Logical pool of resources, </a:t>
              </a:r>
              <a:r>
                <a:rPr lang="en-US" sz="1600" dirty="0"/>
                <a:t>compute </a:t>
              </a:r>
              <a:r>
                <a:rPr lang="en-US" sz="1600" dirty="0">
                  <a:solidFill>
                    <a:schemeClr val="tx1">
                      <a:lumMod val="95000"/>
                    </a:schemeClr>
                  </a:solidFill>
                </a:rPr>
                <a:t>(eDTUs) and storage (GB),</a:t>
              </a:r>
              <a:r>
                <a:rPr lang="en-US" sz="1600" b="1" dirty="0">
                  <a:solidFill>
                    <a:schemeClr val="tx1">
                      <a:lumMod val="95000"/>
                    </a:schemeClr>
                  </a:solidFill>
                </a:rPr>
                <a:t> </a:t>
              </a:r>
              <a:r>
                <a:rPr lang="en-US" sz="1600" dirty="0">
                  <a:solidFill>
                    <a:schemeClr val="tx1">
                      <a:lumMod val="95000"/>
                    </a:schemeClr>
                  </a:solidFill>
                </a:rPr>
                <a:t>that can be utilized by one or more databases on a server</a:t>
              </a:r>
            </a:p>
            <a:p>
              <a:pPr marL="228600" lvl="1" indent="-222250">
                <a:buFont typeface="Arial" panose="020B0604020202020204" pitchFamily="34" charset="0"/>
                <a:buChar char="•"/>
              </a:pPr>
              <a:r>
                <a:rPr lang="en-US" sz="1600" dirty="0"/>
                <a:t>Specifies </a:t>
              </a:r>
              <a:r>
                <a:rPr lang="en-US" sz="1600" b="1" dirty="0"/>
                <a:t>per-database min and max eDTUs </a:t>
              </a:r>
              <a:r>
                <a:rPr lang="en-US" sz="1600" dirty="0">
                  <a:solidFill>
                    <a:schemeClr val="tx1">
                      <a:lumMod val="95000"/>
                    </a:schemeClr>
                  </a:solidFill>
                </a:rPr>
                <a:t>for all databases in the pool</a:t>
              </a:r>
            </a:p>
            <a:p>
              <a:pPr marL="228600" lvl="1" indent="-222250">
                <a:buFont typeface="Arial" panose="020B0604020202020204" pitchFamily="34" charset="0"/>
                <a:buChar char="•"/>
              </a:pPr>
              <a:r>
                <a:rPr lang="en-US" sz="1600" b="1" dirty="0"/>
                <a:t>Billable resource</a:t>
              </a:r>
              <a:r>
                <a:rPr lang="en-US" sz="1600" b="1" dirty="0">
                  <a:solidFill>
                    <a:schemeClr val="tx1">
                      <a:lumMod val="95000"/>
                    </a:schemeClr>
                  </a:solidFill>
                </a:rPr>
                <a:t>;</a:t>
              </a:r>
              <a:r>
                <a:rPr lang="en-US" sz="1600" dirty="0">
                  <a:solidFill>
                    <a:schemeClr val="tx1">
                      <a:lumMod val="95000"/>
                    </a:schemeClr>
                  </a:solidFill>
                </a:rPr>
                <a:t> databases allocated to a pool are not billed individually </a:t>
              </a:r>
              <a:endParaRPr lang="en-US" sz="1600" b="1" i="1" dirty="0">
                <a:solidFill>
                  <a:schemeClr val="tx1">
                    <a:lumMod val="95000"/>
                  </a:schemeClr>
                </a:solidFill>
              </a:endParaRPr>
            </a:p>
          </p:txBody>
        </p:sp>
        <p:sp>
          <p:nvSpPr>
            <p:cNvPr id="42" name="Arrow: Pentagon 41"/>
            <p:cNvSpPr/>
            <p:nvPr/>
          </p:nvSpPr>
          <p:spPr bwMode="auto">
            <a:xfrm rot="5400000">
              <a:off x="1556266" y="5058290"/>
              <a:ext cx="1101047" cy="385583"/>
            </a:xfrm>
            <a:prstGeom prst="homePlate">
              <a:avLst/>
            </a:prstGeom>
            <a:grpFill/>
            <a:effectLst>
              <a:outerShdw blurRad="50800" dist="38100" dir="2700000" algn="tl" rotWithShape="0">
                <a:prstClr val="black">
                  <a:alpha val="40000"/>
                </a:prstClr>
              </a:outerShdw>
            </a:effectLst>
          </p:spPr>
          <p:txBody>
            <a:bodyPr wrap="square">
              <a:noAutofit/>
            </a:bodyPr>
            <a:lstStyle/>
            <a:p>
              <a:endParaRPr lang="en-US" dirty="0" err="1">
                <a:solidFill>
                  <a:schemeClr val="tx1"/>
                </a:solidFill>
              </a:endParaRPr>
            </a:p>
          </p:txBody>
        </p:sp>
      </p:grpSp>
      <p:grpSp>
        <p:nvGrpSpPr>
          <p:cNvPr id="43" name="Group 42"/>
          <p:cNvGrpSpPr/>
          <p:nvPr/>
        </p:nvGrpSpPr>
        <p:grpSpPr>
          <a:xfrm>
            <a:off x="6883234" y="2975950"/>
            <a:ext cx="4949444" cy="2329447"/>
            <a:chOff x="7088467" y="3310234"/>
            <a:chExt cx="4681764" cy="2085630"/>
          </a:xfrm>
          <a:solidFill>
            <a:srgbClr val="E8E26A"/>
          </a:solidFill>
          <a:effectLst>
            <a:outerShdw blurRad="50800" dist="38100" dir="2700000" algn="tl" rotWithShape="0">
              <a:prstClr val="black">
                <a:alpha val="40000"/>
              </a:prstClr>
            </a:outerShdw>
          </a:effectLst>
        </p:grpSpPr>
        <p:sp>
          <p:nvSpPr>
            <p:cNvPr id="45" name="Arrow: Pentagon 44"/>
            <p:cNvSpPr/>
            <p:nvPr/>
          </p:nvSpPr>
          <p:spPr bwMode="auto">
            <a:xfrm flipH="1">
              <a:off x="7088467" y="4824102"/>
              <a:ext cx="571718" cy="385583"/>
            </a:xfrm>
            <a:prstGeom prst="homePlate">
              <a:avLst/>
            </a:prstGeom>
            <a:grpFill/>
            <a:effectLst>
              <a:outerShdw blurRad="50800" dist="38100" dir="2700000" algn="tl" rotWithShape="0">
                <a:prstClr val="black">
                  <a:alpha val="40000"/>
                </a:prstClr>
              </a:outerShdw>
            </a:effectLst>
          </p:spPr>
          <p:txBody>
            <a:bodyPr wrap="square">
              <a:noAutofit/>
            </a:bodyPr>
            <a:lstStyle/>
            <a:p>
              <a:endParaRPr lang="en-US" dirty="0" err="1"/>
            </a:p>
          </p:txBody>
        </p:sp>
        <p:sp>
          <p:nvSpPr>
            <p:cNvPr id="44" name="Rectangle 43"/>
            <p:cNvSpPr/>
            <p:nvPr/>
          </p:nvSpPr>
          <p:spPr>
            <a:xfrm>
              <a:off x="7569109" y="3310234"/>
              <a:ext cx="4201122" cy="2085630"/>
            </a:xfrm>
            <a:prstGeom prst="rect">
              <a:avLst/>
            </a:prstGeom>
            <a:grpFill/>
            <a:effectLst>
              <a:outerShdw blurRad="50800" dist="38100" dir="2700000" algn="tl" rotWithShape="0">
                <a:prstClr val="black">
                  <a:alpha val="40000"/>
                </a:prstClr>
              </a:outerShdw>
            </a:effectLst>
          </p:spPr>
          <p:txBody>
            <a:bodyPr wrap="square">
              <a:noAutofit/>
            </a:bodyPr>
            <a:lstStyle/>
            <a:p>
              <a:pPr marL="228600" lvl="1" indent="-222250">
                <a:buFont typeface="Arial" panose="020B0604020202020204" pitchFamily="34" charset="0"/>
                <a:buChar char="•"/>
              </a:pPr>
              <a:r>
                <a:rPr lang="en-US" sz="1600" b="1" dirty="0"/>
                <a:t>Globally unique</a:t>
              </a:r>
            </a:p>
            <a:p>
              <a:pPr marL="228600" lvl="1" indent="-222250">
                <a:buFont typeface="Arial" panose="020B0604020202020204" pitchFamily="34" charset="0"/>
                <a:buChar char="•"/>
              </a:pPr>
              <a:r>
                <a:rPr lang="en-US" sz="1600" b="1" dirty="0"/>
                <a:t>Logical, not bound to a server instance</a:t>
              </a:r>
            </a:p>
            <a:p>
              <a:pPr marL="228600" lvl="1" indent="-222250">
                <a:buFont typeface="Arial" panose="020B0604020202020204" pitchFamily="34" charset="0"/>
                <a:buChar char="•"/>
              </a:pPr>
              <a:r>
                <a:rPr lang="en-US" sz="1600" b="1" dirty="0"/>
                <a:t>Pinned to a region</a:t>
              </a:r>
            </a:p>
            <a:p>
              <a:pPr marL="228600" lvl="1" indent="-222250">
                <a:buFont typeface="Arial" panose="020B0604020202020204" pitchFamily="34" charset="0"/>
                <a:buChar char="•"/>
              </a:pPr>
              <a:r>
                <a:rPr lang="en-US" sz="1600" b="1" dirty="0"/>
                <a:t>Container for logical databases (&lt;5000)</a:t>
              </a:r>
            </a:p>
            <a:p>
              <a:pPr marL="228600" lvl="1" indent="-222250">
                <a:buFont typeface="Arial" panose="020B0604020202020204" pitchFamily="34" charset="0"/>
                <a:buChar char="•"/>
              </a:pPr>
              <a:r>
                <a:rPr lang="en-US" sz="1600" b="1" dirty="0"/>
                <a:t>Name space for databases, elastic pools</a:t>
              </a:r>
            </a:p>
            <a:p>
              <a:pPr marL="228600" lvl="1" indent="-222250">
                <a:buFont typeface="Arial" panose="020B0604020202020204" pitchFamily="34" charset="0"/>
                <a:buChar char="•"/>
              </a:pPr>
              <a:r>
                <a:rPr lang="en-US" sz="1600" b="1" dirty="0"/>
                <a:t>Connection endpoint for databases</a:t>
              </a:r>
            </a:p>
            <a:p>
              <a:pPr marL="228600" lvl="1" indent="-222250">
                <a:buFont typeface="Arial" panose="020B0604020202020204" pitchFamily="34" charset="0"/>
                <a:buChar char="•"/>
              </a:pPr>
              <a:r>
                <a:rPr lang="en-US" sz="1600" b="1" dirty="0"/>
                <a:t>Policy scope, e.g. firewall rules, audit, DR</a:t>
              </a:r>
            </a:p>
            <a:p>
              <a:pPr marL="228600" lvl="1" indent="-222250">
                <a:buFont typeface="Arial" panose="020B0604020202020204" pitchFamily="34" charset="0"/>
                <a:buChar char="•"/>
              </a:pPr>
              <a:r>
                <a:rPr lang="en-US" sz="1600" b="1" dirty="0"/>
                <a:t>Includes master database, with logins, DMVs</a:t>
              </a:r>
            </a:p>
            <a:p>
              <a:pPr marL="228600" lvl="1" indent="-222250">
                <a:buFont typeface="Arial" panose="020B0604020202020204" pitchFamily="34" charset="0"/>
                <a:buChar char="•"/>
              </a:pPr>
              <a:r>
                <a:rPr lang="en-US" sz="1600" b="1" dirty="0"/>
                <a:t>Not billable</a:t>
              </a:r>
            </a:p>
          </p:txBody>
        </p:sp>
      </p:grpSp>
      <p:grpSp>
        <p:nvGrpSpPr>
          <p:cNvPr id="46" name="Group 45"/>
          <p:cNvGrpSpPr/>
          <p:nvPr/>
        </p:nvGrpSpPr>
        <p:grpSpPr>
          <a:xfrm>
            <a:off x="6889155" y="5450920"/>
            <a:ext cx="4951124" cy="1444109"/>
            <a:chOff x="6896782" y="5775066"/>
            <a:chExt cx="4893796" cy="1156587"/>
          </a:xfrm>
          <a:solidFill>
            <a:srgbClr val="E8E26A"/>
          </a:solidFill>
        </p:grpSpPr>
        <p:sp>
          <p:nvSpPr>
            <p:cNvPr id="47" name="Arrow: Pentagon 46"/>
            <p:cNvSpPr/>
            <p:nvPr/>
          </p:nvSpPr>
          <p:spPr bwMode="auto">
            <a:xfrm flipH="1">
              <a:off x="6896782" y="5948989"/>
              <a:ext cx="544624" cy="385583"/>
            </a:xfrm>
            <a:prstGeom prst="homePlate">
              <a:avLst/>
            </a:prstGeom>
            <a:grpFill/>
            <a:effectLst>
              <a:outerShdw blurRad="50800" dist="38100" dir="2700000" algn="tl" rotWithShape="0">
                <a:prstClr val="black">
                  <a:alpha val="40000"/>
                </a:prstClr>
              </a:outerShdw>
            </a:effectLst>
          </p:spPr>
          <p:txBody>
            <a:bodyPr wrap="square">
              <a:noAutofit/>
            </a:bodyPr>
            <a:lstStyle/>
            <a:p>
              <a:endParaRPr lang="en-US" dirty="0" err="1"/>
            </a:p>
          </p:txBody>
        </p:sp>
        <p:sp>
          <p:nvSpPr>
            <p:cNvPr id="51" name="Rectangle 50"/>
            <p:cNvSpPr/>
            <p:nvPr/>
          </p:nvSpPr>
          <p:spPr>
            <a:xfrm>
              <a:off x="7393205" y="5775066"/>
              <a:ext cx="4397373" cy="1156587"/>
            </a:xfrm>
            <a:prstGeom prst="rect">
              <a:avLst/>
            </a:prstGeom>
            <a:grpFill/>
            <a:effectLst>
              <a:outerShdw blurRad="50800" dist="38100" dir="2700000" algn="tl" rotWithShape="0">
                <a:prstClr val="black">
                  <a:alpha val="40000"/>
                </a:prstClr>
              </a:outerShdw>
            </a:effectLst>
          </p:spPr>
          <p:txBody>
            <a:bodyPr wrap="square">
              <a:noAutofit/>
            </a:bodyPr>
            <a:lstStyle/>
            <a:p>
              <a:pPr marL="228600" lvl="1" indent="-222250">
                <a:buFont typeface="Arial" panose="020B0604020202020204" pitchFamily="34" charset="0"/>
                <a:buChar char="•"/>
              </a:pPr>
              <a:r>
                <a:rPr lang="en-US" sz="1600" b="1" dirty="0"/>
                <a:t>Logical, not bound to a physical database</a:t>
              </a:r>
            </a:p>
            <a:p>
              <a:pPr marL="228600" lvl="1" indent="-222250">
                <a:buFont typeface="Arial" panose="020B0604020202020204" pitchFamily="34" charset="0"/>
                <a:buChar char="•"/>
              </a:pPr>
              <a:r>
                <a:rPr lang="en-US" sz="1600" b="1" dirty="0"/>
                <a:t>Highly available (99.99%) with automatic failover to replica</a:t>
              </a:r>
            </a:p>
            <a:p>
              <a:pPr marL="228600" lvl="1" indent="-222250">
                <a:buFont typeface="Arial" panose="020B0604020202020204" pitchFamily="34" charset="0"/>
                <a:buChar char="•"/>
              </a:pPr>
              <a:r>
                <a:rPr lang="en-US" sz="1600" b="1" dirty="0"/>
                <a:t>T-SQL compatible with SQL Server</a:t>
              </a:r>
            </a:p>
            <a:p>
              <a:pPr marL="228600" lvl="1" indent="-222250">
                <a:buFont typeface="Arial" panose="020B0604020202020204" pitchFamily="34" charset="0"/>
                <a:buChar char="•"/>
              </a:pPr>
              <a:r>
                <a:rPr lang="en-US" sz="1600" b="1" dirty="0"/>
                <a:t>Stand-alone databases are billable</a:t>
              </a:r>
            </a:p>
          </p:txBody>
        </p:sp>
      </p:grpSp>
    </p:spTree>
    <p:extLst>
      <p:ext uri="{BB962C8B-B14F-4D97-AF65-F5344CB8AC3E}">
        <p14:creationId xmlns:p14="http://schemas.microsoft.com/office/powerpoint/2010/main" val="1366618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104102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17898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D2B55A-C4D1-4571-AD25-C2F58A4FF988}"/>
              </a:ext>
            </a:extLst>
          </p:cNvPr>
          <p:cNvSpPr/>
          <p:nvPr/>
        </p:nvSpPr>
        <p:spPr bwMode="auto">
          <a:xfrm>
            <a:off x="0" y="1212849"/>
            <a:ext cx="12436475" cy="578767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sp>
        <p:nvSpPr>
          <p:cNvPr id="3" name="Text Placeholder 2"/>
          <p:cNvSpPr>
            <a:spLocks noGrp="1"/>
          </p:cNvSpPr>
          <p:nvPr>
            <p:ph type="body" sz="quarter" idx="10"/>
          </p:nvPr>
        </p:nvSpPr>
        <p:spPr>
          <a:xfrm>
            <a:off x="274637" y="1363662"/>
            <a:ext cx="11887200" cy="5131085"/>
          </a:xfrm>
        </p:spPr>
        <p:txBody>
          <a:bodyPr/>
          <a:lstStyle/>
          <a:p>
            <a:pPr>
              <a:lnSpc>
                <a:spcPct val="114000"/>
              </a:lnSpc>
            </a:pPr>
            <a:r>
              <a:rPr lang="en-US" sz="2000" dirty="0">
                <a:solidFill>
                  <a:schemeClr val="bg1"/>
                </a:solidFill>
              </a:rPr>
              <a:t>Catalog used to maintain mapping between tenants and databases, plus tenant meta data</a:t>
            </a:r>
          </a:p>
          <a:p>
            <a:pPr lvl="1">
              <a:lnSpc>
                <a:spcPct val="114000"/>
              </a:lnSpc>
            </a:pPr>
            <a:r>
              <a:rPr lang="en-US" sz="1600" dirty="0">
                <a:solidFill>
                  <a:schemeClr val="bg1"/>
                </a:solidFill>
              </a:rPr>
              <a:t>Enables client connectivity, used as reference by customer support, devops</a:t>
            </a:r>
          </a:p>
          <a:p>
            <a:pPr lvl="1">
              <a:lnSpc>
                <a:spcPct val="114000"/>
              </a:lnSpc>
            </a:pPr>
            <a:r>
              <a:rPr lang="en-US" sz="1600" dirty="0">
                <a:solidFill>
                  <a:schemeClr val="bg1"/>
                </a:solidFill>
              </a:rPr>
              <a:t>Holds server and pool location and config, can assist in provisioning  and recovery</a:t>
            </a:r>
          </a:p>
          <a:p>
            <a:pPr>
              <a:lnSpc>
                <a:spcPct val="114000"/>
              </a:lnSpc>
            </a:pPr>
            <a:r>
              <a:rPr lang="en-US" sz="2000" dirty="0">
                <a:solidFill>
                  <a:schemeClr val="bg1"/>
                </a:solidFill>
              </a:rPr>
              <a:t>Tenant usage is often unpredictable, with daily, weekly, and seasonal variation</a:t>
            </a:r>
          </a:p>
          <a:p>
            <a:pPr>
              <a:lnSpc>
                <a:spcPct val="114000"/>
              </a:lnSpc>
            </a:pPr>
            <a:r>
              <a:rPr lang="en-US" sz="2000" dirty="0">
                <a:solidFill>
                  <a:schemeClr val="bg1"/>
                </a:solidFill>
              </a:rPr>
              <a:t>Pools, with pro-active/scheduled scaling, optimizes costs</a:t>
            </a:r>
          </a:p>
          <a:p>
            <a:pPr>
              <a:lnSpc>
                <a:spcPct val="114000"/>
              </a:lnSpc>
            </a:pPr>
            <a:r>
              <a:rPr lang="en-US" sz="2000" dirty="0">
                <a:solidFill>
                  <a:schemeClr val="bg1"/>
                </a:solidFill>
              </a:rPr>
              <a:t>Automated provisioning and load-balancing efficiently allocates resources </a:t>
            </a:r>
          </a:p>
          <a:p>
            <a:pPr>
              <a:lnSpc>
                <a:spcPct val="114000"/>
              </a:lnSpc>
            </a:pPr>
            <a:r>
              <a:rPr lang="en-US" sz="2000" dirty="0">
                <a:solidFill>
                  <a:schemeClr val="bg1"/>
                </a:solidFill>
              </a:rPr>
              <a:t>Pre-provisioning databases in pools cuts down tenant on-boarding time at no extra cost</a:t>
            </a:r>
          </a:p>
          <a:p>
            <a:pPr>
              <a:lnSpc>
                <a:spcPct val="114000"/>
              </a:lnSpc>
            </a:pPr>
            <a:r>
              <a:rPr lang="en-US" sz="2000" dirty="0">
                <a:solidFill>
                  <a:schemeClr val="bg1"/>
                </a:solidFill>
              </a:rPr>
              <a:t>Monitoring, alerting across pools helps load balancing</a:t>
            </a:r>
          </a:p>
          <a:p>
            <a:pPr>
              <a:lnSpc>
                <a:spcPct val="114000"/>
              </a:lnSpc>
            </a:pPr>
            <a:r>
              <a:rPr lang="en-US" sz="2000" dirty="0">
                <a:solidFill>
                  <a:schemeClr val="bg1"/>
                </a:solidFill>
              </a:rPr>
              <a:t>Centralized management of schema updates -&gt; schema version in catalog used to drive updates </a:t>
            </a:r>
          </a:p>
          <a:p>
            <a:pPr>
              <a:lnSpc>
                <a:spcPct val="114000"/>
              </a:lnSpc>
            </a:pPr>
            <a:r>
              <a:rPr lang="en-US" sz="2000" dirty="0">
                <a:solidFill>
                  <a:schemeClr val="bg1"/>
                </a:solidFill>
              </a:rPr>
              <a:t>Automate tenant management tasks: devops -&gt; customer support -&gt; tenant-self-service</a:t>
            </a:r>
          </a:p>
          <a:p>
            <a:pPr lvl="1">
              <a:lnSpc>
                <a:spcPct val="114000"/>
              </a:lnSpc>
            </a:pPr>
            <a:r>
              <a:rPr lang="en-US" sz="1600" dirty="0">
                <a:solidFill>
                  <a:schemeClr val="bg1"/>
                </a:solidFill>
              </a:rPr>
              <a:t>e.g. recovery of tenant data after self-inflicted tenant errors, scaling, upgrade</a:t>
            </a:r>
          </a:p>
          <a:p>
            <a:pPr>
              <a:lnSpc>
                <a:spcPct val="114000"/>
              </a:lnSpc>
            </a:pPr>
            <a:r>
              <a:rPr lang="en-US" sz="2000" dirty="0">
                <a:solidFill>
                  <a:schemeClr val="bg1"/>
                </a:solidFill>
              </a:rPr>
              <a:t>DR strategy and drills – geo-restore at scale is complex </a:t>
            </a:r>
          </a:p>
          <a:p>
            <a:pPr lvl="1">
              <a:lnSpc>
                <a:spcPct val="114000"/>
              </a:lnSpc>
            </a:pPr>
            <a:r>
              <a:rPr lang="en-US" sz="1600" dirty="0">
                <a:solidFill>
                  <a:schemeClr val="bg1"/>
                </a:solidFill>
              </a:rPr>
              <a:t>Restore pools first to reserve resources fastest, need DR drill procedures </a:t>
            </a:r>
          </a:p>
        </p:txBody>
      </p:sp>
      <p:sp>
        <p:nvSpPr>
          <p:cNvPr id="2" name="Title 1"/>
          <p:cNvSpPr>
            <a:spLocks noGrp="1"/>
          </p:cNvSpPr>
          <p:nvPr>
            <p:ph type="title"/>
          </p:nvPr>
        </p:nvSpPr>
        <p:spPr/>
        <p:txBody>
          <a:bodyPr/>
          <a:lstStyle/>
          <a:p>
            <a:r>
              <a:rPr lang="en-US" dirty="0">
                <a:solidFill>
                  <a:schemeClr val="accent6">
                    <a:lumMod val="50000"/>
                    <a:lumOff val="50000"/>
                  </a:schemeClr>
                </a:solidFill>
              </a:rPr>
              <a:t>Learning from MYOB and other SaaS ISVs</a:t>
            </a:r>
          </a:p>
        </p:txBody>
      </p:sp>
    </p:spTree>
    <p:extLst>
      <p:ext uri="{BB962C8B-B14F-4D97-AF65-F5344CB8AC3E}">
        <p14:creationId xmlns:p14="http://schemas.microsoft.com/office/powerpoint/2010/main" val="12569072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an 25"/>
          <p:cNvSpPr/>
          <p:nvPr/>
        </p:nvSpPr>
        <p:spPr>
          <a:xfrm>
            <a:off x="7468906" y="37151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rgbClr val="D83B01">
                    <a:lumMod val="50000"/>
                  </a:srgbClr>
                </a:solidFill>
                <a:effectLst/>
                <a:uLnTx/>
                <a:uFillTx/>
                <a:latin typeface="Segoe UI Semilight"/>
                <a:ea typeface="+mn-ea"/>
                <a:cs typeface="+mn-cs"/>
              </a:rPr>
              <a:t>Catalog</a:t>
            </a:r>
          </a:p>
        </p:txBody>
      </p:sp>
      <p:cxnSp>
        <p:nvCxnSpPr>
          <p:cNvPr id="30" name="Straight Connector 29"/>
          <p:cNvCxnSpPr/>
          <p:nvPr/>
        </p:nvCxnSpPr>
        <p:spPr>
          <a:xfrm>
            <a:off x="6319779" y="5650179"/>
            <a:ext cx="692808"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Can 18"/>
          <p:cNvSpPr/>
          <p:nvPr/>
        </p:nvSpPr>
        <p:spPr>
          <a:xfrm>
            <a:off x="4313780" y="5247646"/>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err="1">
                <a:ln>
                  <a:noFill/>
                </a:ln>
                <a:solidFill>
                  <a:srgbClr val="D83B01">
                    <a:lumMod val="50000"/>
                  </a:srgbClr>
                </a:solidFill>
                <a:effectLst/>
                <a:uLnTx/>
                <a:uFillTx/>
                <a:latin typeface="Segoe UI"/>
                <a:ea typeface="+mn-ea"/>
                <a:cs typeface="+mn-cs"/>
              </a:rPr>
              <a:t>Cust</a:t>
            </a:r>
            <a:r>
              <a:rPr kumimoji="0" lang="en-US" sz="1224" b="0" i="0" u="none" strike="noStrike" kern="1200" cap="none" spc="0" normalizeH="0" baseline="0" noProof="0" dirty="0">
                <a:ln>
                  <a:noFill/>
                </a:ln>
                <a:solidFill>
                  <a:srgbClr val="D83B01">
                    <a:lumMod val="50000"/>
                  </a:srgbClr>
                </a:solidFill>
                <a:effectLst/>
                <a:uLnTx/>
                <a:uFillTx/>
                <a:latin typeface="Segoe UI"/>
                <a:ea typeface="+mn-ea"/>
                <a:cs typeface="+mn-cs"/>
              </a:rPr>
              <a:t> 1</a:t>
            </a:r>
          </a:p>
        </p:txBody>
      </p:sp>
      <p:sp>
        <p:nvSpPr>
          <p:cNvPr id="20" name="Can 19"/>
          <p:cNvSpPr/>
          <p:nvPr/>
        </p:nvSpPr>
        <p:spPr>
          <a:xfrm>
            <a:off x="4998644"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err="1">
                <a:ln>
                  <a:noFill/>
                </a:ln>
                <a:solidFill>
                  <a:srgbClr val="D83B01">
                    <a:lumMod val="50000"/>
                  </a:srgbClr>
                </a:solidFill>
                <a:effectLst/>
                <a:uLnTx/>
                <a:uFillTx/>
                <a:latin typeface="Segoe UI"/>
                <a:ea typeface="+mn-ea"/>
                <a:cs typeface="+mn-cs"/>
              </a:rPr>
              <a:t>Cust</a:t>
            </a:r>
            <a:r>
              <a:rPr kumimoji="0" lang="en-US" sz="1224" b="0" i="0" u="none" strike="noStrike" kern="1200" cap="none" spc="0" normalizeH="0" baseline="0" noProof="0" dirty="0">
                <a:ln>
                  <a:noFill/>
                </a:ln>
                <a:solidFill>
                  <a:srgbClr val="D83B01">
                    <a:lumMod val="50000"/>
                  </a:srgbClr>
                </a:solidFill>
                <a:effectLst/>
                <a:uLnTx/>
                <a:uFillTx/>
                <a:latin typeface="Segoe UI"/>
                <a:ea typeface="+mn-ea"/>
                <a:cs typeface="+mn-cs"/>
              </a:rPr>
              <a:t> 2</a:t>
            </a:r>
          </a:p>
        </p:txBody>
      </p:sp>
      <p:cxnSp>
        <p:nvCxnSpPr>
          <p:cNvPr id="42" name="Straight Arrow Connector 41"/>
          <p:cNvCxnSpPr>
            <a:cxnSpLocks/>
          </p:cNvCxnSpPr>
          <p:nvPr/>
        </p:nvCxnSpPr>
        <p:spPr>
          <a:xfrm>
            <a:off x="6688899" y="3244241"/>
            <a:ext cx="706357" cy="570002"/>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846" y="3258583"/>
            <a:ext cx="783950" cy="191460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74574" y="2630082"/>
            <a:ext cx="2926548" cy="400110"/>
          </a:xfrm>
          <a:prstGeom prst="rect">
            <a:avLst/>
          </a:prstGeom>
          <a:noFill/>
        </p:spPr>
        <p:txBody>
          <a:bodyPr wrap="square" rtlCol="0">
            <a:spAutoFit/>
          </a:bodyPr>
          <a:lstStyle/>
          <a:p>
            <a:pPr marL="0" marR="0" lvl="0" indent="0" algn="r" defTabSz="91434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53535">
                    <a:lumMod val="75000"/>
                  </a:srgbClr>
                </a:solidFill>
                <a:effectLst/>
                <a:uLnTx/>
                <a:uFillTx/>
                <a:latin typeface="Segoe UI Semilight"/>
                <a:ea typeface="+mn-ea"/>
                <a:cs typeface="+mn-cs"/>
              </a:rPr>
              <a:t>Scalable, load balanced</a:t>
            </a:r>
          </a:p>
        </p:txBody>
      </p:sp>
      <p:sp>
        <p:nvSpPr>
          <p:cNvPr id="7" name="TextBox 6"/>
          <p:cNvSpPr txBox="1"/>
          <p:nvPr/>
        </p:nvSpPr>
        <p:spPr>
          <a:xfrm>
            <a:off x="11827870" y="866357"/>
            <a:ext cx="184731" cy="374846"/>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77" name="TextBox 76"/>
          <p:cNvSpPr txBox="1"/>
          <p:nvPr/>
        </p:nvSpPr>
        <p:spPr>
          <a:xfrm>
            <a:off x="621772" y="5276791"/>
            <a:ext cx="3928077" cy="678391"/>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353535">
                    <a:lumMod val="75000"/>
                  </a:srgbClr>
                </a:solidFill>
                <a:effectLst/>
                <a:uLnTx/>
                <a:uFillTx/>
                <a:latin typeface="Segoe UI Semilight"/>
                <a:ea typeface="+mn-ea"/>
                <a:cs typeface="+mn-cs"/>
              </a:rPr>
              <a:t>Data tier is scaled out by adding additional tenant databases</a:t>
            </a:r>
          </a:p>
        </p:txBody>
      </p:sp>
      <p:sp>
        <p:nvSpPr>
          <p:cNvPr id="59" name="TextBox 58"/>
          <p:cNvSpPr txBox="1"/>
          <p:nvPr/>
        </p:nvSpPr>
        <p:spPr>
          <a:xfrm>
            <a:off x="7610366" y="3384338"/>
            <a:ext cx="2849610"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353535">
                    <a:lumMod val="75000"/>
                  </a:srgbClr>
                </a:solidFill>
                <a:effectLst/>
                <a:uLnTx/>
                <a:uFillTx/>
                <a:latin typeface="Segoe UI Semilight"/>
                <a:ea typeface="+mn-ea"/>
                <a:cs typeface="+mn-cs"/>
              </a:rPr>
              <a:t>Tenant Catalog</a:t>
            </a:r>
          </a:p>
        </p:txBody>
      </p:sp>
      <p:sp>
        <p:nvSpPr>
          <p:cNvPr id="67" name="Can 66"/>
          <p:cNvSpPr/>
          <p:nvPr/>
        </p:nvSpPr>
        <p:spPr>
          <a:xfrm>
            <a:off x="5646711"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err="1">
                <a:ln>
                  <a:noFill/>
                </a:ln>
                <a:solidFill>
                  <a:srgbClr val="D83B01">
                    <a:lumMod val="50000"/>
                  </a:srgbClr>
                </a:solidFill>
                <a:effectLst/>
                <a:uLnTx/>
                <a:uFillTx/>
                <a:latin typeface="Segoe UI"/>
                <a:ea typeface="+mn-ea"/>
                <a:cs typeface="+mn-cs"/>
              </a:rPr>
              <a:t>Cust</a:t>
            </a:r>
            <a:r>
              <a:rPr kumimoji="0" lang="en-US" sz="1224" b="0" i="0" u="none" strike="noStrike" kern="1200" cap="none" spc="0" normalizeH="0" baseline="0" noProof="0" dirty="0">
                <a:ln>
                  <a:noFill/>
                </a:ln>
                <a:solidFill>
                  <a:srgbClr val="D83B01">
                    <a:lumMod val="50000"/>
                  </a:srgbClr>
                </a:solidFill>
                <a:effectLst/>
                <a:uLnTx/>
                <a:uFillTx/>
                <a:latin typeface="Segoe UI"/>
                <a:ea typeface="+mn-ea"/>
                <a:cs typeface="+mn-cs"/>
              </a:rPr>
              <a:t> 3</a:t>
            </a:r>
          </a:p>
        </p:txBody>
      </p:sp>
      <p:sp>
        <p:nvSpPr>
          <p:cNvPr id="68" name="Can 67"/>
          <p:cNvSpPr/>
          <p:nvPr/>
        </p:nvSpPr>
        <p:spPr>
          <a:xfrm>
            <a:off x="7101452"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err="1">
                <a:ln>
                  <a:noFill/>
                </a:ln>
                <a:solidFill>
                  <a:srgbClr val="D83B01">
                    <a:lumMod val="50000"/>
                  </a:srgbClr>
                </a:solidFill>
                <a:effectLst/>
                <a:uLnTx/>
                <a:uFillTx/>
                <a:latin typeface="Segoe UI"/>
                <a:ea typeface="+mn-ea"/>
                <a:cs typeface="+mn-cs"/>
              </a:rPr>
              <a:t>Cust</a:t>
            </a:r>
            <a:r>
              <a:rPr kumimoji="0" lang="en-US" sz="1224" b="0" i="0" u="none" strike="noStrike" kern="1200" cap="none" spc="0" normalizeH="0" baseline="0" noProof="0" dirty="0">
                <a:ln>
                  <a:noFill/>
                </a:ln>
                <a:solidFill>
                  <a:srgbClr val="D83B01">
                    <a:lumMod val="50000"/>
                  </a:srgbClr>
                </a:solidFill>
                <a:effectLst/>
                <a:uLnTx/>
                <a:uFillTx/>
                <a:latin typeface="Segoe UI"/>
                <a:ea typeface="+mn-ea"/>
                <a:cs typeface="+mn-cs"/>
              </a:rPr>
              <a:t> N</a:t>
            </a:r>
          </a:p>
        </p:txBody>
      </p:sp>
      <p:sp>
        <p:nvSpPr>
          <p:cNvPr id="71" name="Title 1"/>
          <p:cNvSpPr>
            <a:spLocks noGrp="1"/>
          </p:cNvSpPr>
          <p:nvPr>
            <p:ph type="title"/>
          </p:nvPr>
        </p:nvSpPr>
        <p:spPr/>
        <p:txBody>
          <a:bodyPr/>
          <a:lstStyle/>
          <a:p>
            <a:r>
              <a:rPr lang="en-US" dirty="0"/>
              <a:t>Canonical database-per-tenant SaaS app</a:t>
            </a:r>
          </a:p>
        </p:txBody>
      </p:sp>
      <p:cxnSp>
        <p:nvCxnSpPr>
          <p:cNvPr id="25" name="Straight Arrow Connector 24"/>
          <p:cNvCxnSpPr/>
          <p:nvPr/>
        </p:nvCxnSpPr>
        <p:spPr>
          <a:xfrm flipH="1">
            <a:off x="5913523" y="3258583"/>
            <a:ext cx="41930" cy="191460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304099" y="3258583"/>
            <a:ext cx="457071" cy="191460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460058" y="3779577"/>
            <a:ext cx="3329622" cy="678391"/>
          </a:xfrm>
          <a:prstGeom prst="rect">
            <a:avLst/>
          </a:prstGeom>
          <a:noFill/>
        </p:spPr>
        <p:txBody>
          <a:bodyPr wrap="squar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353535">
                    <a:lumMod val="75000"/>
                  </a:srgbClr>
                </a:solidFill>
                <a:effectLst/>
                <a:uLnTx/>
                <a:uFillTx/>
                <a:latin typeface="Segoe UI Semilight"/>
                <a:ea typeface="+mn-ea"/>
                <a:cs typeface="+mn-cs"/>
              </a:rPr>
              <a:t>Holds mapping of tenants to databases, tenant meta data </a:t>
            </a:r>
          </a:p>
        </p:txBody>
      </p:sp>
      <p:sp>
        <p:nvSpPr>
          <p:cNvPr id="32" name="TextBox 31"/>
          <p:cNvSpPr txBox="1"/>
          <p:nvPr/>
        </p:nvSpPr>
        <p:spPr>
          <a:xfrm>
            <a:off x="4611233" y="6057347"/>
            <a:ext cx="2849610"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353535">
                    <a:lumMod val="75000"/>
                  </a:srgbClr>
                </a:solidFill>
                <a:effectLst/>
                <a:uLnTx/>
                <a:uFillTx/>
                <a:latin typeface="Segoe UI Semilight"/>
                <a:ea typeface="+mn-ea"/>
                <a:cs typeface="+mn-cs"/>
              </a:rPr>
              <a:t>Tenant Databases</a:t>
            </a:r>
          </a:p>
        </p:txBody>
      </p:sp>
      <p:cxnSp>
        <p:nvCxnSpPr>
          <p:cNvPr id="23" name="Straight Arrow Connector 22"/>
          <p:cNvCxnSpPr>
            <a:cxnSpLocks/>
          </p:cNvCxnSpPr>
          <p:nvPr/>
        </p:nvCxnSpPr>
        <p:spPr>
          <a:xfrm>
            <a:off x="6368716" y="3256547"/>
            <a:ext cx="926463" cy="1891081"/>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6026417" y="1919709"/>
            <a:ext cx="0" cy="40275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779952" y="2473201"/>
            <a:ext cx="2523333" cy="582711"/>
          </a:xfrm>
          <a:prstGeom prst="rect">
            <a:avLst/>
          </a:prstGeom>
          <a:solidFill>
            <a:srgbClr val="448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1" name="Rectangle 40"/>
          <p:cNvSpPr/>
          <p:nvPr/>
        </p:nvSpPr>
        <p:spPr>
          <a:xfrm>
            <a:off x="4712205" y="2536586"/>
            <a:ext cx="2523333" cy="582711"/>
          </a:xfrm>
          <a:prstGeom prst="rect">
            <a:avLst/>
          </a:prstGeom>
          <a:solidFill>
            <a:srgbClr val="1D7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3" name="Rectangle 42"/>
          <p:cNvSpPr/>
          <p:nvPr/>
        </p:nvSpPr>
        <p:spPr>
          <a:xfrm>
            <a:off x="4673132" y="2616635"/>
            <a:ext cx="2451889" cy="582711"/>
          </a:xfrm>
          <a:prstGeom prst="rect">
            <a:avLst/>
          </a:prstGeom>
          <a:solidFill>
            <a:srgbClr val="006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Apps</a:t>
            </a:r>
          </a:p>
        </p:txBody>
      </p:sp>
    </p:spTree>
    <p:extLst>
      <p:ext uri="{BB962C8B-B14F-4D97-AF65-F5344CB8AC3E}">
        <p14:creationId xmlns:p14="http://schemas.microsoft.com/office/powerpoint/2010/main" val="14281836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8" name="Straight Connector 167">
            <a:extLst>
              <a:ext uri="{FF2B5EF4-FFF2-40B4-BE49-F238E27FC236}">
                <a16:creationId xmlns:a16="http://schemas.microsoft.com/office/drawing/2014/main" id="{266AAA4C-5D50-488C-9E33-49EB50FC2AFE}"/>
              </a:ext>
            </a:extLst>
          </p:cNvPr>
          <p:cNvCxnSpPr>
            <a:cxnSpLocks/>
          </p:cNvCxnSpPr>
          <p:nvPr/>
        </p:nvCxnSpPr>
        <p:spPr>
          <a:xfrm flipH="1">
            <a:off x="4320918" y="5497596"/>
            <a:ext cx="3218571" cy="18278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3D34D9C-8368-43C0-9A84-96A092CEA38D}"/>
              </a:ext>
            </a:extLst>
          </p:cNvPr>
          <p:cNvCxnSpPr>
            <a:cxnSpLocks/>
          </p:cNvCxnSpPr>
          <p:nvPr/>
        </p:nvCxnSpPr>
        <p:spPr>
          <a:xfrm flipV="1">
            <a:off x="7171697" y="3291914"/>
            <a:ext cx="1753609" cy="679068"/>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4A167DD-3177-4A72-BA01-ADB3E9DCDF59}"/>
              </a:ext>
            </a:extLst>
          </p:cNvPr>
          <p:cNvCxnSpPr>
            <a:cxnSpLocks/>
          </p:cNvCxnSpPr>
          <p:nvPr/>
        </p:nvCxnSpPr>
        <p:spPr>
          <a:xfrm flipH="1" flipV="1">
            <a:off x="1785035" y="2073365"/>
            <a:ext cx="818710" cy="42501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cxnSpLocks/>
          </p:cNvCxnSpPr>
          <p:nvPr/>
        </p:nvCxnSpPr>
        <p:spPr>
          <a:xfrm flipV="1">
            <a:off x="8378890" y="3926861"/>
            <a:ext cx="2047864" cy="1235889"/>
          </a:xfrm>
          <a:prstGeom prst="line">
            <a:avLst/>
          </a:prstGeom>
          <a:ln w="762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endCxn id="26" idx="2"/>
          </p:cNvCxnSpPr>
          <p:nvPr/>
        </p:nvCxnSpPr>
        <p:spPr>
          <a:xfrm flipV="1">
            <a:off x="6511568" y="3414408"/>
            <a:ext cx="63167" cy="625266"/>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cxnSpLocks/>
          </p:cNvCxnSpPr>
          <p:nvPr/>
        </p:nvCxnSpPr>
        <p:spPr>
          <a:xfrm flipH="1" flipV="1">
            <a:off x="8687053" y="5344658"/>
            <a:ext cx="2059739" cy="154858"/>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flipV="1">
            <a:off x="4002125" y="2510606"/>
            <a:ext cx="2400171" cy="1709204"/>
          </a:xfrm>
          <a:prstGeom prst="line">
            <a:avLst/>
          </a:prstGeom>
          <a:ln w="762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cxnSpLocks/>
          </p:cNvCxnSpPr>
          <p:nvPr/>
        </p:nvCxnSpPr>
        <p:spPr>
          <a:xfrm flipV="1">
            <a:off x="1679998" y="1351951"/>
            <a:ext cx="43001" cy="59615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cxnSpLocks/>
          </p:cNvCxnSpPr>
          <p:nvPr/>
        </p:nvCxnSpPr>
        <p:spPr>
          <a:xfrm flipH="1" flipV="1">
            <a:off x="1725854" y="2074310"/>
            <a:ext cx="1094842" cy="673386"/>
          </a:xfrm>
          <a:prstGeom prst="lin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294" name="Oval 293"/>
          <p:cNvSpPr/>
          <p:nvPr/>
        </p:nvSpPr>
        <p:spPr>
          <a:xfrm>
            <a:off x="944128" y="1874467"/>
            <a:ext cx="1164284" cy="398737"/>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r>
              <a:rPr lang="en-US" sz="1400" dirty="0"/>
              <a:t>Scheduled</a:t>
            </a:r>
          </a:p>
        </p:txBody>
      </p:sp>
      <p:cxnSp>
        <p:nvCxnSpPr>
          <p:cNvPr id="208" name="Straight Connector 207"/>
          <p:cNvCxnSpPr>
            <a:cxnSpLocks/>
          </p:cNvCxnSpPr>
          <p:nvPr/>
        </p:nvCxnSpPr>
        <p:spPr>
          <a:xfrm flipH="1" flipV="1">
            <a:off x="1678331" y="4839736"/>
            <a:ext cx="272608" cy="116646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cxnSpLocks/>
          </p:cNvCxnSpPr>
          <p:nvPr/>
        </p:nvCxnSpPr>
        <p:spPr>
          <a:xfrm flipV="1">
            <a:off x="1676683" y="3502507"/>
            <a:ext cx="211329" cy="95923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cxnSpLocks/>
          </p:cNvCxnSpPr>
          <p:nvPr/>
        </p:nvCxnSpPr>
        <p:spPr>
          <a:xfrm flipV="1">
            <a:off x="1792772" y="2824954"/>
            <a:ext cx="1481500" cy="171924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cxnSpLocks/>
          </p:cNvCxnSpPr>
          <p:nvPr/>
        </p:nvCxnSpPr>
        <p:spPr>
          <a:xfrm flipH="1" flipV="1">
            <a:off x="774249" y="3014232"/>
            <a:ext cx="549847" cy="26478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cxnSpLocks/>
          </p:cNvCxnSpPr>
          <p:nvPr/>
        </p:nvCxnSpPr>
        <p:spPr>
          <a:xfrm flipV="1">
            <a:off x="4865168" y="1652423"/>
            <a:ext cx="558632" cy="47966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cxnSpLocks/>
          </p:cNvCxnSpPr>
          <p:nvPr/>
        </p:nvCxnSpPr>
        <p:spPr>
          <a:xfrm flipV="1">
            <a:off x="4471095" y="2213107"/>
            <a:ext cx="416354" cy="968713"/>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cxnSpLocks/>
          </p:cNvCxnSpPr>
          <p:nvPr/>
        </p:nvCxnSpPr>
        <p:spPr>
          <a:xfrm flipH="1" flipV="1">
            <a:off x="6569541" y="2421395"/>
            <a:ext cx="89948" cy="78582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p:cNvCxnSpPr>
          <p:nvPr/>
        </p:nvCxnSpPr>
        <p:spPr>
          <a:xfrm flipV="1">
            <a:off x="8472509" y="2056492"/>
            <a:ext cx="785822" cy="50058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cxnSpLocks/>
          </p:cNvCxnSpPr>
          <p:nvPr/>
        </p:nvCxnSpPr>
        <p:spPr>
          <a:xfrm flipH="1" flipV="1">
            <a:off x="7136112" y="2421394"/>
            <a:ext cx="1048884" cy="2817696"/>
          </a:xfrm>
          <a:prstGeom prst="line">
            <a:avLst/>
          </a:prstGeom>
          <a:ln w="762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cxnSpLocks/>
          </p:cNvCxnSpPr>
          <p:nvPr/>
        </p:nvCxnSpPr>
        <p:spPr>
          <a:xfrm flipV="1">
            <a:off x="8364925" y="4828561"/>
            <a:ext cx="1445708" cy="41053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cxnSpLocks/>
          </p:cNvCxnSpPr>
          <p:nvPr/>
        </p:nvCxnSpPr>
        <p:spPr>
          <a:xfrm flipH="1" flipV="1">
            <a:off x="8193947" y="5383533"/>
            <a:ext cx="621464" cy="852890"/>
          </a:xfrm>
          <a:prstGeom prst="line">
            <a:avLst/>
          </a:prstGeom>
          <a:ln w="76200">
            <a:solidFill>
              <a:schemeClr val="accent6">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flipV="1">
            <a:off x="3419916" y="3310502"/>
            <a:ext cx="966889" cy="943418"/>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cxnSpLocks/>
          </p:cNvCxnSpPr>
          <p:nvPr/>
        </p:nvCxnSpPr>
        <p:spPr>
          <a:xfrm flipH="1">
            <a:off x="3983368" y="5193974"/>
            <a:ext cx="1102025" cy="49084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cxnSpLocks/>
          </p:cNvCxnSpPr>
          <p:nvPr/>
        </p:nvCxnSpPr>
        <p:spPr>
          <a:xfrm>
            <a:off x="3442278" y="4346094"/>
            <a:ext cx="133376" cy="119284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cxnSpLocks/>
          </p:cNvCxnSpPr>
          <p:nvPr/>
        </p:nvCxnSpPr>
        <p:spPr>
          <a:xfrm flipH="1" flipV="1">
            <a:off x="1815771" y="1377177"/>
            <a:ext cx="896443" cy="43534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p:cNvCxnSpPr>
          <p:nvPr/>
        </p:nvCxnSpPr>
        <p:spPr>
          <a:xfrm flipH="1" flipV="1">
            <a:off x="2897228" y="2030196"/>
            <a:ext cx="284459" cy="61753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p:cNvCxnSpPr>
          <p:nvPr/>
        </p:nvCxnSpPr>
        <p:spPr>
          <a:xfrm flipV="1">
            <a:off x="875353" y="4744268"/>
            <a:ext cx="634970" cy="57897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cxnSpLocks/>
          </p:cNvCxnSpPr>
          <p:nvPr/>
        </p:nvCxnSpPr>
        <p:spPr>
          <a:xfrm flipV="1">
            <a:off x="9361268" y="3230148"/>
            <a:ext cx="1179603" cy="67998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cxnSpLocks/>
          </p:cNvCxnSpPr>
          <p:nvPr/>
        </p:nvCxnSpPr>
        <p:spPr>
          <a:xfrm>
            <a:off x="6115000" y="5132910"/>
            <a:ext cx="1708834" cy="25913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cxnSpLocks/>
          </p:cNvCxnSpPr>
          <p:nvPr/>
        </p:nvCxnSpPr>
        <p:spPr>
          <a:xfrm flipV="1">
            <a:off x="8305314" y="2769544"/>
            <a:ext cx="137071" cy="2469548"/>
          </a:xfrm>
          <a:prstGeom prst="line">
            <a:avLst/>
          </a:prstGeom>
          <a:ln w="762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cxnSpLocks/>
          </p:cNvCxnSpPr>
          <p:nvPr/>
        </p:nvCxnSpPr>
        <p:spPr>
          <a:xfrm flipH="1" flipV="1">
            <a:off x="2016981" y="3285371"/>
            <a:ext cx="1086813" cy="93444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flipH="1">
            <a:off x="2136910" y="4240691"/>
            <a:ext cx="1020412" cy="1698466"/>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cxnSpLocks/>
          </p:cNvCxnSpPr>
          <p:nvPr/>
        </p:nvCxnSpPr>
        <p:spPr>
          <a:xfrm flipH="1" flipV="1">
            <a:off x="1253911" y="2635418"/>
            <a:ext cx="237148" cy="50880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cxnSpLocks/>
          </p:cNvCxnSpPr>
          <p:nvPr/>
        </p:nvCxnSpPr>
        <p:spPr>
          <a:xfrm flipV="1">
            <a:off x="834404" y="3343378"/>
            <a:ext cx="722929" cy="42463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cxnSpLocks/>
          </p:cNvCxnSpPr>
          <p:nvPr/>
        </p:nvCxnSpPr>
        <p:spPr>
          <a:xfrm flipV="1">
            <a:off x="3528795" y="1586787"/>
            <a:ext cx="100838" cy="876066"/>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p:cNvCxnSpPr>
          <p:nvPr/>
        </p:nvCxnSpPr>
        <p:spPr>
          <a:xfrm>
            <a:off x="6915638" y="4346094"/>
            <a:ext cx="1029385" cy="89718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p:cNvCxnSpPr>
          <p:nvPr/>
        </p:nvCxnSpPr>
        <p:spPr>
          <a:xfrm>
            <a:off x="6616547" y="4219811"/>
            <a:ext cx="3194086" cy="514106"/>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cxnSpLocks/>
          </p:cNvCxnSpPr>
          <p:nvPr/>
        </p:nvCxnSpPr>
        <p:spPr>
          <a:xfrm>
            <a:off x="9479684" y="3790199"/>
            <a:ext cx="1267108" cy="16731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flipH="1" flipV="1">
            <a:off x="9976984" y="4624894"/>
            <a:ext cx="1213909" cy="63700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cxnSpLocks/>
          </p:cNvCxnSpPr>
          <p:nvPr/>
        </p:nvCxnSpPr>
        <p:spPr>
          <a:xfrm flipV="1">
            <a:off x="10721588" y="5571713"/>
            <a:ext cx="571291" cy="58127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cxnSpLocks/>
          </p:cNvCxnSpPr>
          <p:nvPr/>
        </p:nvCxnSpPr>
        <p:spPr>
          <a:xfrm flipH="1" flipV="1">
            <a:off x="8364926" y="5364110"/>
            <a:ext cx="1577057" cy="85381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cxnSpLocks/>
            <a:endCxn id="11" idx="2"/>
          </p:cNvCxnSpPr>
          <p:nvPr/>
        </p:nvCxnSpPr>
        <p:spPr>
          <a:xfrm flipV="1">
            <a:off x="7823452" y="5674018"/>
            <a:ext cx="231708" cy="75813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V="1">
            <a:off x="5194961" y="5281059"/>
            <a:ext cx="477908" cy="123695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flipV="1">
            <a:off x="1943346" y="4264151"/>
            <a:ext cx="979171" cy="466558"/>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a:off x="3645267" y="4193925"/>
            <a:ext cx="1788649" cy="90243"/>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p:cNvCxnSpPr>
          <p:nvPr/>
        </p:nvCxnSpPr>
        <p:spPr>
          <a:xfrm flipV="1">
            <a:off x="3193199" y="2769544"/>
            <a:ext cx="207613" cy="1474978"/>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cxnSpLocks/>
          </p:cNvCxnSpPr>
          <p:nvPr/>
        </p:nvCxnSpPr>
        <p:spPr>
          <a:xfrm flipV="1">
            <a:off x="7109562" y="3835637"/>
            <a:ext cx="1901037" cy="29342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6832952" y="2712128"/>
            <a:ext cx="1260431" cy="49466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flipH="1" flipV="1">
            <a:off x="5585106" y="1631085"/>
            <a:ext cx="909970" cy="62135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flipV="1">
            <a:off x="6660611" y="1703286"/>
            <a:ext cx="573793" cy="640175"/>
          </a:xfrm>
          <a:prstGeom prst="line">
            <a:avLst/>
          </a:prstGeom>
          <a:ln w="76200">
            <a:solidFill>
              <a:schemeClr val="accent6">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55767" y="75125"/>
            <a:ext cx="11495186" cy="1351952"/>
          </a:xfrm>
        </p:spPr>
        <p:txBody>
          <a:bodyPr/>
          <a:lstStyle/>
          <a:p>
            <a:r>
              <a:rPr lang="en-US" dirty="0"/>
              <a:t>SaaS patterns compose into E2E scenario</a:t>
            </a:r>
          </a:p>
        </p:txBody>
      </p:sp>
      <p:grpSp>
        <p:nvGrpSpPr>
          <p:cNvPr id="136" name="Group 135"/>
          <p:cNvGrpSpPr/>
          <p:nvPr/>
        </p:nvGrpSpPr>
        <p:grpSpPr>
          <a:xfrm>
            <a:off x="2132040" y="3951881"/>
            <a:ext cx="2407602" cy="565734"/>
            <a:chOff x="3507591" y="4836609"/>
            <a:chExt cx="1792768" cy="429195"/>
          </a:xfrm>
          <a:solidFill>
            <a:schemeClr val="accent2">
              <a:lumMod val="60000"/>
              <a:lumOff val="40000"/>
            </a:schemeClr>
          </a:solidFill>
        </p:grpSpPr>
        <p:sp>
          <p:nvSpPr>
            <p:cNvPr id="83" name="Oval 82"/>
            <p:cNvSpPr/>
            <p:nvPr/>
          </p:nvSpPr>
          <p:spPr>
            <a:xfrm>
              <a:off x="3638438" y="4836609"/>
              <a:ext cx="1499053" cy="429195"/>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5" name="TextBox 4"/>
            <p:cNvSpPr txBox="1"/>
            <p:nvPr/>
          </p:nvSpPr>
          <p:spPr>
            <a:xfrm>
              <a:off x="3507591" y="4869245"/>
              <a:ext cx="1792768" cy="377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Monitor and Manage performance</a:t>
              </a:r>
            </a:p>
          </p:txBody>
        </p:sp>
      </p:grpSp>
      <p:grpSp>
        <p:nvGrpSpPr>
          <p:cNvPr id="107" name="Group 106"/>
          <p:cNvGrpSpPr/>
          <p:nvPr/>
        </p:nvGrpSpPr>
        <p:grpSpPr>
          <a:xfrm>
            <a:off x="581209" y="4424362"/>
            <a:ext cx="1827028" cy="542399"/>
            <a:chOff x="3948453" y="5840842"/>
            <a:chExt cx="1542188" cy="628863"/>
          </a:xfrm>
          <a:solidFill>
            <a:schemeClr val="accent2">
              <a:lumMod val="60000"/>
              <a:lumOff val="40000"/>
            </a:schemeClr>
          </a:solidFill>
        </p:grpSpPr>
        <p:sp>
          <p:nvSpPr>
            <p:cNvPr id="85" name="Oval 84"/>
            <p:cNvSpPr/>
            <p:nvPr/>
          </p:nvSpPr>
          <p:spPr>
            <a:xfrm>
              <a:off x="3948453" y="5879547"/>
              <a:ext cx="1525132" cy="533539"/>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6" name="TextBox 5"/>
            <p:cNvSpPr txBox="1"/>
            <p:nvPr/>
          </p:nvSpPr>
          <p:spPr>
            <a:xfrm>
              <a:off x="3955895" y="5840842"/>
              <a:ext cx="1534746" cy="628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Monitoring and alerting </a:t>
              </a:r>
            </a:p>
          </p:txBody>
        </p:sp>
      </p:grpSp>
      <p:grpSp>
        <p:nvGrpSpPr>
          <p:cNvPr id="108" name="Group 107"/>
          <p:cNvGrpSpPr/>
          <p:nvPr/>
        </p:nvGrpSpPr>
        <p:grpSpPr>
          <a:xfrm>
            <a:off x="914157" y="5742374"/>
            <a:ext cx="2101387" cy="615910"/>
            <a:chOff x="876617" y="5913327"/>
            <a:chExt cx="2060370" cy="603888"/>
          </a:xfrm>
          <a:solidFill>
            <a:schemeClr val="accent2">
              <a:lumMod val="60000"/>
              <a:lumOff val="40000"/>
            </a:schemeClr>
          </a:solidFill>
        </p:grpSpPr>
        <p:sp>
          <p:nvSpPr>
            <p:cNvPr id="84" name="Oval 83"/>
            <p:cNvSpPr/>
            <p:nvPr/>
          </p:nvSpPr>
          <p:spPr>
            <a:xfrm>
              <a:off x="971617" y="5913327"/>
              <a:ext cx="1868038" cy="603888"/>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6"/>
            <p:cNvSpPr txBox="1"/>
            <p:nvPr/>
          </p:nvSpPr>
          <p:spPr>
            <a:xfrm>
              <a:off x="876617" y="5959757"/>
              <a:ext cx="2060370"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Load-balance dbs between pools</a:t>
              </a:r>
            </a:p>
          </p:txBody>
        </p:sp>
      </p:grpSp>
      <p:grpSp>
        <p:nvGrpSpPr>
          <p:cNvPr id="138" name="Group 137"/>
          <p:cNvGrpSpPr/>
          <p:nvPr/>
        </p:nvGrpSpPr>
        <p:grpSpPr>
          <a:xfrm>
            <a:off x="1020799" y="2956044"/>
            <a:ext cx="2087793" cy="615406"/>
            <a:chOff x="-386134" y="4762863"/>
            <a:chExt cx="1548709" cy="531812"/>
          </a:xfrm>
          <a:solidFill>
            <a:schemeClr val="accent6">
              <a:lumMod val="50000"/>
              <a:lumOff val="50000"/>
            </a:schemeClr>
          </a:solidFill>
        </p:grpSpPr>
        <p:sp>
          <p:nvSpPr>
            <p:cNvPr id="82" name="Oval 81"/>
            <p:cNvSpPr/>
            <p:nvPr/>
          </p:nvSpPr>
          <p:spPr>
            <a:xfrm>
              <a:off x="-386134" y="4816187"/>
              <a:ext cx="1545090" cy="4661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Box 7"/>
            <p:cNvSpPr txBox="1"/>
            <p:nvPr/>
          </p:nvSpPr>
          <p:spPr>
            <a:xfrm>
              <a:off x="-360303" y="4762863"/>
              <a:ext cx="1522878"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Scale pool to handle fluctuating workload</a:t>
              </a:r>
            </a:p>
          </p:txBody>
        </p:sp>
      </p:grpSp>
      <p:sp>
        <p:nvSpPr>
          <p:cNvPr id="79" name="Oval 78"/>
          <p:cNvSpPr/>
          <p:nvPr/>
        </p:nvSpPr>
        <p:spPr>
          <a:xfrm>
            <a:off x="2099538" y="2384768"/>
            <a:ext cx="2540620" cy="548089"/>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r>
              <a:rPr lang="en-US" sz="1400" dirty="0"/>
              <a:t>Handle intense isolated tenant workload</a:t>
            </a:r>
            <a:endParaRPr lang="en-US" sz="1200" dirty="0">
              <a:solidFill>
                <a:schemeClr val="bg1"/>
              </a:solidFill>
              <a:latin typeface="Segoe UI"/>
            </a:endParaRPr>
          </a:p>
        </p:txBody>
      </p:sp>
      <p:grpSp>
        <p:nvGrpSpPr>
          <p:cNvPr id="147" name="Group 146"/>
          <p:cNvGrpSpPr/>
          <p:nvPr/>
        </p:nvGrpSpPr>
        <p:grpSpPr>
          <a:xfrm>
            <a:off x="7081932" y="4980296"/>
            <a:ext cx="1946455" cy="767628"/>
            <a:chOff x="6737589" y="4746353"/>
            <a:chExt cx="1908462" cy="752645"/>
          </a:xfrm>
          <a:solidFill>
            <a:schemeClr val="accent2">
              <a:lumMod val="60000"/>
              <a:lumOff val="40000"/>
            </a:schemeClr>
          </a:solidFill>
        </p:grpSpPr>
        <p:sp>
          <p:nvSpPr>
            <p:cNvPr id="92" name="Oval 91"/>
            <p:cNvSpPr/>
            <p:nvPr/>
          </p:nvSpPr>
          <p:spPr>
            <a:xfrm>
              <a:off x="6771006" y="4746353"/>
              <a:ext cx="1841629" cy="752645"/>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11" name="TextBox 10"/>
            <p:cNvSpPr txBox="1"/>
            <p:nvPr/>
          </p:nvSpPr>
          <p:spPr>
            <a:xfrm>
              <a:off x="6737589" y="4831885"/>
              <a:ext cx="1908462" cy="59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Catalog tenants and databases</a:t>
              </a:r>
            </a:p>
          </p:txBody>
        </p:sp>
      </p:grpSp>
      <p:grpSp>
        <p:nvGrpSpPr>
          <p:cNvPr id="322" name="Group 321"/>
          <p:cNvGrpSpPr/>
          <p:nvPr/>
        </p:nvGrpSpPr>
        <p:grpSpPr>
          <a:xfrm>
            <a:off x="9541003" y="5951115"/>
            <a:ext cx="2019828" cy="630498"/>
            <a:chOff x="9260139" y="5757700"/>
            <a:chExt cx="1847380" cy="581331"/>
          </a:xfrm>
          <a:solidFill>
            <a:schemeClr val="accent2">
              <a:lumMod val="60000"/>
              <a:lumOff val="40000"/>
            </a:schemeClr>
          </a:solidFill>
        </p:grpSpPr>
        <p:sp>
          <p:nvSpPr>
            <p:cNvPr id="87" name="Oval 86"/>
            <p:cNvSpPr/>
            <p:nvPr/>
          </p:nvSpPr>
          <p:spPr>
            <a:xfrm>
              <a:off x="9285883" y="5757700"/>
              <a:ext cx="1711839" cy="581331"/>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13" name="TextBox 12"/>
            <p:cNvSpPr txBox="1"/>
            <p:nvPr/>
          </p:nvSpPr>
          <p:spPr>
            <a:xfrm>
              <a:off x="9260139" y="5782802"/>
              <a:ext cx="1847380"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Manage extended </a:t>
              </a:r>
              <a:br>
                <a:rPr lang="en-US" sz="1400" dirty="0"/>
              </a:br>
              <a:r>
                <a:rPr lang="en-US" sz="1400" dirty="0"/>
                <a:t>tenant meta data</a:t>
              </a:r>
            </a:p>
          </p:txBody>
        </p:sp>
      </p:grpSp>
      <p:grpSp>
        <p:nvGrpSpPr>
          <p:cNvPr id="275" name="Group 274"/>
          <p:cNvGrpSpPr/>
          <p:nvPr/>
        </p:nvGrpSpPr>
        <p:grpSpPr>
          <a:xfrm>
            <a:off x="6659489" y="6320399"/>
            <a:ext cx="2027563" cy="674126"/>
            <a:chOff x="7034784" y="6094049"/>
            <a:chExt cx="1585834" cy="531812"/>
          </a:xfrm>
          <a:solidFill>
            <a:schemeClr val="accent2">
              <a:lumMod val="60000"/>
              <a:lumOff val="40000"/>
            </a:schemeClr>
          </a:solidFill>
        </p:grpSpPr>
        <p:sp>
          <p:nvSpPr>
            <p:cNvPr id="86" name="Oval 85"/>
            <p:cNvSpPr/>
            <p:nvPr/>
          </p:nvSpPr>
          <p:spPr>
            <a:xfrm>
              <a:off x="7034784" y="6152505"/>
              <a:ext cx="1585834" cy="443368"/>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4" name="TextBox 13"/>
            <p:cNvSpPr txBox="1"/>
            <p:nvPr/>
          </p:nvSpPr>
          <p:spPr>
            <a:xfrm>
              <a:off x="7126513" y="6094049"/>
              <a:ext cx="1405106"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Connect app to </a:t>
              </a:r>
              <a:br>
                <a:rPr lang="en-US" sz="1400" dirty="0"/>
              </a:br>
              <a:r>
                <a:rPr lang="en-US" sz="1400" dirty="0"/>
                <a:t>tenant database</a:t>
              </a:r>
            </a:p>
          </p:txBody>
        </p:sp>
      </p:grpSp>
      <p:grpSp>
        <p:nvGrpSpPr>
          <p:cNvPr id="334" name="Group 333"/>
          <p:cNvGrpSpPr/>
          <p:nvPr/>
        </p:nvGrpSpPr>
        <p:grpSpPr>
          <a:xfrm>
            <a:off x="4684897" y="4137337"/>
            <a:ext cx="2061004" cy="1292077"/>
            <a:chOff x="4592589" y="4180921"/>
            <a:chExt cx="2020775" cy="1266856"/>
          </a:xfrm>
          <a:solidFill>
            <a:schemeClr val="accent2">
              <a:lumMod val="60000"/>
              <a:lumOff val="40000"/>
            </a:schemeClr>
          </a:solidFill>
        </p:grpSpPr>
        <p:cxnSp>
          <p:nvCxnSpPr>
            <p:cNvPr id="73" name="Straight Connector 72"/>
            <p:cNvCxnSpPr>
              <a:cxnSpLocks/>
            </p:cNvCxnSpPr>
            <p:nvPr/>
          </p:nvCxnSpPr>
          <p:spPr>
            <a:xfrm flipV="1">
              <a:off x="5607954" y="4180921"/>
              <a:ext cx="472929" cy="905676"/>
            </a:xfrm>
            <a:prstGeom prst="line">
              <a:avLst/>
            </a:prstGeom>
            <a:grpFill/>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4592589" y="4832707"/>
              <a:ext cx="2020775" cy="615070"/>
              <a:chOff x="2476974" y="2785304"/>
              <a:chExt cx="2020775" cy="433245"/>
            </a:xfrm>
            <a:grpFill/>
          </p:grpSpPr>
          <p:sp>
            <p:nvSpPr>
              <p:cNvPr id="72" name="Oval 71"/>
              <p:cNvSpPr/>
              <p:nvPr/>
            </p:nvSpPr>
            <p:spPr>
              <a:xfrm>
                <a:off x="2489204" y="2785304"/>
                <a:ext cx="1971293" cy="433245"/>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TextBox 14"/>
              <p:cNvSpPr txBox="1"/>
              <p:nvPr/>
            </p:nvSpPr>
            <p:spPr>
              <a:xfrm>
                <a:off x="2476974" y="2822714"/>
                <a:ext cx="2020775" cy="36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Provision database </a:t>
                </a:r>
                <a:br>
                  <a:rPr lang="en-US" sz="1400" dirty="0"/>
                </a:br>
                <a:r>
                  <a:rPr lang="en-US" sz="1400" dirty="0"/>
                  <a:t>and schema</a:t>
                </a:r>
              </a:p>
            </p:txBody>
          </p:sp>
        </p:grpSp>
      </p:grpSp>
      <p:grpSp>
        <p:nvGrpSpPr>
          <p:cNvPr id="112" name="Group 111"/>
          <p:cNvGrpSpPr/>
          <p:nvPr/>
        </p:nvGrpSpPr>
        <p:grpSpPr>
          <a:xfrm>
            <a:off x="3717073" y="6082754"/>
            <a:ext cx="3152958" cy="640308"/>
            <a:chOff x="639937" y="1770440"/>
            <a:chExt cx="2874503" cy="563063"/>
          </a:xfrm>
          <a:solidFill>
            <a:schemeClr val="accent2">
              <a:lumMod val="60000"/>
              <a:lumOff val="40000"/>
            </a:schemeClr>
          </a:solidFill>
        </p:grpSpPr>
        <p:sp>
          <p:nvSpPr>
            <p:cNvPr id="75" name="Oval 74"/>
            <p:cNvSpPr/>
            <p:nvPr/>
          </p:nvSpPr>
          <p:spPr>
            <a:xfrm>
              <a:off x="639937" y="1770440"/>
              <a:ext cx="2789258" cy="549264"/>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white"/>
                </a:solidFill>
                <a:effectLst/>
                <a:uLnTx/>
                <a:uFillTx/>
                <a:latin typeface="Segoe UI"/>
                <a:ea typeface="+mn-ea"/>
                <a:cs typeface="+mn-cs"/>
              </a:endParaRPr>
            </a:p>
          </p:txBody>
        </p:sp>
        <p:sp>
          <p:nvSpPr>
            <p:cNvPr id="16" name="TextBox 15"/>
            <p:cNvSpPr txBox="1"/>
            <p:nvPr/>
          </p:nvSpPr>
          <p:spPr>
            <a:xfrm>
              <a:off x="659050" y="1802815"/>
              <a:ext cx="2855390" cy="53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Pre-provision databases to reduce tenant onboarding latency</a:t>
              </a:r>
            </a:p>
          </p:txBody>
        </p:sp>
      </p:grpSp>
      <p:grpSp>
        <p:nvGrpSpPr>
          <p:cNvPr id="126" name="Group 125"/>
          <p:cNvGrpSpPr/>
          <p:nvPr/>
        </p:nvGrpSpPr>
        <p:grpSpPr>
          <a:xfrm>
            <a:off x="9325333" y="4488650"/>
            <a:ext cx="1834024" cy="680916"/>
            <a:chOff x="8555459" y="3919809"/>
            <a:chExt cx="1798226" cy="667625"/>
          </a:xfrm>
          <a:solidFill>
            <a:schemeClr val="accent2">
              <a:lumMod val="60000"/>
              <a:lumOff val="40000"/>
            </a:schemeClr>
          </a:solidFill>
        </p:grpSpPr>
        <p:sp>
          <p:nvSpPr>
            <p:cNvPr id="93" name="Oval 92"/>
            <p:cNvSpPr/>
            <p:nvPr/>
          </p:nvSpPr>
          <p:spPr>
            <a:xfrm>
              <a:off x="8598667" y="3919809"/>
              <a:ext cx="1713385" cy="653418"/>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22" name="TextBox 21"/>
            <p:cNvSpPr txBox="1"/>
            <p:nvPr/>
          </p:nvSpPr>
          <p:spPr>
            <a:xfrm>
              <a:off x="8555459" y="3992784"/>
              <a:ext cx="1798226" cy="59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Manage schema change</a:t>
              </a:r>
            </a:p>
          </p:txBody>
        </p:sp>
      </p:grpSp>
      <p:sp>
        <p:nvSpPr>
          <p:cNvPr id="80" name="Oval 79"/>
          <p:cNvSpPr/>
          <p:nvPr/>
        </p:nvSpPr>
        <p:spPr>
          <a:xfrm>
            <a:off x="38835" y="3518362"/>
            <a:ext cx="1136698" cy="379428"/>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defTabSz="932597">
              <a:defRPr/>
            </a:pPr>
            <a:r>
              <a:rPr lang="en-US" sz="1400" dirty="0"/>
              <a:t>Scheduled</a:t>
            </a: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1" name="Oval 80"/>
          <p:cNvSpPr/>
          <p:nvPr/>
        </p:nvSpPr>
        <p:spPr>
          <a:xfrm>
            <a:off x="680271" y="2405062"/>
            <a:ext cx="1042727" cy="361605"/>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r>
              <a:rPr lang="en-US" sz="1400" dirty="0"/>
              <a:t>Reactive</a:t>
            </a:r>
            <a:endParaRPr lang="en-US" sz="1400" dirty="0">
              <a:solidFill>
                <a:schemeClr val="bg1"/>
              </a:solidFill>
              <a:latin typeface="Segoe UI"/>
            </a:endParaRPr>
          </a:p>
        </p:txBody>
      </p:sp>
      <p:grpSp>
        <p:nvGrpSpPr>
          <p:cNvPr id="315" name="Group 314"/>
          <p:cNvGrpSpPr/>
          <p:nvPr/>
        </p:nvGrpSpPr>
        <p:grpSpPr>
          <a:xfrm>
            <a:off x="7372469" y="2398837"/>
            <a:ext cx="1981060" cy="542399"/>
            <a:chOff x="6862404" y="2255187"/>
            <a:chExt cx="1942392" cy="531812"/>
          </a:xfrm>
          <a:solidFill>
            <a:schemeClr val="accent2">
              <a:lumMod val="60000"/>
              <a:lumOff val="40000"/>
            </a:schemeClr>
          </a:solidFill>
        </p:grpSpPr>
        <p:sp>
          <p:nvSpPr>
            <p:cNvPr id="53" name="Oval 52"/>
            <p:cNvSpPr/>
            <p:nvPr/>
          </p:nvSpPr>
          <p:spPr>
            <a:xfrm>
              <a:off x="6862404" y="2287508"/>
              <a:ext cx="1942392" cy="486705"/>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25" name="TextBox 24"/>
            <p:cNvSpPr txBox="1"/>
            <p:nvPr/>
          </p:nvSpPr>
          <p:spPr>
            <a:xfrm>
              <a:off x="6929207" y="2255187"/>
              <a:ext cx="1828800"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Recover tenant data after tenant error</a:t>
              </a:r>
            </a:p>
          </p:txBody>
        </p:sp>
      </p:grpSp>
      <p:grpSp>
        <p:nvGrpSpPr>
          <p:cNvPr id="204" name="Group 203"/>
          <p:cNvGrpSpPr/>
          <p:nvPr/>
        </p:nvGrpSpPr>
        <p:grpSpPr>
          <a:xfrm>
            <a:off x="5907931" y="3015632"/>
            <a:ext cx="1314078" cy="467133"/>
            <a:chOff x="5190999" y="2677489"/>
            <a:chExt cx="878587" cy="458015"/>
          </a:xfrm>
          <a:solidFill>
            <a:schemeClr val="accent2">
              <a:lumMod val="60000"/>
              <a:lumOff val="40000"/>
            </a:schemeClr>
          </a:solidFill>
        </p:grpSpPr>
        <p:sp>
          <p:nvSpPr>
            <p:cNvPr id="51" name="Oval 50"/>
            <p:cNvSpPr/>
            <p:nvPr/>
          </p:nvSpPr>
          <p:spPr>
            <a:xfrm>
              <a:off x="5190999" y="2677489"/>
              <a:ext cx="878587" cy="458015"/>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00">
                <a:solidFill>
                  <a:schemeClr val="bg1"/>
                </a:solidFill>
                <a:latin typeface="Segoe UI"/>
              </a:endParaRPr>
            </a:p>
          </p:txBody>
        </p:sp>
        <p:sp>
          <p:nvSpPr>
            <p:cNvPr id="26" name="TextBox 25"/>
            <p:cNvSpPr txBox="1"/>
            <p:nvPr/>
          </p:nvSpPr>
          <p:spPr>
            <a:xfrm>
              <a:off x="5420676" y="2724989"/>
              <a:ext cx="432291" cy="343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BCDR </a:t>
              </a:r>
            </a:p>
          </p:txBody>
        </p:sp>
      </p:grpSp>
      <p:grpSp>
        <p:nvGrpSpPr>
          <p:cNvPr id="113" name="Group 112"/>
          <p:cNvGrpSpPr/>
          <p:nvPr/>
        </p:nvGrpSpPr>
        <p:grpSpPr>
          <a:xfrm>
            <a:off x="6332391" y="1356619"/>
            <a:ext cx="2071472" cy="550960"/>
            <a:chOff x="4083734" y="1314632"/>
            <a:chExt cx="1334325" cy="292977"/>
          </a:xfrm>
          <a:solidFill>
            <a:schemeClr val="accent2">
              <a:lumMod val="60000"/>
              <a:lumOff val="40000"/>
            </a:schemeClr>
          </a:solidFill>
        </p:grpSpPr>
        <p:sp>
          <p:nvSpPr>
            <p:cNvPr id="40" name="Oval 39"/>
            <p:cNvSpPr/>
            <p:nvPr/>
          </p:nvSpPr>
          <p:spPr>
            <a:xfrm>
              <a:off x="4120738" y="1325563"/>
              <a:ext cx="1223724" cy="282046"/>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28" name="TextBox 27"/>
            <p:cNvSpPr txBox="1"/>
            <p:nvPr/>
          </p:nvSpPr>
          <p:spPr>
            <a:xfrm>
              <a:off x="4083734" y="1314632"/>
              <a:ext cx="1334325" cy="288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Restore from geo-redundant backup</a:t>
              </a:r>
            </a:p>
          </p:txBody>
        </p:sp>
      </p:grpSp>
      <p:grpSp>
        <p:nvGrpSpPr>
          <p:cNvPr id="117" name="Group 116"/>
          <p:cNvGrpSpPr/>
          <p:nvPr/>
        </p:nvGrpSpPr>
        <p:grpSpPr>
          <a:xfrm>
            <a:off x="4261595" y="1148205"/>
            <a:ext cx="2154226" cy="793045"/>
            <a:chOff x="5536495" y="1158606"/>
            <a:chExt cx="1507848" cy="636269"/>
          </a:xfrm>
          <a:solidFill>
            <a:schemeClr val="accent6">
              <a:lumMod val="50000"/>
              <a:lumOff val="50000"/>
            </a:schemeClr>
          </a:solidFill>
        </p:grpSpPr>
        <p:sp>
          <p:nvSpPr>
            <p:cNvPr id="43" name="Oval 42"/>
            <p:cNvSpPr/>
            <p:nvPr/>
          </p:nvSpPr>
          <p:spPr>
            <a:xfrm>
              <a:off x="5643378" y="1223516"/>
              <a:ext cx="1281526" cy="4597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29" name="TextBox 28"/>
            <p:cNvSpPr txBox="1"/>
            <p:nvPr/>
          </p:nvSpPr>
          <p:spPr>
            <a:xfrm>
              <a:off x="5536495" y="1158606"/>
              <a:ext cx="1507848" cy="636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Geo-replicate dbs for fastest recovery</a:t>
              </a:r>
            </a:p>
          </p:txBody>
        </p:sp>
      </p:grpSp>
      <p:grpSp>
        <p:nvGrpSpPr>
          <p:cNvPr id="111" name="Group 110"/>
          <p:cNvGrpSpPr/>
          <p:nvPr/>
        </p:nvGrpSpPr>
        <p:grpSpPr>
          <a:xfrm>
            <a:off x="1014902" y="1097451"/>
            <a:ext cx="1403735" cy="542399"/>
            <a:chOff x="0" y="3083343"/>
            <a:chExt cx="1376336" cy="598061"/>
          </a:xfrm>
          <a:solidFill>
            <a:schemeClr val="accent1">
              <a:lumMod val="60000"/>
              <a:lumOff val="40000"/>
            </a:schemeClr>
          </a:solidFill>
        </p:grpSpPr>
        <p:sp>
          <p:nvSpPr>
            <p:cNvPr id="78" name="Oval 77"/>
            <p:cNvSpPr/>
            <p:nvPr/>
          </p:nvSpPr>
          <p:spPr>
            <a:xfrm>
              <a:off x="0" y="3106888"/>
              <a:ext cx="1376336" cy="537391"/>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prstClr val="white"/>
                </a:solidFill>
                <a:effectLst/>
                <a:uLnTx/>
                <a:uFillTx/>
                <a:latin typeface="Segoe UI"/>
                <a:ea typeface="+mn-ea"/>
                <a:cs typeface="+mn-cs"/>
              </a:endParaRPr>
            </a:p>
          </p:txBody>
        </p:sp>
        <p:sp>
          <p:nvSpPr>
            <p:cNvPr id="30" name="TextBox 29"/>
            <p:cNvSpPr txBox="1"/>
            <p:nvPr/>
          </p:nvSpPr>
          <p:spPr>
            <a:xfrm>
              <a:off x="56222" y="3083343"/>
              <a:ext cx="1247375" cy="598061"/>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Tenant self service</a:t>
              </a:r>
            </a:p>
          </p:txBody>
        </p:sp>
      </p:grpSp>
      <p:grpSp>
        <p:nvGrpSpPr>
          <p:cNvPr id="119" name="Group 118"/>
          <p:cNvGrpSpPr/>
          <p:nvPr/>
        </p:nvGrpSpPr>
        <p:grpSpPr>
          <a:xfrm>
            <a:off x="8475870" y="3511708"/>
            <a:ext cx="1461447" cy="584914"/>
            <a:chOff x="8163403" y="2974450"/>
            <a:chExt cx="1432921" cy="670140"/>
          </a:xfrm>
          <a:solidFill>
            <a:schemeClr val="accent2">
              <a:lumMod val="60000"/>
              <a:lumOff val="40000"/>
            </a:schemeClr>
          </a:solidFill>
        </p:grpSpPr>
        <p:sp>
          <p:nvSpPr>
            <p:cNvPr id="70" name="Oval 69"/>
            <p:cNvSpPr/>
            <p:nvPr/>
          </p:nvSpPr>
          <p:spPr>
            <a:xfrm>
              <a:off x="8234080" y="3016936"/>
              <a:ext cx="1277143" cy="627343"/>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31" name="TextBox 30"/>
            <p:cNvSpPr txBox="1"/>
            <p:nvPr/>
          </p:nvSpPr>
          <p:spPr>
            <a:xfrm>
              <a:off x="8163403" y="2974450"/>
              <a:ext cx="1432921" cy="670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Cross-Tenant Analytics</a:t>
              </a:r>
            </a:p>
          </p:txBody>
        </p:sp>
      </p:grpSp>
      <p:grpSp>
        <p:nvGrpSpPr>
          <p:cNvPr id="314" name="Group 313"/>
          <p:cNvGrpSpPr/>
          <p:nvPr/>
        </p:nvGrpSpPr>
        <p:grpSpPr>
          <a:xfrm>
            <a:off x="5576712" y="1963884"/>
            <a:ext cx="2049431" cy="669857"/>
            <a:chOff x="5045233" y="1874554"/>
            <a:chExt cx="1789982" cy="559357"/>
          </a:xfrm>
          <a:solidFill>
            <a:schemeClr val="accent2">
              <a:lumMod val="60000"/>
              <a:lumOff val="40000"/>
            </a:schemeClr>
          </a:solidFill>
        </p:grpSpPr>
        <p:sp>
          <p:nvSpPr>
            <p:cNvPr id="45" name="Oval 44"/>
            <p:cNvSpPr/>
            <p:nvPr/>
          </p:nvSpPr>
          <p:spPr>
            <a:xfrm>
              <a:off x="5122670" y="1874554"/>
              <a:ext cx="1619510" cy="532608"/>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27" name="TextBox 26"/>
            <p:cNvSpPr txBox="1"/>
            <p:nvPr/>
          </p:nvSpPr>
          <p:spPr>
            <a:xfrm>
              <a:off x="5045233" y="1902099"/>
              <a:ext cx="1789982"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Managed recovery of tenants at scale  </a:t>
              </a:r>
            </a:p>
          </p:txBody>
        </p:sp>
      </p:grpSp>
      <p:grpSp>
        <p:nvGrpSpPr>
          <p:cNvPr id="118" name="Group 117"/>
          <p:cNvGrpSpPr/>
          <p:nvPr/>
        </p:nvGrpSpPr>
        <p:grpSpPr>
          <a:xfrm>
            <a:off x="8434474" y="1760836"/>
            <a:ext cx="2040013" cy="374312"/>
            <a:chOff x="7783408" y="1607609"/>
            <a:chExt cx="2000194" cy="332198"/>
          </a:xfrm>
          <a:solidFill>
            <a:schemeClr val="accent2">
              <a:lumMod val="60000"/>
              <a:lumOff val="40000"/>
            </a:schemeClr>
          </a:solidFill>
        </p:grpSpPr>
        <p:sp>
          <p:nvSpPr>
            <p:cNvPr id="58" name="Oval 57"/>
            <p:cNvSpPr/>
            <p:nvPr/>
          </p:nvSpPr>
          <p:spPr>
            <a:xfrm>
              <a:off x="7800184" y="1607609"/>
              <a:ext cx="1942392" cy="332198"/>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57" name="TextBox 56"/>
            <p:cNvSpPr txBox="1"/>
            <p:nvPr/>
          </p:nvSpPr>
          <p:spPr>
            <a:xfrm>
              <a:off x="7783408" y="1613258"/>
              <a:ext cx="2000194" cy="282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Tenant self service</a:t>
              </a:r>
            </a:p>
          </p:txBody>
        </p:sp>
      </p:grpSp>
      <p:grpSp>
        <p:nvGrpSpPr>
          <p:cNvPr id="127" name="Group 126"/>
          <p:cNvGrpSpPr/>
          <p:nvPr/>
        </p:nvGrpSpPr>
        <p:grpSpPr>
          <a:xfrm>
            <a:off x="10026635" y="3644017"/>
            <a:ext cx="1770706" cy="591569"/>
            <a:chOff x="10053511" y="4623489"/>
            <a:chExt cx="1736144" cy="580023"/>
          </a:xfrm>
          <a:solidFill>
            <a:schemeClr val="accent2">
              <a:lumMod val="60000"/>
              <a:lumOff val="40000"/>
            </a:schemeClr>
          </a:solidFill>
        </p:grpSpPr>
        <p:sp>
          <p:nvSpPr>
            <p:cNvPr id="90" name="Oval 89"/>
            <p:cNvSpPr/>
            <p:nvPr/>
          </p:nvSpPr>
          <p:spPr>
            <a:xfrm>
              <a:off x="10053511" y="4623489"/>
              <a:ext cx="1736144" cy="554647"/>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68" name="TextBox 67"/>
            <p:cNvSpPr txBox="1"/>
            <p:nvPr/>
          </p:nvSpPr>
          <p:spPr>
            <a:xfrm>
              <a:off x="10129794" y="4671700"/>
              <a:ext cx="1628022"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Query across tenant databases</a:t>
              </a:r>
            </a:p>
          </p:txBody>
        </p:sp>
      </p:grpSp>
      <p:grpSp>
        <p:nvGrpSpPr>
          <p:cNvPr id="121" name="Group 120"/>
          <p:cNvGrpSpPr/>
          <p:nvPr/>
        </p:nvGrpSpPr>
        <p:grpSpPr>
          <a:xfrm>
            <a:off x="9992823" y="2899493"/>
            <a:ext cx="1791221" cy="565688"/>
            <a:chOff x="9687654" y="2889565"/>
            <a:chExt cx="1398894" cy="554647"/>
          </a:xfrm>
          <a:solidFill>
            <a:schemeClr val="accent2">
              <a:lumMod val="60000"/>
              <a:lumOff val="40000"/>
            </a:schemeClr>
          </a:solidFill>
        </p:grpSpPr>
        <p:sp>
          <p:nvSpPr>
            <p:cNvPr id="88" name="Oval 87"/>
            <p:cNvSpPr/>
            <p:nvPr/>
          </p:nvSpPr>
          <p:spPr>
            <a:xfrm>
              <a:off x="9687654" y="2889565"/>
              <a:ext cx="1398894" cy="554647"/>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69" name="TextBox 68"/>
            <p:cNvSpPr txBox="1"/>
            <p:nvPr/>
          </p:nvSpPr>
          <p:spPr>
            <a:xfrm>
              <a:off x="9736058" y="2900055"/>
              <a:ext cx="1346314" cy="521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Extract and analyze tenant app data </a:t>
              </a:r>
            </a:p>
          </p:txBody>
        </p:sp>
      </p:grpSp>
      <p:sp>
        <p:nvSpPr>
          <p:cNvPr id="94" name="TextBox 93"/>
          <p:cNvSpPr txBox="1"/>
          <p:nvPr/>
        </p:nvSpPr>
        <p:spPr>
          <a:xfrm>
            <a:off x="10501586" y="2470825"/>
            <a:ext cx="1695224" cy="43768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SQL DW</a:t>
            </a:r>
            <a:b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b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SQL DB + ColumnStore</a:t>
            </a:r>
          </a:p>
        </p:txBody>
      </p:sp>
      <p:sp>
        <p:nvSpPr>
          <p:cNvPr id="95" name="TextBox 94"/>
          <p:cNvSpPr txBox="1"/>
          <p:nvPr/>
        </p:nvSpPr>
        <p:spPr>
          <a:xfrm>
            <a:off x="8955582" y="5020150"/>
            <a:ext cx="975521"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Elastic Jobs</a:t>
            </a:r>
          </a:p>
        </p:txBody>
      </p:sp>
      <p:grpSp>
        <p:nvGrpSpPr>
          <p:cNvPr id="125" name="Group 124"/>
          <p:cNvGrpSpPr/>
          <p:nvPr/>
        </p:nvGrpSpPr>
        <p:grpSpPr>
          <a:xfrm>
            <a:off x="10112962" y="5200851"/>
            <a:ext cx="2391547" cy="632969"/>
            <a:chOff x="10354048" y="3712456"/>
            <a:chExt cx="2115248" cy="571988"/>
          </a:xfrm>
          <a:solidFill>
            <a:schemeClr val="accent2">
              <a:lumMod val="60000"/>
              <a:lumOff val="40000"/>
            </a:schemeClr>
          </a:solidFill>
        </p:grpSpPr>
        <p:sp>
          <p:nvSpPr>
            <p:cNvPr id="123" name="Oval 122"/>
            <p:cNvSpPr/>
            <p:nvPr/>
          </p:nvSpPr>
          <p:spPr>
            <a:xfrm>
              <a:off x="10537038" y="3729797"/>
              <a:ext cx="1736144" cy="554647"/>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124" name="TextBox 123"/>
            <p:cNvSpPr txBox="1"/>
            <p:nvPr/>
          </p:nvSpPr>
          <p:spPr>
            <a:xfrm>
              <a:off x="10354048" y="3712456"/>
              <a:ext cx="2115248" cy="513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Manage schema </a:t>
              </a:r>
              <a:br>
                <a:rPr lang="en-US" sz="1400" dirty="0"/>
              </a:br>
              <a:r>
                <a:rPr lang="en-US" sz="1400" dirty="0"/>
                <a:t>versioning via catalog</a:t>
              </a:r>
            </a:p>
          </p:txBody>
        </p:sp>
      </p:grpSp>
      <p:grpSp>
        <p:nvGrpSpPr>
          <p:cNvPr id="219" name="Group 218"/>
          <p:cNvGrpSpPr/>
          <p:nvPr/>
        </p:nvGrpSpPr>
        <p:grpSpPr>
          <a:xfrm>
            <a:off x="14611" y="5171590"/>
            <a:ext cx="1749809" cy="558667"/>
            <a:chOff x="3779019" y="5862010"/>
            <a:chExt cx="1715655" cy="647724"/>
          </a:xfrm>
          <a:solidFill>
            <a:schemeClr val="accent6">
              <a:lumMod val="50000"/>
              <a:lumOff val="50000"/>
            </a:schemeClr>
          </a:solidFill>
        </p:grpSpPr>
        <p:sp>
          <p:nvSpPr>
            <p:cNvPr id="220" name="Oval 219"/>
            <p:cNvSpPr/>
            <p:nvPr/>
          </p:nvSpPr>
          <p:spPr>
            <a:xfrm>
              <a:off x="3857638" y="5862010"/>
              <a:ext cx="1602976" cy="6231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white"/>
                </a:solidFill>
                <a:effectLst/>
                <a:uLnTx/>
                <a:uFillTx/>
                <a:latin typeface="Segoe UI"/>
                <a:ea typeface="+mn-ea"/>
                <a:cs typeface="+mn-cs"/>
              </a:endParaRPr>
            </a:p>
          </p:txBody>
        </p:sp>
        <p:sp>
          <p:nvSpPr>
            <p:cNvPr id="221" name="TextBox 220"/>
            <p:cNvSpPr txBox="1"/>
            <p:nvPr/>
          </p:nvSpPr>
          <p:spPr>
            <a:xfrm>
              <a:off x="3779019" y="5880871"/>
              <a:ext cx="1715655" cy="628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Monitor app and </a:t>
              </a:r>
              <a:br>
                <a:rPr lang="en-US" sz="1400" dirty="0"/>
              </a:br>
              <a:r>
                <a:rPr lang="en-US" sz="1400" dirty="0"/>
                <a:t>data layer</a:t>
              </a:r>
            </a:p>
          </p:txBody>
        </p:sp>
      </p:grpSp>
      <p:sp>
        <p:nvSpPr>
          <p:cNvPr id="230" name="Oval 229"/>
          <p:cNvSpPr/>
          <p:nvPr/>
        </p:nvSpPr>
        <p:spPr>
          <a:xfrm>
            <a:off x="3034231" y="1255417"/>
            <a:ext cx="1147703" cy="348695"/>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r>
              <a:rPr lang="en-US" sz="1400" dirty="0"/>
              <a:t>Reactive</a:t>
            </a:r>
            <a:endParaRPr lang="en-US" sz="1400" dirty="0">
              <a:solidFill>
                <a:schemeClr val="bg1"/>
              </a:solidFill>
              <a:latin typeface="Segoe UI"/>
            </a:endParaRPr>
          </a:p>
        </p:txBody>
      </p:sp>
      <p:sp>
        <p:nvSpPr>
          <p:cNvPr id="233" name="Oval 232"/>
          <p:cNvSpPr/>
          <p:nvPr/>
        </p:nvSpPr>
        <p:spPr>
          <a:xfrm>
            <a:off x="2239935" y="1660953"/>
            <a:ext cx="1258086" cy="389316"/>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r>
              <a:rPr lang="en-US" sz="1400" dirty="0"/>
              <a:t>Pro-active</a:t>
            </a:r>
          </a:p>
        </p:txBody>
      </p:sp>
      <p:sp>
        <p:nvSpPr>
          <p:cNvPr id="250" name="TextBox 249"/>
          <p:cNvSpPr txBox="1"/>
          <p:nvPr/>
        </p:nvSpPr>
        <p:spPr>
          <a:xfrm>
            <a:off x="3463754" y="4500285"/>
            <a:ext cx="1039228"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Elastic Pools</a:t>
            </a:r>
          </a:p>
        </p:txBody>
      </p:sp>
      <p:sp>
        <p:nvSpPr>
          <p:cNvPr id="251" name="TextBox 250"/>
          <p:cNvSpPr txBox="1"/>
          <p:nvPr/>
        </p:nvSpPr>
        <p:spPr>
          <a:xfrm>
            <a:off x="6265301" y="5700334"/>
            <a:ext cx="1777422" cy="43768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Elastic </a:t>
            </a:r>
            <a:r>
              <a:rPr lang="en-US" sz="1122" i="1" dirty="0">
                <a:solidFill>
                  <a:srgbClr val="7CCA62">
                    <a:lumMod val="50000"/>
                  </a:srgbClr>
                </a:solidFill>
                <a:latin typeface="Segoe UI"/>
              </a:rPr>
              <a:t>d</a:t>
            </a:r>
            <a:r>
              <a:rPr kumimoji="0" lang="en-US" sz="1122" b="0" i="1" u="none" strike="noStrike" kern="1200" cap="none" spc="0" normalizeH="0" baseline="0" noProof="0" dirty="0" err="1">
                <a:ln>
                  <a:noFill/>
                </a:ln>
                <a:solidFill>
                  <a:srgbClr val="7CCA62">
                    <a:lumMod val="50000"/>
                  </a:srgbClr>
                </a:solidFill>
                <a:effectLst/>
                <a:uLnTx/>
                <a:uFillTx/>
                <a:latin typeface="Segoe UI"/>
                <a:ea typeface="+mn-ea"/>
                <a:cs typeface="+mn-cs"/>
              </a:rPr>
              <a:t>atabase</a:t>
            </a: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 client library, SMM schema</a:t>
            </a:r>
          </a:p>
        </p:txBody>
      </p:sp>
      <p:sp>
        <p:nvSpPr>
          <p:cNvPr id="252" name="TextBox 251"/>
          <p:cNvSpPr txBox="1"/>
          <p:nvPr/>
        </p:nvSpPr>
        <p:spPr>
          <a:xfrm>
            <a:off x="4435991" y="4451300"/>
            <a:ext cx="134914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ARM template, bacpac</a:t>
            </a:r>
          </a:p>
        </p:txBody>
      </p:sp>
      <p:sp>
        <p:nvSpPr>
          <p:cNvPr id="254" name="TextBox 253"/>
          <p:cNvSpPr txBox="1"/>
          <p:nvPr/>
        </p:nvSpPr>
        <p:spPr>
          <a:xfrm>
            <a:off x="7109562" y="1100409"/>
            <a:ext cx="1349147"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Geo-restore</a:t>
            </a:r>
          </a:p>
        </p:txBody>
      </p:sp>
      <p:sp>
        <p:nvSpPr>
          <p:cNvPr id="255" name="TextBox 254"/>
          <p:cNvSpPr txBox="1"/>
          <p:nvPr/>
        </p:nvSpPr>
        <p:spPr>
          <a:xfrm>
            <a:off x="4655165" y="993007"/>
            <a:ext cx="1349147"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GeoDR, </a:t>
            </a:r>
            <a:r>
              <a:rPr kumimoji="0" lang="en-US" sz="1122" b="0" i="1" u="none" strike="noStrike" kern="1200" cap="none" spc="0" normalizeH="0" baseline="0" noProof="0" dirty="0" err="1">
                <a:ln>
                  <a:noFill/>
                </a:ln>
                <a:solidFill>
                  <a:srgbClr val="7CCA62">
                    <a:lumMod val="50000"/>
                  </a:srgbClr>
                </a:solidFill>
                <a:effectLst/>
                <a:uLnTx/>
                <a:uFillTx/>
                <a:latin typeface="Segoe UI"/>
                <a:ea typeface="+mn-ea"/>
                <a:cs typeface="+mn-cs"/>
              </a:rPr>
              <a:t>AutoDR</a:t>
            </a:r>
            <a:endPar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endParaRPr>
          </a:p>
        </p:txBody>
      </p:sp>
      <p:grpSp>
        <p:nvGrpSpPr>
          <p:cNvPr id="260" name="Group 259"/>
          <p:cNvGrpSpPr/>
          <p:nvPr/>
        </p:nvGrpSpPr>
        <p:grpSpPr>
          <a:xfrm>
            <a:off x="2683497" y="5323243"/>
            <a:ext cx="1899875" cy="621415"/>
            <a:chOff x="971329" y="5913327"/>
            <a:chExt cx="1868326" cy="609286"/>
          </a:xfrm>
          <a:solidFill>
            <a:schemeClr val="accent2">
              <a:lumMod val="60000"/>
              <a:lumOff val="40000"/>
            </a:schemeClr>
          </a:solidFill>
        </p:grpSpPr>
        <p:sp>
          <p:nvSpPr>
            <p:cNvPr id="261" name="Oval 260"/>
            <p:cNvSpPr/>
            <p:nvPr/>
          </p:nvSpPr>
          <p:spPr>
            <a:xfrm>
              <a:off x="971617" y="5913327"/>
              <a:ext cx="1868038" cy="603888"/>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prstClr val="white"/>
                </a:solidFill>
                <a:effectLst/>
                <a:uLnTx/>
                <a:uFillTx/>
                <a:latin typeface="Segoe UI"/>
                <a:ea typeface="+mn-ea"/>
                <a:cs typeface="+mn-cs"/>
              </a:endParaRPr>
            </a:p>
          </p:txBody>
        </p:sp>
        <p:sp>
          <p:nvSpPr>
            <p:cNvPr id="262" name="TextBox 261"/>
            <p:cNvSpPr txBox="1"/>
            <p:nvPr/>
          </p:nvSpPr>
          <p:spPr>
            <a:xfrm>
              <a:off x="971329" y="5990801"/>
              <a:ext cx="1860850"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Auto-provision servers and pools</a:t>
              </a:r>
            </a:p>
          </p:txBody>
        </p:sp>
      </p:grpSp>
      <p:sp>
        <p:nvSpPr>
          <p:cNvPr id="283" name="TextBox 282"/>
          <p:cNvSpPr txBox="1"/>
          <p:nvPr/>
        </p:nvSpPr>
        <p:spPr>
          <a:xfrm>
            <a:off x="7765244" y="2188766"/>
            <a:ext cx="789226"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PITR</a:t>
            </a:r>
          </a:p>
        </p:txBody>
      </p:sp>
      <p:sp>
        <p:nvSpPr>
          <p:cNvPr id="285" name="TextBox 284"/>
          <p:cNvSpPr txBox="1"/>
          <p:nvPr/>
        </p:nvSpPr>
        <p:spPr>
          <a:xfrm>
            <a:off x="1385463" y="4877183"/>
            <a:ext cx="1181954" cy="286306"/>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1" u="none" strike="noStrike" kern="1200" cap="none" spc="0" normalizeH="0" baseline="0" noProof="0" dirty="0">
                <a:ln>
                  <a:noFill/>
                </a:ln>
                <a:solidFill>
                  <a:srgbClr val="7CCA62">
                    <a:lumMod val="50000"/>
                  </a:srgbClr>
                </a:solidFill>
                <a:effectLst/>
                <a:uLnTx/>
                <a:uFillTx/>
                <a:latin typeface="Segoe UI"/>
                <a:ea typeface="+mn-ea"/>
                <a:cs typeface="+mn-cs"/>
              </a:rPr>
              <a:t>Portal + OMS</a:t>
            </a:r>
          </a:p>
        </p:txBody>
      </p:sp>
      <p:sp>
        <p:nvSpPr>
          <p:cNvPr id="287" name="TextBox 286"/>
          <p:cNvSpPr txBox="1"/>
          <p:nvPr/>
        </p:nvSpPr>
        <p:spPr>
          <a:xfrm>
            <a:off x="50284" y="3861808"/>
            <a:ext cx="1472151"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Azure Automation + ARM templates</a:t>
            </a:r>
          </a:p>
        </p:txBody>
      </p:sp>
      <p:grpSp>
        <p:nvGrpSpPr>
          <p:cNvPr id="288" name="Group 287"/>
          <p:cNvGrpSpPr/>
          <p:nvPr/>
        </p:nvGrpSpPr>
        <p:grpSpPr>
          <a:xfrm>
            <a:off x="3369135" y="2860788"/>
            <a:ext cx="1834235" cy="739507"/>
            <a:chOff x="-454795" y="3938801"/>
            <a:chExt cx="1798433" cy="569130"/>
          </a:xfrm>
          <a:solidFill>
            <a:schemeClr val="accent2">
              <a:lumMod val="60000"/>
              <a:lumOff val="40000"/>
            </a:schemeClr>
          </a:solidFill>
        </p:grpSpPr>
        <p:sp>
          <p:nvSpPr>
            <p:cNvPr id="289" name="Oval 288"/>
            <p:cNvSpPr/>
            <p:nvPr/>
          </p:nvSpPr>
          <p:spPr>
            <a:xfrm>
              <a:off x="-356745" y="3999710"/>
              <a:ext cx="1570409" cy="428545"/>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prstClr val="white"/>
                </a:solidFill>
                <a:effectLst/>
                <a:uLnTx/>
                <a:uFillTx/>
                <a:latin typeface="Segoe UI"/>
                <a:ea typeface="+mn-ea"/>
                <a:cs typeface="+mn-cs"/>
              </a:endParaRPr>
            </a:p>
          </p:txBody>
        </p:sp>
        <p:sp>
          <p:nvSpPr>
            <p:cNvPr id="290" name="TextBox 289"/>
            <p:cNvSpPr txBox="1"/>
            <p:nvPr/>
          </p:nvSpPr>
          <p:spPr>
            <a:xfrm>
              <a:off x="-454795" y="3938801"/>
              <a:ext cx="1798433" cy="569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Geo-distributed</a:t>
              </a:r>
              <a:br>
                <a:rPr lang="en-US" sz="1400" dirty="0"/>
              </a:br>
              <a:r>
                <a:rPr lang="en-US" sz="1400" dirty="0"/>
                <a:t>tenant dbs</a:t>
              </a:r>
            </a:p>
          </p:txBody>
        </p:sp>
      </p:grpSp>
      <p:sp>
        <p:nvSpPr>
          <p:cNvPr id="312" name="TextBox 311"/>
          <p:cNvSpPr txBox="1"/>
          <p:nvPr/>
        </p:nvSpPr>
        <p:spPr>
          <a:xfrm>
            <a:off x="11306682" y="3398119"/>
            <a:ext cx="975521"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PowerBI</a:t>
            </a:r>
          </a:p>
        </p:txBody>
      </p:sp>
      <p:sp>
        <p:nvSpPr>
          <p:cNvPr id="316" name="TextBox 315"/>
          <p:cNvSpPr txBox="1"/>
          <p:nvPr/>
        </p:nvSpPr>
        <p:spPr>
          <a:xfrm>
            <a:off x="9839148" y="2552497"/>
            <a:ext cx="805022" cy="43768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Elastic Jobs</a:t>
            </a:r>
          </a:p>
        </p:txBody>
      </p:sp>
      <p:sp>
        <p:nvSpPr>
          <p:cNvPr id="317" name="TextBox 316"/>
          <p:cNvSpPr txBox="1"/>
          <p:nvPr/>
        </p:nvSpPr>
        <p:spPr>
          <a:xfrm>
            <a:off x="10822019" y="4197253"/>
            <a:ext cx="1054358"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Elastic Query</a:t>
            </a:r>
          </a:p>
        </p:txBody>
      </p:sp>
      <p:grpSp>
        <p:nvGrpSpPr>
          <p:cNvPr id="325" name="Group 324"/>
          <p:cNvGrpSpPr/>
          <p:nvPr/>
        </p:nvGrpSpPr>
        <p:grpSpPr>
          <a:xfrm>
            <a:off x="8265762" y="6006196"/>
            <a:ext cx="1138683" cy="542399"/>
            <a:chOff x="7385128" y="6094049"/>
            <a:chExt cx="870706" cy="531812"/>
          </a:xfrm>
          <a:solidFill>
            <a:schemeClr val="accent2">
              <a:lumMod val="60000"/>
              <a:lumOff val="40000"/>
            </a:schemeClr>
          </a:solidFill>
        </p:grpSpPr>
        <p:sp>
          <p:nvSpPr>
            <p:cNvPr id="326" name="Oval 325"/>
            <p:cNvSpPr/>
            <p:nvPr/>
          </p:nvSpPr>
          <p:spPr>
            <a:xfrm>
              <a:off x="7399568" y="6152505"/>
              <a:ext cx="856266" cy="443368"/>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327" name="TextBox 326"/>
            <p:cNvSpPr txBox="1"/>
            <p:nvPr/>
          </p:nvSpPr>
          <p:spPr>
            <a:xfrm>
              <a:off x="7385128" y="6094049"/>
              <a:ext cx="837690"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Browse Tenants</a:t>
              </a:r>
            </a:p>
          </p:txBody>
        </p:sp>
      </p:grpSp>
      <p:grpSp>
        <p:nvGrpSpPr>
          <p:cNvPr id="309" name="Group 308"/>
          <p:cNvGrpSpPr/>
          <p:nvPr/>
        </p:nvGrpSpPr>
        <p:grpSpPr>
          <a:xfrm>
            <a:off x="4590125" y="3675501"/>
            <a:ext cx="3253911" cy="845744"/>
            <a:chOff x="4414323" y="3669632"/>
            <a:chExt cx="3190398" cy="765160"/>
          </a:xfrm>
        </p:grpSpPr>
        <p:sp>
          <p:nvSpPr>
            <p:cNvPr id="61" name="Oval 60"/>
            <p:cNvSpPr/>
            <p:nvPr/>
          </p:nvSpPr>
          <p:spPr>
            <a:xfrm>
              <a:off x="4633340" y="3719596"/>
              <a:ext cx="2815972" cy="69877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F6FC6">
                    <a:lumMod val="75000"/>
                  </a:srgbClr>
                </a:solidFill>
                <a:effectLst/>
                <a:uLnTx/>
                <a:uFillTx/>
                <a:latin typeface="Segoe UI"/>
                <a:ea typeface="+mn-ea"/>
                <a:cs typeface="+mn-cs"/>
              </a:endParaRPr>
            </a:p>
          </p:txBody>
        </p:sp>
        <p:sp>
          <p:nvSpPr>
            <p:cNvPr id="4" name="TextBox 3"/>
            <p:cNvSpPr txBox="1"/>
            <p:nvPr/>
          </p:nvSpPr>
          <p:spPr>
            <a:xfrm>
              <a:off x="4414323" y="3669632"/>
              <a:ext cx="3190398" cy="76516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0F6FC6">
                      <a:lumMod val="75000"/>
                    </a:srgbClr>
                  </a:solidFill>
                  <a:effectLst/>
                  <a:uLnTx/>
                  <a:uFillTx/>
                  <a:latin typeface="Segoe UI"/>
                  <a:ea typeface="+mn-ea"/>
                  <a:cs typeface="+mn-cs"/>
                </a:rPr>
                <a:t>Database </a:t>
              </a:r>
              <a:br>
                <a:rPr kumimoji="0" lang="en-US" sz="2448" b="1" i="0" u="none" strike="noStrike" kern="1200" cap="none" spc="0" normalizeH="0" baseline="0" noProof="0" dirty="0">
                  <a:ln>
                    <a:noFill/>
                  </a:ln>
                  <a:solidFill>
                    <a:srgbClr val="0F6FC6">
                      <a:lumMod val="75000"/>
                    </a:srgbClr>
                  </a:solidFill>
                  <a:effectLst/>
                  <a:uLnTx/>
                  <a:uFillTx/>
                  <a:latin typeface="Segoe UI"/>
                  <a:ea typeface="+mn-ea"/>
                  <a:cs typeface="+mn-cs"/>
                </a:rPr>
              </a:br>
              <a:r>
                <a:rPr kumimoji="0" lang="en-US" sz="2448" b="1" i="0" u="none" strike="noStrike" kern="1200" cap="none" spc="0" normalizeH="0" baseline="0" noProof="0" dirty="0">
                  <a:ln>
                    <a:noFill/>
                  </a:ln>
                  <a:solidFill>
                    <a:srgbClr val="0F6FC6">
                      <a:lumMod val="75000"/>
                    </a:srgbClr>
                  </a:solidFill>
                  <a:effectLst/>
                  <a:uLnTx/>
                  <a:uFillTx/>
                  <a:latin typeface="Segoe UI"/>
                  <a:ea typeface="+mn-ea"/>
                  <a:cs typeface="+mn-cs"/>
                </a:rPr>
                <a:t>per Tenant</a:t>
              </a:r>
            </a:p>
          </p:txBody>
        </p:sp>
      </p:grpSp>
      <p:grpSp>
        <p:nvGrpSpPr>
          <p:cNvPr id="156" name="Group 155"/>
          <p:cNvGrpSpPr/>
          <p:nvPr/>
        </p:nvGrpSpPr>
        <p:grpSpPr>
          <a:xfrm>
            <a:off x="4010282" y="1868154"/>
            <a:ext cx="1635507" cy="673842"/>
            <a:chOff x="-162396" y="3892552"/>
            <a:chExt cx="1603583" cy="580460"/>
          </a:xfrm>
          <a:solidFill>
            <a:schemeClr val="accent2">
              <a:lumMod val="60000"/>
              <a:lumOff val="40000"/>
            </a:schemeClr>
          </a:solidFill>
        </p:grpSpPr>
        <p:sp>
          <p:nvSpPr>
            <p:cNvPr id="158" name="Oval 157"/>
            <p:cNvSpPr/>
            <p:nvPr/>
          </p:nvSpPr>
          <p:spPr>
            <a:xfrm>
              <a:off x="-162396" y="3919867"/>
              <a:ext cx="1572146" cy="497199"/>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160" name="TextBox 159"/>
            <p:cNvSpPr txBox="1"/>
            <p:nvPr/>
          </p:nvSpPr>
          <p:spPr>
            <a:xfrm>
              <a:off x="-111263" y="3892552"/>
              <a:ext cx="1552450" cy="58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Active/active cross-replication</a:t>
              </a:r>
            </a:p>
          </p:txBody>
        </p:sp>
      </p:grpSp>
      <p:sp>
        <p:nvSpPr>
          <p:cNvPr id="180" name="Oval 179"/>
          <p:cNvSpPr/>
          <p:nvPr/>
        </p:nvSpPr>
        <p:spPr>
          <a:xfrm>
            <a:off x="23089" y="2779038"/>
            <a:ext cx="1146468" cy="361605"/>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defTabSz="932597">
              <a:defRPr/>
            </a:pPr>
            <a:r>
              <a:rPr lang="en-US" sz="1400" dirty="0">
                <a:solidFill>
                  <a:schemeClr val="bg1"/>
                </a:solidFill>
                <a:latin typeface="Segoe UI"/>
              </a:rPr>
              <a:t>Pro-active</a:t>
            </a:r>
            <a:endParaRPr kumimoji="0" lang="en-US" sz="1400" b="0" i="0" u="none" strike="noStrike" kern="1200" cap="none" spc="0" normalizeH="0" baseline="0" noProof="0" dirty="0">
              <a:ln>
                <a:noFill/>
              </a:ln>
              <a:solidFill>
                <a:schemeClr val="bg1"/>
              </a:solidFill>
              <a:effectLst/>
              <a:uLnTx/>
              <a:uFillTx/>
              <a:latin typeface="Segoe UI"/>
            </a:endParaRPr>
          </a:p>
        </p:txBody>
      </p:sp>
      <p:sp>
        <p:nvSpPr>
          <p:cNvPr id="321" name="TextBox 320"/>
          <p:cNvSpPr txBox="1"/>
          <p:nvPr/>
        </p:nvSpPr>
        <p:spPr>
          <a:xfrm>
            <a:off x="114615" y="1597870"/>
            <a:ext cx="1472151"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Azure Automation</a:t>
            </a:r>
          </a:p>
        </p:txBody>
      </p:sp>
      <p:grpSp>
        <p:nvGrpSpPr>
          <p:cNvPr id="163" name="Group 162">
            <a:extLst>
              <a:ext uri="{FF2B5EF4-FFF2-40B4-BE49-F238E27FC236}">
                <a16:creationId xmlns:a16="http://schemas.microsoft.com/office/drawing/2014/main" id="{F3961081-236D-409C-8F3C-F34ADBAACF72}"/>
              </a:ext>
            </a:extLst>
          </p:cNvPr>
          <p:cNvGrpSpPr/>
          <p:nvPr/>
        </p:nvGrpSpPr>
        <p:grpSpPr>
          <a:xfrm>
            <a:off x="8548874" y="3020612"/>
            <a:ext cx="1461447" cy="393480"/>
            <a:chOff x="8163403" y="3016936"/>
            <a:chExt cx="1432921" cy="627343"/>
          </a:xfrm>
          <a:solidFill>
            <a:schemeClr val="accent2">
              <a:lumMod val="60000"/>
              <a:lumOff val="40000"/>
            </a:schemeClr>
          </a:solidFill>
        </p:grpSpPr>
        <p:sp>
          <p:nvSpPr>
            <p:cNvPr id="164" name="Oval 163">
              <a:extLst>
                <a:ext uri="{FF2B5EF4-FFF2-40B4-BE49-F238E27FC236}">
                  <a16:creationId xmlns:a16="http://schemas.microsoft.com/office/drawing/2014/main" id="{956EDB80-9E08-4520-93A5-9E68E647114B}"/>
                </a:ext>
              </a:extLst>
            </p:cNvPr>
            <p:cNvSpPr/>
            <p:nvPr/>
          </p:nvSpPr>
          <p:spPr>
            <a:xfrm>
              <a:off x="8234080" y="3016936"/>
              <a:ext cx="1277143" cy="627343"/>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597"/>
              <a:endParaRPr lang="en-US" sz="1428">
                <a:solidFill>
                  <a:schemeClr val="bg1"/>
                </a:solidFill>
                <a:latin typeface="Segoe UI"/>
              </a:endParaRPr>
            </a:p>
          </p:txBody>
        </p:sp>
        <p:sp>
          <p:nvSpPr>
            <p:cNvPr id="165" name="TextBox 164">
              <a:extLst>
                <a:ext uri="{FF2B5EF4-FFF2-40B4-BE49-F238E27FC236}">
                  <a16:creationId xmlns:a16="http://schemas.microsoft.com/office/drawing/2014/main" id="{F74614A1-5792-47F0-B66F-71B306AC6629}"/>
                </a:ext>
              </a:extLst>
            </p:cNvPr>
            <p:cNvSpPr txBox="1"/>
            <p:nvPr/>
          </p:nvSpPr>
          <p:spPr>
            <a:xfrm>
              <a:off x="8163403" y="3044880"/>
              <a:ext cx="1432921" cy="59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lvl="0" algn="ctr" defTabSz="932597">
                <a:defRPr sz="1428">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Search</a:t>
              </a:r>
            </a:p>
          </p:txBody>
        </p:sp>
      </p:grpSp>
      <p:sp>
        <p:nvSpPr>
          <p:cNvPr id="167" name="TextBox 166">
            <a:extLst>
              <a:ext uri="{FF2B5EF4-FFF2-40B4-BE49-F238E27FC236}">
                <a16:creationId xmlns:a16="http://schemas.microsoft.com/office/drawing/2014/main" id="{B7A803DB-700D-4991-BB53-21DD534084E4}"/>
              </a:ext>
            </a:extLst>
          </p:cNvPr>
          <p:cNvSpPr txBox="1"/>
          <p:nvPr/>
        </p:nvSpPr>
        <p:spPr>
          <a:xfrm>
            <a:off x="9062599" y="2604188"/>
            <a:ext cx="975521" cy="43768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1" u="none" strike="noStrike" kern="1200" cap="none" spc="0" normalizeH="0" baseline="0" noProof="0" dirty="0">
                <a:ln>
                  <a:noFill/>
                </a:ln>
                <a:solidFill>
                  <a:srgbClr val="7CCA62">
                    <a:lumMod val="50000"/>
                  </a:srgbClr>
                </a:solidFill>
                <a:effectLst/>
                <a:uLnTx/>
                <a:uFillTx/>
                <a:latin typeface="Segoe UI"/>
                <a:ea typeface="+mn-ea"/>
                <a:cs typeface="+mn-cs"/>
              </a:rPr>
              <a:t>Azure Search </a:t>
            </a:r>
          </a:p>
        </p:txBody>
      </p:sp>
    </p:spTree>
    <p:extLst>
      <p:ext uri="{BB962C8B-B14F-4D97-AF65-F5344CB8AC3E}">
        <p14:creationId xmlns:p14="http://schemas.microsoft.com/office/powerpoint/2010/main" val="3354925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9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8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8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0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7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8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2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3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9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1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9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0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0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9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8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26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60"/>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76"/>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6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44"/>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12"/>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2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9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331"/>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3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5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2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59"/>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318"/>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204"/>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62"/>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54"/>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315"/>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07"/>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59"/>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18"/>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254"/>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13"/>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33"/>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314"/>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38"/>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33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345"/>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255"/>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36"/>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17"/>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nodeType="clickEffect">
                                  <p:stCondLst>
                                    <p:cond delay="0"/>
                                  </p:stCondLst>
                                  <p:childTnLst>
                                    <p:set>
                                      <p:cBhvr>
                                        <p:cTn id="220" dur="1" fill="hold">
                                          <p:stCondLst>
                                            <p:cond delay="0"/>
                                          </p:stCondLst>
                                        </p:cTn>
                                        <p:tgtEl>
                                          <p:spTgt spid="156"/>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62"/>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76"/>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nodeType="clickEffect">
                                  <p:stCondLst>
                                    <p:cond delay="0"/>
                                  </p:stCondLst>
                                  <p:childTnLst>
                                    <p:set>
                                      <p:cBhvr>
                                        <p:cTn id="228" dur="1" fill="hold">
                                          <p:stCondLst>
                                            <p:cond delay="0"/>
                                          </p:stCondLst>
                                        </p:cTn>
                                        <p:tgtEl>
                                          <p:spTgt spid="119"/>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71"/>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61"/>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27"/>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74"/>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317"/>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312"/>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nodeType="clickEffect">
                                  <p:stCondLst>
                                    <p:cond delay="0"/>
                                  </p:stCondLst>
                                  <p:childTnLst>
                                    <p:set>
                                      <p:cBhvr>
                                        <p:cTn id="244" dur="1" fill="hold">
                                          <p:stCondLst>
                                            <p:cond delay="0"/>
                                          </p:stCondLst>
                                        </p:cTn>
                                        <p:tgtEl>
                                          <p:spTgt spid="214"/>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316"/>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21"/>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94"/>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nodeType="clickEffect">
                                  <p:stCondLst>
                                    <p:cond delay="0"/>
                                  </p:stCondLst>
                                  <p:childTnLst>
                                    <p:set>
                                      <p:cBhvr>
                                        <p:cTn id="254" dur="1" fill="hold">
                                          <p:stCondLst>
                                            <p:cond delay="0"/>
                                          </p:stCondLst>
                                        </p:cTn>
                                        <p:tgtEl>
                                          <p:spTgt spid="16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66"/>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p:bldP spid="79" grpId="0" animBg="1"/>
      <p:bldP spid="80" grpId="0" animBg="1"/>
      <p:bldP spid="81" grpId="0" animBg="1"/>
      <p:bldP spid="94" grpId="0"/>
      <p:bldP spid="95" grpId="0"/>
      <p:bldP spid="230" grpId="0" animBg="1"/>
      <p:bldP spid="233" grpId="0" animBg="1"/>
      <p:bldP spid="250" grpId="0"/>
      <p:bldP spid="251" grpId="0"/>
      <p:bldP spid="252" grpId="0"/>
      <p:bldP spid="254" grpId="0"/>
      <p:bldP spid="255" grpId="0"/>
      <p:bldP spid="283" grpId="0"/>
      <p:bldP spid="285" grpId="0"/>
      <p:bldP spid="287" grpId="0"/>
      <p:bldP spid="312" grpId="0"/>
      <p:bldP spid="316" grpId="0"/>
      <p:bldP spid="317" grpId="0"/>
      <p:bldP spid="180" grpId="0" animBg="1"/>
      <p:bldP spid="321" grpId="0"/>
      <p:bldP spid="16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9681E-D414-4A18-B8F6-FF3D0F62EE43}"/>
              </a:ext>
            </a:extLst>
          </p:cNvPr>
          <p:cNvSpPr/>
          <p:nvPr/>
        </p:nvSpPr>
        <p:spPr bwMode="auto">
          <a:xfrm>
            <a:off x="4922837" y="0"/>
            <a:ext cx="7620000" cy="6994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ext Placeholder 2"/>
          <p:cNvSpPr>
            <a:spLocks noGrp="1"/>
          </p:cNvSpPr>
          <p:nvPr>
            <p:ph type="body" sz="quarter" idx="10"/>
          </p:nvPr>
        </p:nvSpPr>
        <p:spPr>
          <a:xfrm>
            <a:off x="5280818" y="877581"/>
            <a:ext cx="6904038" cy="5515281"/>
          </a:xfrm>
        </p:spPr>
        <p:txBody>
          <a:bodyPr>
            <a:noAutofit/>
          </a:bodyPr>
          <a:lstStyle/>
          <a:p>
            <a:pPr>
              <a:lnSpc>
                <a:spcPct val="120000"/>
              </a:lnSpc>
            </a:pPr>
            <a:r>
              <a:rPr lang="en-US" sz="2800" dirty="0">
                <a:solidFill>
                  <a:schemeClr val="bg1"/>
                </a:solidFill>
                <a:latin typeface="+mn-lt"/>
              </a:rPr>
              <a:t>Sample SaaS app that you can deploy in your Azure subscription</a:t>
            </a:r>
          </a:p>
          <a:p>
            <a:pPr>
              <a:lnSpc>
                <a:spcPct val="120000"/>
              </a:lnSpc>
            </a:pPr>
            <a:r>
              <a:rPr lang="en-US" sz="2800" dirty="0">
                <a:solidFill>
                  <a:schemeClr val="bg1"/>
                </a:solidFill>
                <a:latin typeface="+mn-lt"/>
              </a:rPr>
              <a:t>Web Apps + SQL Database</a:t>
            </a:r>
          </a:p>
          <a:p>
            <a:pPr>
              <a:lnSpc>
                <a:spcPct val="120000"/>
              </a:lnSpc>
            </a:pPr>
            <a:r>
              <a:rPr lang="en-US" sz="2800" dirty="0">
                <a:solidFill>
                  <a:schemeClr val="bg1"/>
                </a:solidFill>
                <a:latin typeface="+mn-lt"/>
              </a:rPr>
              <a:t>Database-per-tenant with elastic pools</a:t>
            </a:r>
          </a:p>
          <a:p>
            <a:pPr>
              <a:lnSpc>
                <a:spcPct val="120000"/>
              </a:lnSpc>
            </a:pPr>
            <a:r>
              <a:rPr lang="en-US" sz="2800" dirty="0">
                <a:solidFill>
                  <a:schemeClr val="bg1"/>
                </a:solidFill>
                <a:latin typeface="+mn-lt"/>
              </a:rPr>
              <a:t>Installs in under 5 minutes</a:t>
            </a:r>
          </a:p>
          <a:p>
            <a:pPr>
              <a:lnSpc>
                <a:spcPct val="120000"/>
              </a:lnSpc>
            </a:pPr>
            <a:r>
              <a:rPr lang="en-US" sz="2800" dirty="0">
                <a:solidFill>
                  <a:schemeClr val="bg1"/>
                </a:solidFill>
                <a:latin typeface="+mn-lt"/>
              </a:rPr>
              <a:t>Tutorials and sample scripts explore wide range of SaaS patterns</a:t>
            </a:r>
          </a:p>
          <a:p>
            <a:pPr>
              <a:lnSpc>
                <a:spcPct val="120000"/>
              </a:lnSpc>
            </a:pPr>
            <a:r>
              <a:rPr lang="en-US" sz="2800" dirty="0">
                <a:solidFill>
                  <a:schemeClr val="bg1"/>
                </a:solidFill>
                <a:latin typeface="+mn-lt"/>
              </a:rPr>
              <a:t>Code, scripts, templates on GitHub</a:t>
            </a:r>
            <a:br>
              <a:rPr lang="en-US" sz="2800" dirty="0">
                <a:solidFill>
                  <a:schemeClr val="bg1"/>
                </a:solidFill>
                <a:latin typeface="+mn-lt"/>
              </a:rPr>
            </a:br>
            <a:r>
              <a:rPr lang="en-US" sz="2000" dirty="0">
                <a:solidFill>
                  <a:schemeClr val="bg1"/>
                </a:solidFill>
                <a:latin typeface="+mn-lt"/>
              </a:rPr>
              <a:t>https://github.com/Microsoft/WingtipSaaS</a:t>
            </a:r>
            <a:endParaRPr lang="en-US" sz="2800" dirty="0">
              <a:solidFill>
                <a:schemeClr val="bg1"/>
              </a:solidFill>
              <a:latin typeface="+mn-lt"/>
            </a:endParaRPr>
          </a:p>
          <a:p>
            <a:pPr>
              <a:lnSpc>
                <a:spcPct val="120000"/>
              </a:lnSpc>
            </a:pPr>
            <a:r>
              <a:rPr lang="en-US" sz="2800" dirty="0">
                <a:solidFill>
                  <a:schemeClr val="bg1"/>
                </a:solidFill>
                <a:latin typeface="+mn-lt"/>
              </a:rPr>
              <a:t>PowerBI, SQL DW, ML, samples later</a:t>
            </a:r>
          </a:p>
        </p:txBody>
      </p:sp>
      <p:sp>
        <p:nvSpPr>
          <p:cNvPr id="2" name="Title 1"/>
          <p:cNvSpPr>
            <a:spLocks noGrp="1"/>
          </p:cNvSpPr>
          <p:nvPr>
            <p:ph type="title"/>
          </p:nvPr>
        </p:nvSpPr>
        <p:spPr>
          <a:xfrm>
            <a:off x="274639" y="1363662"/>
            <a:ext cx="4571998" cy="917575"/>
          </a:xfrm>
        </p:spPr>
        <p:txBody>
          <a:bodyPr/>
          <a:lstStyle/>
          <a:p>
            <a:pPr algn="ctr"/>
            <a:r>
              <a:rPr lang="en-US" dirty="0"/>
              <a:t>Introducing </a:t>
            </a:r>
            <a:br>
              <a:rPr lang="en-US" dirty="0"/>
            </a:br>
            <a:r>
              <a:rPr lang="en-US" dirty="0"/>
              <a:t>“SaaS in a Box”</a:t>
            </a:r>
          </a:p>
        </p:txBody>
      </p:sp>
      <p:sp>
        <p:nvSpPr>
          <p:cNvPr id="5" name="Title 1">
            <a:extLst>
              <a:ext uri="{FF2B5EF4-FFF2-40B4-BE49-F238E27FC236}">
                <a16:creationId xmlns:a16="http://schemas.microsoft.com/office/drawing/2014/main" id="{76AF96C0-90D9-4843-A2F0-C110E8AF76CE}"/>
              </a:ext>
            </a:extLst>
          </p:cNvPr>
          <p:cNvSpPr txBox="1">
            <a:spLocks/>
          </p:cNvSpPr>
          <p:nvPr/>
        </p:nvSpPr>
        <p:spPr>
          <a:xfrm>
            <a:off x="274639" y="3497262"/>
            <a:ext cx="4571998" cy="2209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400" dirty="0">
                <a:solidFill>
                  <a:schemeClr val="accent6">
                    <a:lumMod val="50000"/>
                    <a:lumOff val="50000"/>
                  </a:schemeClr>
                </a:solidFill>
              </a:rPr>
              <a:t>SaaS patterns that apply to any domain</a:t>
            </a:r>
          </a:p>
        </p:txBody>
      </p:sp>
    </p:spTree>
    <p:extLst>
      <p:ext uri="{BB962C8B-B14F-4D97-AF65-F5344CB8AC3E}">
        <p14:creationId xmlns:p14="http://schemas.microsoft.com/office/powerpoint/2010/main" val="31152302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716BA4-2942-4FEA-A6ED-0279D48F4BB6}"/>
              </a:ext>
            </a:extLst>
          </p:cNvPr>
          <p:cNvSpPr/>
          <p:nvPr/>
        </p:nvSpPr>
        <p:spPr bwMode="auto">
          <a:xfrm>
            <a:off x="0" y="0"/>
            <a:ext cx="12436475" cy="147789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ext Placeholder 2"/>
          <p:cNvSpPr>
            <a:spLocks noGrp="1"/>
          </p:cNvSpPr>
          <p:nvPr>
            <p:ph type="body" sz="quarter" idx="10"/>
          </p:nvPr>
        </p:nvSpPr>
        <p:spPr>
          <a:xfrm>
            <a:off x="274637" y="1592262"/>
            <a:ext cx="11887200" cy="5067156"/>
          </a:xfrm>
        </p:spPr>
        <p:txBody>
          <a:bodyPr/>
          <a:lstStyle/>
          <a:p>
            <a:pPr marL="457200" indent="-457200">
              <a:lnSpc>
                <a:spcPct val="130000"/>
              </a:lnSpc>
              <a:buFont typeface="+mj-lt"/>
              <a:buAutoNum type="arabicPeriod"/>
            </a:pPr>
            <a:r>
              <a:rPr lang="en-US" sz="2000" dirty="0"/>
              <a:t>Connect to your VM (instructions on sheet) and run all labs from the VM desktop</a:t>
            </a:r>
          </a:p>
          <a:p>
            <a:pPr marL="457200" indent="-457200">
              <a:lnSpc>
                <a:spcPct val="130000"/>
              </a:lnSpc>
              <a:buFont typeface="+mj-lt"/>
              <a:buAutoNum type="arabicPeriod"/>
            </a:pPr>
            <a:r>
              <a:rPr lang="en-US" sz="2000" dirty="0"/>
              <a:t>Download WTPLearningModules.zip (shortcut on desktop)</a:t>
            </a:r>
          </a:p>
          <a:p>
            <a:pPr marL="457200" indent="-457200">
              <a:lnSpc>
                <a:spcPct val="130000"/>
              </a:lnSpc>
              <a:buFont typeface="+mj-lt"/>
              <a:buAutoNum type="arabicPeriod"/>
            </a:pPr>
            <a:r>
              <a:rPr lang="en-US" sz="2000" dirty="0"/>
              <a:t>IMPORTANT: read the </a:t>
            </a:r>
            <a:r>
              <a:rPr lang="en-US" sz="2000" dirty="0" err="1"/>
              <a:t>ReadMeFirst</a:t>
            </a:r>
            <a:r>
              <a:rPr lang="en-US" sz="2000" dirty="0"/>
              <a:t> and </a:t>
            </a:r>
            <a:r>
              <a:rPr lang="en-US" sz="2000" b="1" dirty="0">
                <a:latin typeface="+mn-lt"/>
              </a:rPr>
              <a:t>unblock the inner zip file</a:t>
            </a:r>
          </a:p>
          <a:p>
            <a:pPr lvl="1">
              <a:lnSpc>
                <a:spcPct val="130000"/>
              </a:lnSpc>
            </a:pPr>
            <a:r>
              <a:rPr lang="en-US" sz="1400" dirty="0"/>
              <a:t>Right click on the zip file, select Properties, on the General tab check unblock -&gt; </a:t>
            </a:r>
          </a:p>
          <a:p>
            <a:pPr marL="457200" indent="-457200">
              <a:lnSpc>
                <a:spcPct val="130000"/>
              </a:lnSpc>
              <a:buFont typeface="+mj-lt"/>
              <a:buAutoNum type="arabicPeriod"/>
            </a:pPr>
            <a:r>
              <a:rPr lang="en-US" sz="2000" dirty="0"/>
              <a:t>Open </a:t>
            </a:r>
            <a:r>
              <a:rPr lang="en-US" sz="2000" i="1" dirty="0"/>
              <a:t>Introduction to WTP Application.docx </a:t>
            </a:r>
          </a:p>
          <a:p>
            <a:pPr marL="457200" indent="-457200">
              <a:lnSpc>
                <a:spcPct val="130000"/>
              </a:lnSpc>
              <a:buFont typeface="+mj-lt"/>
              <a:buAutoNum type="arabicPeriod"/>
            </a:pPr>
            <a:r>
              <a:rPr lang="en-US" sz="2000" dirty="0"/>
              <a:t>Clink on the install link </a:t>
            </a:r>
            <a:r>
              <a:rPr lang="en-US" sz="2000"/>
              <a:t>(</a:t>
            </a:r>
            <a:r>
              <a:rPr lang="en-US" sz="2000" u="sng">
                <a:hlinkClick r:id="rId3"/>
              </a:rPr>
              <a:t>http://</a:t>
            </a:r>
            <a:r>
              <a:rPr lang="en-US" sz="2000" u="sng" dirty="0">
                <a:hlinkClick r:id="rId3"/>
              </a:rPr>
              <a:t>aka.ms</a:t>
            </a:r>
            <a:r>
              <a:rPr lang="en-US" sz="2000" u="sng">
                <a:hlinkClick r:id="rId3"/>
              </a:rPr>
              <a:t>/deploywtpappold</a:t>
            </a:r>
            <a:r>
              <a:rPr lang="en-US" sz="2000" u="sng"/>
              <a:t>)</a:t>
            </a:r>
            <a:endParaRPr lang="en-US" sz="2000" dirty="0"/>
          </a:p>
          <a:p>
            <a:pPr marL="457200" indent="-457200">
              <a:lnSpc>
                <a:spcPct val="130000"/>
              </a:lnSpc>
              <a:buFont typeface="+mj-lt"/>
              <a:buAutoNum type="arabicPeriod"/>
            </a:pPr>
            <a:r>
              <a:rPr lang="en-US" sz="2000" dirty="0"/>
              <a:t>Fill in required parameters in the deployment template that opens in the Azure portal</a:t>
            </a:r>
          </a:p>
          <a:p>
            <a:pPr marL="682625" lvl="1">
              <a:lnSpc>
                <a:spcPct val="130000"/>
              </a:lnSpc>
            </a:pPr>
            <a:r>
              <a:rPr lang="en-US" sz="1400" dirty="0"/>
              <a:t>Resource Group:      ‘</a:t>
            </a:r>
            <a:r>
              <a:rPr lang="en-US" sz="1400" b="1" dirty="0"/>
              <a:t>’wingtip-&lt;USER&gt;</a:t>
            </a:r>
            <a:r>
              <a:rPr lang="en-US" sz="1400" dirty="0"/>
              <a:t>”    	e.g. “wingtip-bg1”</a:t>
            </a:r>
          </a:p>
          <a:p>
            <a:pPr marL="682625" lvl="1">
              <a:lnSpc>
                <a:spcPct val="130000"/>
              </a:lnSpc>
            </a:pPr>
            <a:r>
              <a:rPr lang="en-US" sz="1400" dirty="0"/>
              <a:t>User:	        “</a:t>
            </a:r>
            <a:r>
              <a:rPr lang="en-US" sz="1400" b="1" dirty="0"/>
              <a:t>&lt;USER&gt;</a:t>
            </a:r>
            <a:r>
              <a:rPr lang="en-US" sz="1400" dirty="0"/>
              <a:t>” 		e.g. “bg1”   short identifier to ensure resources names are unique</a:t>
            </a:r>
          </a:p>
          <a:p>
            <a:pPr marL="682625" lvl="1">
              <a:lnSpc>
                <a:spcPct val="130000"/>
              </a:lnSpc>
            </a:pPr>
            <a:r>
              <a:rPr lang="en-US" sz="1400" dirty="0"/>
              <a:t>Location:	       “</a:t>
            </a:r>
            <a:r>
              <a:rPr lang="en-US" sz="1400" b="1" dirty="0"/>
              <a:t>West US</a:t>
            </a:r>
            <a:r>
              <a:rPr lang="en-US" sz="1400" dirty="0"/>
              <a:t>” | “</a:t>
            </a:r>
            <a:r>
              <a:rPr lang="en-US" sz="1400" b="1" dirty="0"/>
              <a:t>South Central US</a:t>
            </a:r>
            <a:r>
              <a:rPr lang="en-US" sz="1400" dirty="0"/>
              <a:t>” | “</a:t>
            </a:r>
            <a:r>
              <a:rPr lang="en-US" sz="1400" b="1" dirty="0"/>
              <a:t>East US</a:t>
            </a:r>
            <a:r>
              <a:rPr lang="en-US" sz="1400" dirty="0"/>
              <a:t>” | “</a:t>
            </a:r>
            <a:r>
              <a:rPr lang="en-US" sz="1400" b="1" dirty="0"/>
              <a:t>South East Asia</a:t>
            </a:r>
            <a:r>
              <a:rPr lang="en-US" sz="1400" dirty="0"/>
              <a:t>” | “</a:t>
            </a:r>
            <a:r>
              <a:rPr lang="en-US" sz="1400" b="1" dirty="0"/>
              <a:t>North Europe</a:t>
            </a:r>
            <a:r>
              <a:rPr lang="en-US" sz="1400" dirty="0"/>
              <a:t>”</a:t>
            </a:r>
          </a:p>
          <a:p>
            <a:pPr marL="0" indent="0">
              <a:lnSpc>
                <a:spcPct val="130000"/>
              </a:lnSpc>
              <a:buNone/>
            </a:pPr>
            <a:r>
              <a:rPr lang="en-US" sz="2000" dirty="0"/>
              <a:t>      Use a </a:t>
            </a:r>
            <a:r>
              <a:rPr lang="en-US" sz="2000" b="1" dirty="0">
                <a:latin typeface="+mn-lt"/>
              </a:rPr>
              <a:t>new resource group and user </a:t>
            </a:r>
            <a:r>
              <a:rPr lang="en-US" sz="2000" dirty="0"/>
              <a:t>each time you install</a:t>
            </a:r>
          </a:p>
          <a:p>
            <a:pPr marL="457200" indent="-457200">
              <a:lnSpc>
                <a:spcPct val="130000"/>
              </a:lnSpc>
              <a:buFont typeface="+mj-lt"/>
              <a:buAutoNum type="arabicPeriod"/>
            </a:pPr>
            <a:r>
              <a:rPr lang="en-US" sz="2000" dirty="0"/>
              <a:t>When finished, delete the resource group.  It’s quick and easy to re-install.</a:t>
            </a:r>
          </a:p>
        </p:txBody>
      </p:sp>
      <p:sp>
        <p:nvSpPr>
          <p:cNvPr id="2" name="Title 1"/>
          <p:cNvSpPr>
            <a:spLocks noGrp="1"/>
          </p:cNvSpPr>
          <p:nvPr>
            <p:ph type="title"/>
          </p:nvPr>
        </p:nvSpPr>
        <p:spPr/>
        <p:txBody>
          <a:bodyPr/>
          <a:lstStyle/>
          <a:p>
            <a:r>
              <a:rPr lang="en-US" dirty="0">
                <a:solidFill>
                  <a:schemeClr val="bg1"/>
                </a:solidFill>
              </a:rPr>
              <a:t>Download and install the sample app</a:t>
            </a:r>
          </a:p>
        </p:txBody>
      </p:sp>
      <p:pic>
        <p:nvPicPr>
          <p:cNvPr id="4" name="Picture 3"/>
          <p:cNvPicPr>
            <a:picLocks noChangeAspect="1"/>
          </p:cNvPicPr>
          <p:nvPr/>
        </p:nvPicPr>
        <p:blipFill>
          <a:blip r:embed="rId4"/>
          <a:stretch>
            <a:fillRect/>
          </a:stretch>
        </p:blipFill>
        <p:spPr>
          <a:xfrm>
            <a:off x="8551862" y="2963862"/>
            <a:ext cx="3228975" cy="5524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59411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4976" y="2337073"/>
            <a:ext cx="2859970" cy="2261151"/>
          </a:xfrm>
          <a:prstGeom prst="rect">
            <a:avLst/>
          </a:prstGeom>
          <a:effectLst>
            <a:outerShdw blurRad="114300" dist="25400" dir="18900000" sy="23000" kx="-1200000" algn="bl" rotWithShape="0">
              <a:prstClr val="black">
                <a:alpha val="11000"/>
              </a:prstClr>
            </a:outerShdw>
          </a:effectLst>
          <a:scene3d>
            <a:camera prst="perspectiveContrastingLeftFacing" fov="2700000">
              <a:rot lat="623785" lon="1800000" rev="21386789"/>
            </a:camera>
            <a:lightRig rig="threePt" dir="t"/>
          </a:scene3d>
        </p:spPr>
      </p:pic>
      <p:pic>
        <p:nvPicPr>
          <p:cNvPr id="7" name="Picture 6"/>
          <p:cNvPicPr>
            <a:picLocks noChangeAspect="1"/>
          </p:cNvPicPr>
          <p:nvPr/>
        </p:nvPicPr>
        <p:blipFill>
          <a:blip r:embed="rId4"/>
          <a:stretch>
            <a:fillRect/>
          </a:stretch>
        </p:blipFill>
        <p:spPr>
          <a:xfrm>
            <a:off x="5852516" y="2304246"/>
            <a:ext cx="3200400" cy="3200400"/>
          </a:xfrm>
          <a:prstGeom prst="rect">
            <a:avLst/>
          </a:prstGeom>
          <a:effectLst>
            <a:outerShdw blurRad="114300" dist="25400" dir="18900000" sy="23000" kx="-1200000" algn="bl" rotWithShape="0">
              <a:prstClr val="black">
                <a:alpha val="11000"/>
              </a:prstClr>
            </a:outerShdw>
          </a:effectLst>
          <a:scene3d>
            <a:camera prst="perspectiveContrastingLeftFacing" fov="2700000">
              <a:rot lat="623785" lon="1800000" rev="21386789"/>
            </a:camera>
            <a:lightRig rig="threePt" dir="t"/>
          </a:scene3d>
        </p:spPr>
      </p:pic>
      <p:pic>
        <p:nvPicPr>
          <p:cNvPr id="5" name="Picture 4"/>
          <p:cNvPicPr>
            <a:picLocks noChangeAspect="1"/>
          </p:cNvPicPr>
          <p:nvPr/>
        </p:nvPicPr>
        <p:blipFill>
          <a:blip r:embed="rId5"/>
          <a:stretch>
            <a:fillRect/>
          </a:stretch>
        </p:blipFill>
        <p:spPr>
          <a:xfrm>
            <a:off x="6015358" y="2980909"/>
            <a:ext cx="3200400" cy="3200400"/>
          </a:xfrm>
          <a:prstGeom prst="rect">
            <a:avLst/>
          </a:prstGeom>
          <a:effectLst>
            <a:outerShdw blurRad="114300" dist="25400" dir="18900000" sy="23000" kx="-1200000" algn="bl" rotWithShape="0">
              <a:prstClr val="black">
                <a:alpha val="11000"/>
              </a:prstClr>
            </a:outerShdw>
          </a:effectLst>
          <a:scene3d>
            <a:camera prst="perspectiveContrastingLeftFacing" fov="1800000">
              <a:rot lat="623785" lon="1800000" rev="21386789"/>
            </a:camera>
            <a:lightRig rig="threePt" dir="t"/>
          </a:scene3d>
        </p:spPr>
      </p:pic>
      <p:pic>
        <p:nvPicPr>
          <p:cNvPr id="6" name="Picture 5"/>
          <p:cNvPicPr>
            <a:picLocks noChangeAspect="1"/>
          </p:cNvPicPr>
          <p:nvPr/>
        </p:nvPicPr>
        <p:blipFill>
          <a:blip r:embed="rId6"/>
          <a:stretch>
            <a:fillRect/>
          </a:stretch>
        </p:blipFill>
        <p:spPr>
          <a:xfrm>
            <a:off x="6155338" y="3645792"/>
            <a:ext cx="3200400" cy="3200400"/>
          </a:xfrm>
          <a:prstGeom prst="rect">
            <a:avLst/>
          </a:prstGeom>
          <a:effectLst>
            <a:outerShdw blurRad="114300" dist="25400" dir="18900000" sy="23000" kx="-1200000" algn="bl" rotWithShape="0">
              <a:prstClr val="black">
                <a:alpha val="11000"/>
              </a:prstClr>
            </a:outerShdw>
          </a:effectLst>
          <a:scene3d>
            <a:camera prst="perspectiveContrastingLeftFacing" fov="1200000">
              <a:rot lat="623785" lon="1800000" rev="21386789"/>
            </a:camera>
            <a:lightRig rig="threePt" dir="t"/>
          </a:scene3d>
        </p:spPr>
      </p:pic>
      <p:sp>
        <p:nvSpPr>
          <p:cNvPr id="2" name="Title 1"/>
          <p:cNvSpPr>
            <a:spLocks noGrp="1"/>
          </p:cNvSpPr>
          <p:nvPr>
            <p:ph type="title"/>
          </p:nvPr>
        </p:nvSpPr>
        <p:spPr>
          <a:xfrm>
            <a:off x="274639" y="144462"/>
            <a:ext cx="11889564" cy="917575"/>
          </a:xfrm>
        </p:spPr>
        <p:txBody>
          <a:bodyPr/>
          <a:lstStyle/>
          <a:p>
            <a:r>
              <a:rPr lang="en-US" dirty="0"/>
              <a:t>Wingtip Tickets Platform – 4 scenarios</a:t>
            </a:r>
          </a:p>
        </p:txBody>
      </p:sp>
      <p:pic>
        <p:nvPicPr>
          <p:cNvPr id="9" name="Picture 8"/>
          <p:cNvPicPr>
            <a:picLocks noChangeAspect="1"/>
          </p:cNvPicPr>
          <p:nvPr/>
        </p:nvPicPr>
        <p:blipFill>
          <a:blip r:embed="rId7"/>
          <a:stretch>
            <a:fillRect/>
          </a:stretch>
        </p:blipFill>
        <p:spPr>
          <a:xfrm>
            <a:off x="2620459" y="2304246"/>
            <a:ext cx="3223845" cy="2998687"/>
          </a:xfrm>
          <a:prstGeom prst="rect">
            <a:avLst/>
          </a:prstGeom>
          <a:effectLst>
            <a:outerShdw blurRad="114300" dist="25400" dir="18900000" sy="23000" kx="-1200000" algn="bl" rotWithShape="0">
              <a:prstClr val="black">
                <a:alpha val="11000"/>
              </a:prstClr>
            </a:outerShdw>
          </a:effectLst>
          <a:scene3d>
            <a:camera prst="perspectiveContrastingLeftFacing" fov="2700000">
              <a:rot lat="623785" lon="1800000" rev="21386789"/>
            </a:camera>
            <a:lightRig rig="threePt" dir="t"/>
          </a:scene3d>
        </p:spPr>
      </p:pic>
      <p:pic>
        <p:nvPicPr>
          <p:cNvPr id="8" name="Picture 7"/>
          <p:cNvPicPr>
            <a:picLocks noChangeAspect="1"/>
          </p:cNvPicPr>
          <p:nvPr/>
        </p:nvPicPr>
        <p:blipFill>
          <a:blip r:embed="rId8"/>
          <a:stretch>
            <a:fillRect/>
          </a:stretch>
        </p:blipFill>
        <p:spPr>
          <a:xfrm>
            <a:off x="2726940" y="2980909"/>
            <a:ext cx="3185323" cy="2926048"/>
          </a:xfrm>
          <a:prstGeom prst="rect">
            <a:avLst/>
          </a:prstGeom>
          <a:effectLst>
            <a:outerShdw blurRad="114300" dist="25400" dir="18900000" sy="23000" kx="-1200000" algn="bl" rotWithShape="0">
              <a:prstClr val="black">
                <a:alpha val="11000"/>
              </a:prstClr>
            </a:outerShdw>
          </a:effectLst>
          <a:scene3d>
            <a:camera prst="perspectiveContrastingLeftFacing" fov="1800000">
              <a:rot lat="623785" lon="1800000" rev="21386789"/>
            </a:camera>
            <a:lightRig rig="threePt" dir="t"/>
          </a:scene3d>
        </p:spPr>
      </p:pic>
      <p:pic>
        <p:nvPicPr>
          <p:cNvPr id="4" name="Picture 3"/>
          <p:cNvPicPr>
            <a:picLocks noChangeAspect="1"/>
          </p:cNvPicPr>
          <p:nvPr/>
        </p:nvPicPr>
        <p:blipFill>
          <a:blip r:embed="rId9"/>
          <a:stretch>
            <a:fillRect/>
          </a:stretch>
        </p:blipFill>
        <p:spPr>
          <a:xfrm>
            <a:off x="2803302" y="3645792"/>
            <a:ext cx="3200400" cy="2834640"/>
          </a:xfrm>
          <a:prstGeom prst="rect">
            <a:avLst/>
          </a:prstGeom>
          <a:effectLst>
            <a:outerShdw blurRad="114300" dist="25400" dir="18900000" sy="23000" kx="-1200000" algn="bl" rotWithShape="0">
              <a:prstClr val="black">
                <a:alpha val="11000"/>
              </a:prstClr>
            </a:outerShdw>
          </a:effectLst>
          <a:scene3d>
            <a:camera prst="perspectiveContrastingLeftFacing" fov="1200000">
              <a:rot lat="623785" lon="1800000" rev="21386789"/>
            </a:camera>
            <a:lightRig rig="threePt" dir="t"/>
          </a:scene3d>
        </p:spPr>
      </p:pic>
      <p:sp>
        <p:nvSpPr>
          <p:cNvPr id="10" name="TextBox 9"/>
          <p:cNvSpPr txBox="1"/>
          <p:nvPr/>
        </p:nvSpPr>
        <p:spPr>
          <a:xfrm>
            <a:off x="2838046" y="1083656"/>
            <a:ext cx="2963110" cy="1203406"/>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2">
                    <a:lumMod val="25000"/>
                  </a:schemeClr>
                </a:solidFill>
                <a:effectLst/>
                <a:uLnTx/>
                <a:uFillTx/>
                <a:latin typeface="Segoe UI Semilight"/>
                <a:ea typeface="+mn-ea"/>
                <a:cs typeface="+mn-cs"/>
              </a:rPr>
              <a:t>Venue configuration, add events, set prices</a:t>
            </a:r>
          </a:p>
          <a:p>
            <a:pPr marL="0" marR="0" lvl="0" indent="0" algn="ctr" defTabSz="932742" rtl="0" eaLnBrk="1" fontAlgn="auto" latinLnBrk="0" hangingPunct="1">
              <a:lnSpc>
                <a:spcPct val="90000"/>
              </a:lnSpc>
              <a:spcBef>
                <a:spcPts val="0"/>
              </a:spcBef>
              <a:spcAft>
                <a:spcPts val="600"/>
              </a:spcAft>
              <a:buClrTx/>
              <a:buSzTx/>
              <a:buFontTx/>
              <a:buNone/>
              <a:tabLst/>
              <a:defRPr/>
            </a:pPr>
            <a:r>
              <a:rPr lang="en-US" sz="2000" dirty="0">
                <a:solidFill>
                  <a:schemeClr val="accent1">
                    <a:lumMod val="75000"/>
                  </a:schemeClr>
                </a:solidFill>
                <a:latin typeface="Segoe UI Semilight"/>
              </a:rPr>
              <a:t>[venue admin]</a:t>
            </a:r>
            <a:endParaRPr kumimoji="0" lang="en-US" sz="2000" b="0" i="0" u="none" strike="noStrike" kern="1200" cap="none" spc="0" normalizeH="0" baseline="0" noProof="0" dirty="0">
              <a:ln>
                <a:noFill/>
              </a:ln>
              <a:solidFill>
                <a:schemeClr val="accent1">
                  <a:lumMod val="75000"/>
                </a:schemeClr>
              </a:solidFill>
              <a:effectLst/>
              <a:uLnTx/>
              <a:uFillTx/>
              <a:latin typeface="Segoe UI Semilight"/>
            </a:endParaRPr>
          </a:p>
        </p:txBody>
      </p:sp>
      <p:sp>
        <p:nvSpPr>
          <p:cNvPr id="11" name="TextBox 10"/>
          <p:cNvSpPr txBox="1"/>
          <p:nvPr/>
        </p:nvSpPr>
        <p:spPr>
          <a:xfrm>
            <a:off x="6443275" y="1083656"/>
            <a:ext cx="2407096" cy="1203406"/>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2000" dirty="0">
                <a:solidFill>
                  <a:schemeClr val="bg2">
                    <a:lumMod val="25000"/>
                  </a:schemeClr>
                </a:solidFill>
                <a:latin typeface="Segoe UI Semilight"/>
              </a:rPr>
              <a:t>Browse events, </a:t>
            </a:r>
            <a:br>
              <a:rPr lang="en-US" sz="2000" dirty="0">
                <a:solidFill>
                  <a:schemeClr val="bg2">
                    <a:lumMod val="25000"/>
                  </a:schemeClr>
                </a:solidFill>
                <a:latin typeface="Segoe UI Semilight"/>
              </a:rPr>
            </a:br>
            <a:r>
              <a:rPr lang="en-US" sz="2000" dirty="0">
                <a:solidFill>
                  <a:schemeClr val="bg2">
                    <a:lumMod val="25000"/>
                  </a:schemeClr>
                </a:solidFill>
                <a:latin typeface="Segoe UI Semilight"/>
              </a:rPr>
              <a:t>buy tickets</a:t>
            </a:r>
          </a:p>
          <a:p>
            <a:pPr marL="0" marR="0" lvl="0" indent="0" algn="ctr" defTabSz="932742" rtl="0" eaLnBrk="1" fontAlgn="auto" latinLnBrk="0" hangingPunct="1">
              <a:lnSpc>
                <a:spcPct val="90000"/>
              </a:lnSpc>
              <a:spcBef>
                <a:spcPts val="0"/>
              </a:spcBef>
              <a:spcAft>
                <a:spcPts val="600"/>
              </a:spcAft>
              <a:buClrTx/>
              <a:buSzTx/>
              <a:buFontTx/>
              <a:buNone/>
              <a:tabLst/>
              <a:defRPr/>
            </a:pPr>
            <a:r>
              <a:rPr lang="en-US" sz="2000" dirty="0">
                <a:solidFill>
                  <a:schemeClr val="accent1">
                    <a:lumMod val="75000"/>
                  </a:schemeClr>
                </a:solidFill>
                <a:latin typeface="Segoe UI Semilight"/>
              </a:rPr>
              <a:t>[venue customers]</a:t>
            </a:r>
            <a:endParaRPr kumimoji="0" lang="en-US" sz="2000" b="0" i="0" u="none" strike="noStrike" kern="1200" cap="none" spc="0" normalizeH="0" baseline="0" noProof="0" dirty="0">
              <a:ln>
                <a:noFill/>
              </a:ln>
              <a:solidFill>
                <a:schemeClr val="accent1">
                  <a:lumMod val="75000"/>
                </a:schemeClr>
              </a:solidFill>
              <a:effectLst/>
              <a:uLnTx/>
              <a:uFillTx/>
              <a:latin typeface="Segoe UI Semilight"/>
            </a:endParaRPr>
          </a:p>
        </p:txBody>
      </p:sp>
      <p:sp>
        <p:nvSpPr>
          <p:cNvPr id="13" name="TextBox 12"/>
          <p:cNvSpPr txBox="1"/>
          <p:nvPr/>
        </p:nvSpPr>
        <p:spPr>
          <a:xfrm>
            <a:off x="330455" y="1083656"/>
            <a:ext cx="1935338" cy="12034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bg2">
                    <a:lumMod val="25000"/>
                  </a:schemeClr>
                </a:solidFill>
                <a:effectLst/>
                <a:uLnTx/>
                <a:uFillTx/>
                <a:latin typeface="Segoe UI Semilight"/>
                <a:ea typeface="+mn-ea"/>
                <a:cs typeface="+mn-cs"/>
              </a:rPr>
              <a:t>Venue sign up</a:t>
            </a:r>
            <a:br>
              <a:rPr kumimoji="0" lang="en-US" sz="2000" b="0" i="0" u="none" strike="noStrike" kern="1200" cap="none" spc="0" normalizeH="0" baseline="0" noProof="0" dirty="0">
                <a:ln>
                  <a:noFill/>
                </a:ln>
                <a:solidFill>
                  <a:schemeClr val="bg2">
                    <a:lumMod val="25000"/>
                  </a:schemeClr>
                </a:solidFill>
                <a:effectLst/>
                <a:uLnTx/>
                <a:uFillTx/>
                <a:latin typeface="Segoe UI Semilight"/>
                <a:ea typeface="+mn-ea"/>
                <a:cs typeface="+mn-cs"/>
              </a:rPr>
            </a:br>
            <a:endParaRPr kumimoji="0" lang="en-US" sz="2000" b="0" i="0" u="none" strike="noStrike" kern="1200" cap="none" spc="0" normalizeH="0" baseline="0" noProof="0" dirty="0">
              <a:ln>
                <a:noFill/>
              </a:ln>
              <a:solidFill>
                <a:schemeClr val="bg2">
                  <a:lumMod val="25000"/>
                </a:schemeClr>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dirty="0">
                <a:solidFill>
                  <a:schemeClr val="accent1">
                    <a:lumMod val="75000"/>
                  </a:schemeClr>
                </a:solidFill>
                <a:latin typeface="Segoe UI Semilight"/>
              </a:rPr>
              <a:t>[venue owner]</a:t>
            </a:r>
            <a:endParaRPr kumimoji="0" lang="en-US" sz="2000" b="0" i="0" u="none" strike="noStrike" kern="1200" cap="none" spc="0" normalizeH="0" baseline="0" noProof="0" dirty="0">
              <a:ln>
                <a:noFill/>
              </a:ln>
              <a:solidFill>
                <a:schemeClr val="accent1">
                  <a:lumMod val="75000"/>
                </a:schemeClr>
              </a:solidFill>
              <a:effectLst/>
              <a:uLnTx/>
              <a:uFillTx/>
              <a:latin typeface="Segoe UI Semilight"/>
            </a:endParaRPr>
          </a:p>
        </p:txBody>
      </p:sp>
      <p:sp>
        <p:nvSpPr>
          <p:cNvPr id="14" name="TextBox 13"/>
          <p:cNvSpPr txBox="1"/>
          <p:nvPr/>
        </p:nvSpPr>
        <p:spPr>
          <a:xfrm>
            <a:off x="9556565" y="1083656"/>
            <a:ext cx="2545565" cy="1203406"/>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2000" dirty="0">
                <a:solidFill>
                  <a:schemeClr val="bg2">
                    <a:lumMod val="25000"/>
                  </a:schemeClr>
                </a:solidFill>
                <a:latin typeface="Segoe UI Semilight"/>
              </a:rPr>
              <a:t>Manage venues</a:t>
            </a:r>
            <a:br>
              <a:rPr lang="en-US" sz="2000" dirty="0">
                <a:solidFill>
                  <a:schemeClr val="bg2">
                    <a:lumMod val="25000"/>
                  </a:schemeClr>
                </a:solidFill>
                <a:latin typeface="Segoe UI Semilight"/>
              </a:rPr>
            </a:br>
            <a:endParaRPr lang="en-US" sz="2000" dirty="0">
              <a:solidFill>
                <a:schemeClr val="bg2">
                  <a:lumMod val="25000"/>
                </a:schemeClr>
              </a:solidFill>
              <a:latin typeface="Segoe UI Semilight"/>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chemeClr val="accent1">
                    <a:lumMod val="75000"/>
                  </a:schemeClr>
                </a:solidFill>
                <a:effectLst/>
                <a:uLnTx/>
                <a:uFillTx/>
                <a:latin typeface="Segoe UI Semilight"/>
                <a:ea typeface="+mn-ea"/>
                <a:cs typeface="+mn-cs"/>
              </a:rPr>
              <a:t>[WTP Devops]</a:t>
            </a:r>
          </a:p>
        </p:txBody>
      </p:sp>
      <p:pic>
        <p:nvPicPr>
          <p:cNvPr id="15" name="Picture 14"/>
          <p:cNvPicPr>
            <a:picLocks noChangeAspect="1"/>
          </p:cNvPicPr>
          <p:nvPr/>
        </p:nvPicPr>
        <p:blipFill>
          <a:blip r:embed="rId10"/>
          <a:stretch>
            <a:fillRect/>
          </a:stretch>
        </p:blipFill>
        <p:spPr>
          <a:xfrm>
            <a:off x="9144285" y="2383906"/>
            <a:ext cx="3028107" cy="2226104"/>
          </a:xfrm>
          <a:prstGeom prst="rect">
            <a:avLst/>
          </a:prstGeom>
          <a:effectLst>
            <a:outerShdw blurRad="114300" dist="25400" dir="18900000" sy="23000" kx="-1200000" algn="bl" rotWithShape="0">
              <a:prstClr val="black">
                <a:alpha val="11000"/>
              </a:prstClr>
            </a:outerShdw>
          </a:effectLst>
          <a:scene3d>
            <a:camera prst="perspectiveContrastingLeftFacing" fov="2700000">
              <a:rot lat="623785" lon="1800000" rev="21386789"/>
            </a:camera>
            <a:lightRig rig="threePt" dir="t"/>
          </a:scene3d>
        </p:spPr>
      </p:pic>
    </p:spTree>
    <p:extLst>
      <p:ext uri="{BB962C8B-B14F-4D97-AF65-F5344CB8AC3E}">
        <p14:creationId xmlns:p14="http://schemas.microsoft.com/office/powerpoint/2010/main" val="903983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8B04D0-36E0-4F94-A91A-4319CDFE28B2}"/>
              </a:ext>
            </a:extLst>
          </p:cNvPr>
          <p:cNvSpPr/>
          <p:nvPr/>
        </p:nvSpPr>
        <p:spPr bwMode="auto">
          <a:xfrm>
            <a:off x="0" y="0"/>
            <a:ext cx="12436475" cy="121284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ext Placeholder 2"/>
          <p:cNvSpPr>
            <a:spLocks noGrp="1"/>
          </p:cNvSpPr>
          <p:nvPr>
            <p:ph type="body" sz="quarter" idx="10"/>
          </p:nvPr>
        </p:nvSpPr>
        <p:spPr>
          <a:xfrm>
            <a:off x="274637" y="1668462"/>
            <a:ext cx="11887200" cy="4758226"/>
          </a:xfrm>
        </p:spPr>
        <p:txBody>
          <a:bodyPr/>
          <a:lstStyle/>
          <a:p>
            <a:pPr>
              <a:lnSpc>
                <a:spcPct val="110000"/>
              </a:lnSpc>
            </a:pPr>
            <a:r>
              <a:rPr lang="en-US" sz="2400" dirty="0"/>
              <a:t>Initialize the catalog after installing</a:t>
            </a:r>
          </a:p>
          <a:p>
            <a:pPr lvl="1">
              <a:lnSpc>
                <a:spcPct val="110000"/>
              </a:lnSpc>
            </a:pPr>
            <a:r>
              <a:rPr lang="en-US" sz="2000" dirty="0"/>
              <a:t>Open the Demo Assistant app </a:t>
            </a:r>
            <a:r>
              <a:rPr lang="en-US" sz="2000" dirty="0">
                <a:solidFill>
                  <a:schemeClr val="accent6">
                    <a:lumMod val="50000"/>
                    <a:lumOff val="50000"/>
                  </a:schemeClr>
                </a:solidFill>
              </a:rPr>
              <a:t>http://demo.wtp.&lt;USER&gt;.trafficmanager.net</a:t>
            </a:r>
          </a:p>
          <a:p>
            <a:pPr lvl="1">
              <a:lnSpc>
                <a:spcPct val="110000"/>
              </a:lnSpc>
            </a:pPr>
            <a:r>
              <a:rPr lang="en-US" sz="2000" dirty="0"/>
              <a:t>Click Setup</a:t>
            </a:r>
            <a:endParaRPr lang="en-US" sz="2000" dirty="0">
              <a:solidFill>
                <a:schemeClr val="bg1"/>
              </a:solidFill>
              <a:highlight>
                <a:srgbClr val="FF0000"/>
              </a:highlight>
            </a:endParaRPr>
          </a:p>
          <a:p>
            <a:pPr>
              <a:lnSpc>
                <a:spcPct val="110000"/>
              </a:lnSpc>
            </a:pPr>
            <a:r>
              <a:rPr lang="en-US" sz="2400" dirty="0"/>
              <a:t>Create a new tenant and then start the load generator as it takes a few minutes for the load to become apparent</a:t>
            </a:r>
          </a:p>
          <a:p>
            <a:pPr lvl="1">
              <a:lnSpc>
                <a:spcPct val="110000"/>
              </a:lnSpc>
            </a:pPr>
            <a:r>
              <a:rPr lang="en-US" sz="2000" dirty="0"/>
              <a:t>Open …\Learning Modules\UserConfig.psm1 in PowerShell ISE, update resource group and user</a:t>
            </a:r>
          </a:p>
          <a:p>
            <a:pPr lvl="1">
              <a:lnSpc>
                <a:spcPct val="110000"/>
              </a:lnSpc>
            </a:pPr>
            <a:r>
              <a:rPr lang="en-US" sz="2000" dirty="0"/>
              <a:t>Open …\Learning Modules\Utilities\Demo-LoadGenerator.ps1 in PowerShell ISE, press </a:t>
            </a:r>
            <a:r>
              <a:rPr lang="en-US" sz="2000" b="1" dirty="0"/>
              <a:t>F5</a:t>
            </a:r>
            <a:r>
              <a:rPr lang="en-US" sz="2000" dirty="0"/>
              <a:t> to run </a:t>
            </a:r>
          </a:p>
          <a:p>
            <a:pPr>
              <a:lnSpc>
                <a:spcPct val="110000"/>
              </a:lnSpc>
            </a:pPr>
            <a:r>
              <a:rPr lang="en-US" sz="2400" dirty="0"/>
              <a:t>Follow the remainder of the guide… </a:t>
            </a:r>
          </a:p>
          <a:p>
            <a:pPr lvl="1">
              <a:lnSpc>
                <a:spcPct val="110000"/>
              </a:lnSpc>
            </a:pPr>
            <a:r>
              <a:rPr lang="en-US" sz="2000" dirty="0"/>
              <a:t>Use the launcher in the demo Assistant App to explore the app (use ctrl-click to open links…)</a:t>
            </a:r>
          </a:p>
          <a:p>
            <a:pPr lvl="1">
              <a:lnSpc>
                <a:spcPct val="110000"/>
              </a:lnSpc>
            </a:pPr>
            <a:r>
              <a:rPr lang="en-US" sz="2000" dirty="0"/>
              <a:t>Use the Azure portal to review the architecture (</a:t>
            </a:r>
            <a:r>
              <a:rPr lang="en-US" sz="2000" dirty="0">
                <a:hlinkClick r:id="rId3"/>
              </a:rPr>
              <a:t>https://portal.azure.com</a:t>
            </a:r>
            <a:r>
              <a:rPr lang="en-US" sz="2000" dirty="0"/>
              <a:t>)</a:t>
            </a:r>
          </a:p>
          <a:p>
            <a:pPr lvl="1">
              <a:lnSpc>
                <a:spcPct val="110000"/>
              </a:lnSpc>
            </a:pPr>
            <a:r>
              <a:rPr lang="en-US" sz="2000" dirty="0"/>
              <a:t>Use SSMS to look at the databases</a:t>
            </a:r>
          </a:p>
        </p:txBody>
      </p:sp>
      <p:sp>
        <p:nvSpPr>
          <p:cNvPr id="2" name="Title 1"/>
          <p:cNvSpPr>
            <a:spLocks noGrp="1"/>
          </p:cNvSpPr>
          <p:nvPr>
            <p:ph type="title"/>
          </p:nvPr>
        </p:nvSpPr>
        <p:spPr/>
        <p:txBody>
          <a:bodyPr/>
          <a:lstStyle/>
          <a:p>
            <a:r>
              <a:rPr lang="en-US" dirty="0">
                <a:solidFill>
                  <a:schemeClr val="bg1"/>
                </a:solidFill>
              </a:rPr>
              <a:t>Exploring the Wingtip Tickets Platform (WTP)</a:t>
            </a:r>
          </a:p>
        </p:txBody>
      </p:sp>
    </p:spTree>
    <p:extLst>
      <p:ext uri="{BB962C8B-B14F-4D97-AF65-F5344CB8AC3E}">
        <p14:creationId xmlns:p14="http://schemas.microsoft.com/office/powerpoint/2010/main" val="227856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Intelligent SaaS Applications in Azure</a:t>
            </a:r>
          </a:p>
        </p:txBody>
      </p:sp>
      <p:sp>
        <p:nvSpPr>
          <p:cNvPr id="5" name="Text Placeholder 4"/>
          <p:cNvSpPr>
            <a:spLocks noGrp="1"/>
          </p:cNvSpPr>
          <p:nvPr>
            <p:ph type="body" sz="quarter" idx="12"/>
          </p:nvPr>
        </p:nvSpPr>
        <p:spPr>
          <a:xfrm>
            <a:off x="274701" y="3955786"/>
            <a:ext cx="7315137" cy="2589476"/>
          </a:xfrm>
        </p:spPr>
        <p:txBody>
          <a:bodyPr/>
          <a:lstStyle/>
          <a:p>
            <a:r>
              <a:rPr lang="en-US" sz="2800" dirty="0"/>
              <a:t>Julie Strauss</a:t>
            </a:r>
          </a:p>
          <a:p>
            <a:r>
              <a:rPr lang="en-US" sz="2800" dirty="0"/>
              <a:t>Bill Gibson</a:t>
            </a:r>
          </a:p>
          <a:p>
            <a:r>
              <a:rPr lang="en-US" sz="2800" dirty="0"/>
              <a:t>Debra Dove</a:t>
            </a:r>
          </a:p>
          <a:p>
            <a:r>
              <a:rPr lang="en-US" sz="2800" dirty="0"/>
              <a:t>Lukasz Pawlowski</a:t>
            </a:r>
          </a:p>
          <a:p>
            <a:r>
              <a:rPr lang="en-US" sz="2800" dirty="0"/>
              <a:t>Ron Ortloff</a:t>
            </a:r>
          </a:p>
          <a:p>
            <a:r>
              <a:rPr lang="en-US" sz="2800" dirty="0"/>
              <a:t>Liam Cavanagh</a:t>
            </a:r>
          </a:p>
        </p:txBody>
      </p:sp>
      <p:sp>
        <p:nvSpPr>
          <p:cNvPr id="3" name="Rectangle 2">
            <a:extLst>
              <a:ext uri="{FF2B5EF4-FFF2-40B4-BE49-F238E27FC236}">
                <a16:creationId xmlns:a16="http://schemas.microsoft.com/office/drawing/2014/main" id="{66FF8BF9-8CC6-4D1D-869E-AA2357F845A5}"/>
              </a:ext>
            </a:extLst>
          </p:cNvPr>
          <p:cNvSpPr/>
          <p:nvPr/>
        </p:nvSpPr>
        <p:spPr>
          <a:xfrm>
            <a:off x="9952037" y="6222096"/>
            <a:ext cx="2362200" cy="646331"/>
          </a:xfrm>
          <a:prstGeom prst="rect">
            <a:avLst/>
          </a:prstGeom>
        </p:spPr>
        <p:txBody>
          <a:bodyPr wrap="square">
            <a:spAutoFit/>
          </a:bodyPr>
          <a:lstStyle/>
          <a:p>
            <a:pPr lvl="0"/>
            <a:r>
              <a:rPr lang="en-US" dirty="0">
                <a:latin typeface="Segoe UI Light" pitchFamily="34" charset="0"/>
              </a:rPr>
              <a:t>SSID: AI IMMERSION </a:t>
            </a:r>
          </a:p>
          <a:p>
            <a:pPr lvl="0"/>
            <a:r>
              <a:rPr lang="en-US" dirty="0">
                <a:latin typeface="Segoe UI Light" pitchFamily="34" charset="0"/>
              </a:rPr>
              <a:t>Password: MSFTWIFI</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p:cNvSpPr/>
          <p:nvPr/>
        </p:nvSpPr>
        <p:spPr bwMode="auto">
          <a:xfrm>
            <a:off x="1028900" y="5158790"/>
            <a:ext cx="5513768" cy="1355136"/>
          </a:xfrm>
          <a:prstGeom prst="roundRect">
            <a:avLst/>
          </a:prstGeom>
          <a:solidFill>
            <a:srgbClr val="ABC5DD"/>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lumMod val="75000"/>
                  </a:schemeClr>
                </a:solidFill>
              </a:rPr>
              <a:t>customers2-&lt;user&gt;</a:t>
            </a:r>
          </a:p>
        </p:txBody>
      </p:sp>
      <p:sp>
        <p:nvSpPr>
          <p:cNvPr id="52" name="Rectangle: Rounded Corners 51"/>
          <p:cNvSpPr/>
          <p:nvPr/>
        </p:nvSpPr>
        <p:spPr bwMode="auto">
          <a:xfrm>
            <a:off x="922873" y="5269752"/>
            <a:ext cx="5513768" cy="1355136"/>
          </a:xfrm>
          <a:prstGeom prst="roundRect">
            <a:avLst/>
          </a:prstGeom>
          <a:solidFill>
            <a:srgbClr val="B6D6F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lumMod val="75000"/>
                  </a:schemeClr>
                </a:solidFill>
              </a:rPr>
              <a:t>customers2-&lt;user&gt;</a:t>
            </a:r>
          </a:p>
        </p:txBody>
      </p:sp>
      <p:sp>
        <p:nvSpPr>
          <p:cNvPr id="28" name="Rectangle: Rounded Corners 27"/>
          <p:cNvSpPr/>
          <p:nvPr/>
        </p:nvSpPr>
        <p:spPr bwMode="auto">
          <a:xfrm>
            <a:off x="820737" y="5368270"/>
            <a:ext cx="5488493" cy="1355136"/>
          </a:xfrm>
          <a:prstGeom prst="roundRect">
            <a:avLst/>
          </a:prstGeom>
          <a:solidFill>
            <a:schemeClr val="accent1">
              <a:lumMod val="20000"/>
              <a:lumOff val="80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2">
                    <a:lumMod val="75000"/>
                  </a:schemeClr>
                </a:solidFill>
              </a:rPr>
              <a:t>                 customers1-&lt;user&gt;</a:t>
            </a:r>
          </a:p>
        </p:txBody>
      </p:sp>
      <p:sp>
        <p:nvSpPr>
          <p:cNvPr id="2" name="Rectangle: Rounded Corners 1"/>
          <p:cNvSpPr/>
          <p:nvPr/>
        </p:nvSpPr>
        <p:spPr bwMode="auto">
          <a:xfrm>
            <a:off x="6142037" y="3474483"/>
            <a:ext cx="5867400" cy="1288711"/>
          </a:xfrm>
          <a:prstGeom prst="roundRect">
            <a:avLst/>
          </a:prstGeom>
          <a:solidFill>
            <a:schemeClr val="accent1">
              <a:lumMod val="20000"/>
              <a:lumOff val="80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dirty="0">
                <a:solidFill>
                  <a:schemeClr val="tx2">
                    <a:lumMod val="75000"/>
                  </a:schemeClr>
                </a:solidFill>
              </a:rPr>
              <a:t>catalog-&lt;user&gt;</a:t>
            </a:r>
          </a:p>
        </p:txBody>
      </p:sp>
      <p:sp>
        <p:nvSpPr>
          <p:cNvPr id="35" name="Can 25"/>
          <p:cNvSpPr/>
          <p:nvPr/>
        </p:nvSpPr>
        <p:spPr>
          <a:xfrm>
            <a:off x="6418564" y="39310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lang="en-US" sz="1200" kern="0" dirty="0">
                <a:solidFill>
                  <a:srgbClr val="D83B01">
                    <a:lumMod val="50000"/>
                  </a:srgbClr>
                </a:solidFill>
                <a:latin typeface="Segoe UI Semilight"/>
              </a:rPr>
              <a:t>c</a:t>
            </a: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ustomer</a:t>
            </a:r>
            <a:endPar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endParaRPr>
          </a:p>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catalog</a:t>
            </a:r>
          </a:p>
        </p:txBody>
      </p:sp>
      <p:sp>
        <p:nvSpPr>
          <p:cNvPr id="20" name="Can 19"/>
          <p:cNvSpPr/>
          <p:nvPr/>
        </p:nvSpPr>
        <p:spPr>
          <a:xfrm>
            <a:off x="4274430" y="5840716"/>
            <a:ext cx="745006"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cxnSp>
        <p:nvCxnSpPr>
          <p:cNvPr id="42" name="Straight Arrow Connector 41"/>
          <p:cNvCxnSpPr>
            <a:cxnSpLocks/>
          </p:cNvCxnSpPr>
          <p:nvPr/>
        </p:nvCxnSpPr>
        <p:spPr>
          <a:xfrm>
            <a:off x="5638905" y="3498743"/>
            <a:ext cx="706009" cy="53140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361270" y="866357"/>
            <a:ext cx="184731" cy="374846"/>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71" name="Title 1"/>
          <p:cNvSpPr>
            <a:spLocks noGrp="1"/>
          </p:cNvSpPr>
          <p:nvPr>
            <p:ph type="title"/>
          </p:nvPr>
        </p:nvSpPr>
        <p:spPr/>
        <p:txBody>
          <a:bodyPr/>
          <a:lstStyle/>
          <a:p>
            <a:r>
              <a:rPr lang="en-US" dirty="0"/>
              <a:t>WTP SaaS application architecture</a:t>
            </a:r>
          </a:p>
        </p:txBody>
      </p:sp>
      <p:cxnSp>
        <p:nvCxnSpPr>
          <p:cNvPr id="24" name="Straight Arrow Connector 23"/>
          <p:cNvCxnSpPr>
            <a:cxnSpLocks/>
          </p:cNvCxnSpPr>
          <p:nvPr/>
        </p:nvCxnSpPr>
        <p:spPr>
          <a:xfrm>
            <a:off x="4983170" y="2245778"/>
            <a:ext cx="0" cy="40275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Can 25"/>
          <p:cNvSpPr/>
          <p:nvPr/>
        </p:nvSpPr>
        <p:spPr>
          <a:xfrm>
            <a:off x="8250354" y="39310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job</a:t>
            </a:r>
            <a:b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b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account</a:t>
            </a:r>
          </a:p>
        </p:txBody>
      </p:sp>
      <p:sp>
        <p:nvSpPr>
          <p:cNvPr id="36" name="Can 25"/>
          <p:cNvSpPr/>
          <p:nvPr/>
        </p:nvSpPr>
        <p:spPr>
          <a:xfrm>
            <a:off x="9166249" y="39310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lang="en-US" sz="1200" kern="0" dirty="0" err="1">
                <a:solidFill>
                  <a:srgbClr val="D83B01">
                    <a:lumMod val="50000"/>
                  </a:srgbClr>
                </a:solidFill>
                <a:latin typeface="Segoe UI Semilight"/>
              </a:rPr>
              <a:t>adhoc</a:t>
            </a:r>
            <a:b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b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analytics</a:t>
            </a:r>
          </a:p>
        </p:txBody>
      </p:sp>
      <p:sp>
        <p:nvSpPr>
          <p:cNvPr id="37" name="Can 19"/>
          <p:cNvSpPr/>
          <p:nvPr/>
        </p:nvSpPr>
        <p:spPr>
          <a:xfrm>
            <a:off x="3374077" y="5840716"/>
            <a:ext cx="745006"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38" name="Can 19"/>
          <p:cNvSpPr/>
          <p:nvPr/>
        </p:nvSpPr>
        <p:spPr>
          <a:xfrm>
            <a:off x="5164852" y="5840716"/>
            <a:ext cx="745006"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3" name="Rectangle 2"/>
          <p:cNvSpPr/>
          <p:nvPr/>
        </p:nvSpPr>
        <p:spPr>
          <a:xfrm>
            <a:off x="5120937" y="6030391"/>
            <a:ext cx="804666" cy="430887"/>
          </a:xfrm>
          <a:prstGeom prst="rect">
            <a:avLst/>
          </a:prstGeom>
        </p:spPr>
        <p:txBody>
          <a:bodyPr wrap="square">
            <a:spAutoFit/>
          </a:bodyPr>
          <a:lstStyle/>
          <a:p>
            <a:pPr lvl="0" algn="ctr" defTabSz="932536">
              <a:defRPr/>
            </a:pPr>
            <a:r>
              <a:rPr lang="en-US" sz="1100" dirty="0" err="1">
                <a:solidFill>
                  <a:srgbClr val="D83B01">
                    <a:lumMod val="50000"/>
                  </a:srgbClr>
                </a:solidFill>
                <a:latin typeface="Segoe UI"/>
              </a:rPr>
              <a:t>fabrikam</a:t>
            </a:r>
            <a:r>
              <a:rPr lang="en-US" sz="1100" dirty="0">
                <a:solidFill>
                  <a:srgbClr val="D83B01">
                    <a:lumMod val="50000"/>
                  </a:srgbClr>
                </a:solidFill>
                <a:latin typeface="Segoe UI"/>
              </a:rPr>
              <a:t> </a:t>
            </a:r>
            <a:r>
              <a:rPr lang="en-US" sz="1100" dirty="0" err="1">
                <a:solidFill>
                  <a:srgbClr val="D83B01">
                    <a:lumMod val="50000"/>
                  </a:srgbClr>
                </a:solidFill>
                <a:latin typeface="Segoe UI"/>
              </a:rPr>
              <a:t>jazzclub</a:t>
            </a:r>
            <a:endParaRPr lang="en-US" sz="1100" dirty="0">
              <a:solidFill>
                <a:srgbClr val="D83B01">
                  <a:lumMod val="50000"/>
                </a:srgbClr>
              </a:solidFill>
              <a:latin typeface="Segoe UI"/>
            </a:endParaRPr>
          </a:p>
        </p:txBody>
      </p:sp>
      <p:sp>
        <p:nvSpPr>
          <p:cNvPr id="6" name="Rectangle 5"/>
          <p:cNvSpPr/>
          <p:nvPr/>
        </p:nvSpPr>
        <p:spPr>
          <a:xfrm>
            <a:off x="3299900" y="6030391"/>
            <a:ext cx="892043" cy="430887"/>
          </a:xfrm>
          <a:prstGeom prst="rect">
            <a:avLst/>
          </a:prstGeom>
        </p:spPr>
        <p:txBody>
          <a:bodyPr wrap="square">
            <a:spAutoFit/>
          </a:bodyPr>
          <a:lstStyle/>
          <a:p>
            <a:pPr algn="ctr" defTabSz="932536"/>
            <a:r>
              <a:rPr lang="en-US" sz="1100" dirty="0" err="1">
                <a:solidFill>
                  <a:srgbClr val="D83B01">
                    <a:lumMod val="50000"/>
                  </a:srgbClr>
                </a:solidFill>
                <a:latin typeface="Segoe UI"/>
              </a:rPr>
              <a:t>contoso</a:t>
            </a:r>
            <a:br>
              <a:rPr lang="en-US" sz="1100" dirty="0">
                <a:solidFill>
                  <a:srgbClr val="D83B01">
                    <a:lumMod val="50000"/>
                  </a:srgbClr>
                </a:solidFill>
                <a:latin typeface="Segoe UI"/>
              </a:rPr>
            </a:br>
            <a:r>
              <a:rPr lang="en-US" sz="1100" dirty="0" err="1">
                <a:solidFill>
                  <a:srgbClr val="D83B01">
                    <a:lumMod val="50000"/>
                  </a:srgbClr>
                </a:solidFill>
                <a:latin typeface="Segoe UI"/>
              </a:rPr>
              <a:t>concerthall</a:t>
            </a:r>
            <a:endParaRPr lang="en-US" sz="1100" dirty="0">
              <a:solidFill>
                <a:srgbClr val="D83B01">
                  <a:lumMod val="50000"/>
                </a:srgbClr>
              </a:solidFill>
              <a:latin typeface="Segoe UI"/>
            </a:endParaRPr>
          </a:p>
        </p:txBody>
      </p:sp>
      <p:sp>
        <p:nvSpPr>
          <p:cNvPr id="8" name="Rectangle 7"/>
          <p:cNvSpPr/>
          <p:nvPr/>
        </p:nvSpPr>
        <p:spPr>
          <a:xfrm>
            <a:off x="3994805" y="6030391"/>
            <a:ext cx="1304255" cy="430887"/>
          </a:xfrm>
          <a:prstGeom prst="rect">
            <a:avLst/>
          </a:prstGeom>
        </p:spPr>
        <p:txBody>
          <a:bodyPr wrap="square">
            <a:spAutoFit/>
          </a:bodyPr>
          <a:lstStyle/>
          <a:p>
            <a:pPr algn="ctr" defTabSz="932536"/>
            <a:r>
              <a:rPr lang="en-US" sz="1100" dirty="0">
                <a:solidFill>
                  <a:srgbClr val="D83B01">
                    <a:lumMod val="50000"/>
                  </a:srgbClr>
                </a:solidFill>
                <a:latin typeface="Segoe UI"/>
              </a:rPr>
              <a:t>dogwood </a:t>
            </a:r>
            <a:br>
              <a:rPr lang="en-US" sz="1100" dirty="0">
                <a:solidFill>
                  <a:srgbClr val="D83B01">
                    <a:lumMod val="50000"/>
                  </a:srgbClr>
                </a:solidFill>
                <a:latin typeface="Segoe UI"/>
              </a:rPr>
            </a:br>
            <a:r>
              <a:rPr lang="en-US" sz="1100" dirty="0">
                <a:solidFill>
                  <a:srgbClr val="D83B01">
                    <a:lumMod val="50000"/>
                  </a:srgbClr>
                </a:solidFill>
                <a:latin typeface="Segoe UI"/>
              </a:rPr>
              <a:t>dojo</a:t>
            </a:r>
          </a:p>
        </p:txBody>
      </p:sp>
      <p:sp>
        <p:nvSpPr>
          <p:cNvPr id="39" name="Can 19"/>
          <p:cNvSpPr/>
          <p:nvPr/>
        </p:nvSpPr>
        <p:spPr>
          <a:xfrm>
            <a:off x="2430625" y="5840716"/>
            <a:ext cx="745006"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40" name="Rectangle 39"/>
          <p:cNvSpPr/>
          <p:nvPr/>
        </p:nvSpPr>
        <p:spPr>
          <a:xfrm>
            <a:off x="2356448" y="6076929"/>
            <a:ext cx="892043" cy="307777"/>
          </a:xfrm>
          <a:prstGeom prst="rect">
            <a:avLst/>
          </a:prstGeom>
        </p:spPr>
        <p:txBody>
          <a:bodyPr wrap="square">
            <a:spAutoFit/>
          </a:bodyPr>
          <a:lstStyle/>
          <a:p>
            <a:pPr algn="ctr" defTabSz="932536"/>
            <a:r>
              <a:rPr lang="en-US" sz="1400" dirty="0">
                <a:solidFill>
                  <a:srgbClr val="D83B01">
                    <a:lumMod val="50000"/>
                  </a:srgbClr>
                </a:solidFill>
                <a:latin typeface="Segoe UI"/>
              </a:rPr>
              <a:t>…</a:t>
            </a:r>
          </a:p>
        </p:txBody>
      </p:sp>
      <p:sp>
        <p:nvSpPr>
          <p:cNvPr id="12" name="Cube 11"/>
          <p:cNvSpPr/>
          <p:nvPr/>
        </p:nvSpPr>
        <p:spPr bwMode="auto">
          <a:xfrm>
            <a:off x="2217737" y="5704813"/>
            <a:ext cx="3924300" cy="920075"/>
          </a:xfrm>
          <a:prstGeom prst="cube">
            <a:avLst/>
          </a:prstGeom>
          <a:solidFill>
            <a:srgbClr val="0078D7">
              <a:alpha val="20000"/>
            </a:srgbClr>
          </a:solidFill>
          <a:ln>
            <a:solidFill>
              <a:srgbClr val="008DB5">
                <a:alpha val="4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1" name="Cube 40"/>
          <p:cNvSpPr/>
          <p:nvPr/>
        </p:nvSpPr>
        <p:spPr bwMode="auto">
          <a:xfrm>
            <a:off x="1016723" y="5704813"/>
            <a:ext cx="1289915" cy="920075"/>
          </a:xfrm>
          <a:prstGeom prst="cube">
            <a:avLst/>
          </a:prstGeom>
          <a:solidFill>
            <a:srgbClr val="0078D7">
              <a:alpha val="20000"/>
            </a:srgbClr>
          </a:solidFill>
          <a:ln>
            <a:solidFill>
              <a:srgbClr val="008DB5">
                <a:alpha val="4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44" name="Straight Arrow Connector 43"/>
          <p:cNvCxnSpPr>
            <a:cxnSpLocks/>
          </p:cNvCxnSpPr>
          <p:nvPr/>
        </p:nvCxnSpPr>
        <p:spPr>
          <a:xfrm flipH="1">
            <a:off x="3732378" y="3489285"/>
            <a:ext cx="899851" cy="2442588"/>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152474" y="3489285"/>
            <a:ext cx="392349" cy="2442588"/>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H="1">
            <a:off x="4663388" y="3517638"/>
            <a:ext cx="213159" cy="2426843"/>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02345" y="1138089"/>
            <a:ext cx="5035127" cy="1754326"/>
          </a:xfrm>
          <a:prstGeom prst="rect">
            <a:avLst/>
          </a:prstGeom>
        </p:spPr>
        <p:txBody>
          <a:bodyPr wrap="square">
            <a:spAutoFit/>
          </a:bodyPr>
          <a:lstStyle/>
          <a:p>
            <a:r>
              <a:rPr lang="en-US" dirty="0" err="1">
                <a:solidFill>
                  <a:schemeClr val="tx2">
                    <a:lumMod val="75000"/>
                  </a:schemeClr>
                </a:solidFill>
              </a:rPr>
              <a:t>register.wtp</a:t>
            </a:r>
            <a:r>
              <a:rPr lang="en-US" dirty="0">
                <a:solidFill>
                  <a:schemeClr val="tx2">
                    <a:lumMod val="75000"/>
                  </a:schemeClr>
                </a:solidFill>
              </a:rPr>
              <a:t>.&lt;user&gt;.trafficmanager.net</a:t>
            </a:r>
          </a:p>
          <a:p>
            <a:r>
              <a:rPr lang="en-US" dirty="0" err="1">
                <a:solidFill>
                  <a:schemeClr val="tx2">
                    <a:lumMod val="75000"/>
                  </a:schemeClr>
                </a:solidFill>
              </a:rPr>
              <a:t>admin.wtp</a:t>
            </a:r>
            <a:r>
              <a:rPr lang="en-US" dirty="0">
                <a:solidFill>
                  <a:schemeClr val="tx2">
                    <a:lumMod val="75000"/>
                  </a:schemeClr>
                </a:solidFill>
              </a:rPr>
              <a:t>.&lt;user&gt;.trafficmanager.net/&lt;venue&gt;</a:t>
            </a:r>
            <a:endParaRPr lang="en-US" dirty="0"/>
          </a:p>
          <a:p>
            <a:r>
              <a:rPr lang="en-US" dirty="0" err="1">
                <a:solidFill>
                  <a:schemeClr val="tx2">
                    <a:lumMod val="75000"/>
                  </a:schemeClr>
                </a:solidFill>
              </a:rPr>
              <a:t>events.wtp</a:t>
            </a:r>
            <a:r>
              <a:rPr lang="en-US" dirty="0">
                <a:solidFill>
                  <a:schemeClr val="tx2">
                    <a:lumMod val="75000"/>
                  </a:schemeClr>
                </a:solidFill>
              </a:rPr>
              <a:t>.&lt;user&gt;.trafficmanager.net/&lt;venue&gt;</a:t>
            </a:r>
            <a:endParaRPr lang="en-US" dirty="0"/>
          </a:p>
          <a:p>
            <a:r>
              <a:rPr lang="en-US" dirty="0" err="1">
                <a:solidFill>
                  <a:schemeClr val="tx2">
                    <a:lumMod val="75000"/>
                  </a:schemeClr>
                </a:solidFill>
              </a:rPr>
              <a:t>operations.wtp</a:t>
            </a:r>
            <a:r>
              <a:rPr lang="en-US" dirty="0">
                <a:solidFill>
                  <a:schemeClr val="tx2">
                    <a:lumMod val="75000"/>
                  </a:schemeClr>
                </a:solidFill>
              </a:rPr>
              <a:t>.&lt;user&gt;.trafficmanager.net</a:t>
            </a:r>
            <a:endParaRPr lang="en-US" dirty="0"/>
          </a:p>
          <a:p>
            <a:r>
              <a:rPr lang="en-US" dirty="0" err="1">
                <a:solidFill>
                  <a:schemeClr val="tx2">
                    <a:lumMod val="75000"/>
                  </a:schemeClr>
                </a:solidFill>
              </a:rPr>
              <a:t>demo.wtp</a:t>
            </a:r>
            <a:r>
              <a:rPr lang="en-US" dirty="0">
                <a:solidFill>
                  <a:schemeClr val="tx2">
                    <a:lumMod val="75000"/>
                  </a:schemeClr>
                </a:solidFill>
              </a:rPr>
              <a:t>.&lt;user&gt;.trafficmanager.net</a:t>
            </a:r>
            <a:endParaRPr lang="en-US" dirty="0"/>
          </a:p>
          <a:p>
            <a:endParaRPr lang="en-US" dirty="0"/>
          </a:p>
        </p:txBody>
      </p:sp>
      <p:sp>
        <p:nvSpPr>
          <p:cNvPr id="32" name="Rectangle 31"/>
          <p:cNvSpPr/>
          <p:nvPr/>
        </p:nvSpPr>
        <p:spPr>
          <a:xfrm>
            <a:off x="3718146" y="2689101"/>
            <a:ext cx="2523333" cy="582711"/>
          </a:xfrm>
          <a:prstGeom prst="rect">
            <a:avLst/>
          </a:prstGeom>
          <a:solidFill>
            <a:srgbClr val="448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3" name="Rectangle 42"/>
          <p:cNvSpPr/>
          <p:nvPr/>
        </p:nvSpPr>
        <p:spPr>
          <a:xfrm>
            <a:off x="3650399" y="2752486"/>
            <a:ext cx="2523333" cy="582711"/>
          </a:xfrm>
          <a:prstGeom prst="rect">
            <a:avLst/>
          </a:prstGeom>
          <a:solidFill>
            <a:srgbClr val="1D7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6" name="Rectangle 45"/>
          <p:cNvSpPr/>
          <p:nvPr/>
        </p:nvSpPr>
        <p:spPr>
          <a:xfrm>
            <a:off x="3611326" y="2832535"/>
            <a:ext cx="2451889" cy="582711"/>
          </a:xfrm>
          <a:prstGeom prst="rect">
            <a:avLst/>
          </a:prstGeom>
          <a:solidFill>
            <a:srgbClr val="006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Apps</a:t>
            </a:r>
          </a:p>
        </p:txBody>
      </p:sp>
      <p:sp>
        <p:nvSpPr>
          <p:cNvPr id="33" name="Can 25"/>
          <p:cNvSpPr/>
          <p:nvPr/>
        </p:nvSpPr>
        <p:spPr>
          <a:xfrm>
            <a:off x="7334459" y="39310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base</a:t>
            </a:r>
            <a:b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br>
            <a:r>
              <a:rPr lang="en-US" sz="1200" kern="0" dirty="0">
                <a:solidFill>
                  <a:srgbClr val="D83B01">
                    <a:lumMod val="50000"/>
                  </a:srgbClr>
                </a:solidFill>
                <a:latin typeface="Segoe UI Semilight"/>
              </a:rPr>
              <a:t>t</a:t>
            </a: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enantdb</a:t>
            </a:r>
            <a:endPar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endParaRPr>
          </a:p>
        </p:txBody>
      </p:sp>
      <p:sp>
        <p:nvSpPr>
          <p:cNvPr id="34" name="Can 25">
            <a:extLst>
              <a:ext uri="{FF2B5EF4-FFF2-40B4-BE49-F238E27FC236}">
                <a16:creationId xmlns:a16="http://schemas.microsoft.com/office/drawing/2014/main" id="{1E675A74-83A0-48C5-A6C8-2CAC67A5FAE7}"/>
              </a:ext>
            </a:extLst>
          </p:cNvPr>
          <p:cNvSpPr/>
          <p:nvPr/>
        </p:nvSpPr>
        <p:spPr>
          <a:xfrm>
            <a:off x="10998039" y="39310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lang="en-US" sz="1200" kern="0" dirty="0">
                <a:solidFill>
                  <a:srgbClr val="D83B01">
                    <a:lumMod val="50000"/>
                  </a:srgbClr>
                </a:solidFill>
                <a:latin typeface="Segoe UI Semilight"/>
              </a:rPr>
              <a:t>tenant </a:t>
            </a:r>
            <a:b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b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search</a:t>
            </a:r>
          </a:p>
        </p:txBody>
      </p:sp>
      <p:grpSp>
        <p:nvGrpSpPr>
          <p:cNvPr id="5" name="Group 4">
            <a:extLst>
              <a:ext uri="{FF2B5EF4-FFF2-40B4-BE49-F238E27FC236}">
                <a16:creationId xmlns:a16="http://schemas.microsoft.com/office/drawing/2014/main" id="{264A0AFD-4561-40AB-A01B-A2227BB51BAD}"/>
              </a:ext>
            </a:extLst>
          </p:cNvPr>
          <p:cNvGrpSpPr/>
          <p:nvPr/>
        </p:nvGrpSpPr>
        <p:grpSpPr>
          <a:xfrm>
            <a:off x="10082144" y="3931086"/>
            <a:ext cx="758749" cy="839922"/>
            <a:chOff x="10082144" y="3931086"/>
            <a:chExt cx="758749" cy="839922"/>
          </a:xfrm>
        </p:grpSpPr>
        <p:sp>
          <p:nvSpPr>
            <p:cNvPr id="29" name="Can 25"/>
            <p:cNvSpPr/>
            <p:nvPr/>
          </p:nvSpPr>
          <p:spPr>
            <a:xfrm>
              <a:off x="10082144" y="39310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lang="en-US" sz="1200" kern="0" dirty="0">
                  <a:solidFill>
                    <a:srgbClr val="D83B01">
                      <a:lumMod val="50000"/>
                    </a:srgbClr>
                  </a:solidFill>
                  <a:latin typeface="Segoe UI Semilight"/>
                </a:rPr>
                <a:t>tenant</a:t>
              </a:r>
              <a:b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b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analytics</a:t>
              </a:r>
            </a:p>
          </p:txBody>
        </p:sp>
        <p:sp>
          <p:nvSpPr>
            <p:cNvPr id="4" name="Rectangle 3">
              <a:extLst>
                <a:ext uri="{FF2B5EF4-FFF2-40B4-BE49-F238E27FC236}">
                  <a16:creationId xmlns:a16="http://schemas.microsoft.com/office/drawing/2014/main" id="{14F9D615-661B-45A7-A439-54B393AD7142}"/>
                </a:ext>
              </a:extLst>
            </p:cNvPr>
            <p:cNvSpPr/>
            <p:nvPr/>
          </p:nvSpPr>
          <p:spPr>
            <a:xfrm>
              <a:off x="10146472" y="4509398"/>
              <a:ext cx="694421" cy="261610"/>
            </a:xfrm>
            <a:prstGeom prst="rect">
              <a:avLst/>
            </a:prstGeom>
          </p:spPr>
          <p:txBody>
            <a:bodyPr wrap="none">
              <a:spAutoFit/>
            </a:bodyPr>
            <a:lstStyle/>
            <a:p>
              <a:r>
                <a:rPr lang="en-US" sz="1050" dirty="0">
                  <a:solidFill>
                    <a:schemeClr val="tx2">
                      <a:lumMod val="75000"/>
                    </a:schemeClr>
                  </a:solidFill>
                </a:rPr>
                <a:t>SQL DW</a:t>
              </a:r>
              <a:endParaRPr lang="en-US" sz="1050" dirty="0"/>
            </a:p>
          </p:txBody>
        </p:sp>
      </p:grpSp>
    </p:spTree>
    <p:extLst>
      <p:ext uri="{BB962C8B-B14F-4D97-AF65-F5344CB8AC3E}">
        <p14:creationId xmlns:p14="http://schemas.microsoft.com/office/powerpoint/2010/main" val="2835077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2" grpId="0" animBg="1"/>
      <p:bldP spid="31" grpId="0" animBg="1"/>
      <p:bldP spid="36" grpId="0" animBg="1"/>
      <p:bldP spid="12" grpId="0" animBg="1"/>
      <p:bldP spid="41" grpId="0" animBg="1"/>
      <p:bldP spid="33" grpId="0" animBg="1"/>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5560" y="3656359"/>
            <a:ext cx="10732540" cy="1015663"/>
          </a:xfrm>
        </p:spPr>
        <p:txBody>
          <a:bodyPr/>
          <a:lstStyle/>
          <a:p>
            <a:r>
              <a:rPr lang="en-US" sz="6000" dirty="0">
                <a:solidFill>
                  <a:schemeClr val="accent6">
                    <a:lumMod val="50000"/>
                    <a:lumOff val="50000"/>
                  </a:schemeClr>
                </a:solidFill>
                <a:latin typeface="+mn-lt"/>
              </a:rPr>
              <a:t>exploring some of the patterns</a:t>
            </a:r>
          </a:p>
        </p:txBody>
      </p:sp>
    </p:spTree>
    <p:extLst>
      <p:ext uri="{BB962C8B-B14F-4D97-AF65-F5344CB8AC3E}">
        <p14:creationId xmlns:p14="http://schemas.microsoft.com/office/powerpoint/2010/main" val="42134107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4745935" y="2448478"/>
            <a:ext cx="2523333" cy="582711"/>
          </a:xfrm>
          <a:prstGeom prst="rect">
            <a:avLst/>
          </a:prstGeom>
          <a:solidFill>
            <a:srgbClr val="448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4" name="Rectangle 53"/>
          <p:cNvSpPr/>
          <p:nvPr/>
        </p:nvSpPr>
        <p:spPr>
          <a:xfrm>
            <a:off x="4678188" y="2511863"/>
            <a:ext cx="2523333" cy="582711"/>
          </a:xfrm>
          <a:prstGeom prst="rect">
            <a:avLst/>
          </a:prstGeom>
          <a:solidFill>
            <a:srgbClr val="1D7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6" name="Rectangle 55"/>
          <p:cNvSpPr/>
          <p:nvPr/>
        </p:nvSpPr>
        <p:spPr>
          <a:xfrm>
            <a:off x="4639115" y="2591912"/>
            <a:ext cx="2451889" cy="582711"/>
          </a:xfrm>
          <a:prstGeom prst="rect">
            <a:avLst/>
          </a:prstGeom>
          <a:solidFill>
            <a:srgbClr val="006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Apps</a:t>
            </a:r>
          </a:p>
        </p:txBody>
      </p:sp>
      <p:sp>
        <p:nvSpPr>
          <p:cNvPr id="32" name="Can 25"/>
          <p:cNvSpPr/>
          <p:nvPr/>
        </p:nvSpPr>
        <p:spPr>
          <a:xfrm>
            <a:off x="6536430" y="3715185"/>
            <a:ext cx="758749" cy="745872"/>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rgbClr val="B3191E">
                    <a:lumMod val="50000"/>
                  </a:srgbClr>
                </a:solidFill>
                <a:effectLst/>
                <a:uLnTx/>
                <a:uFillTx/>
                <a:latin typeface="Segoe UI"/>
                <a:ea typeface="+mn-ea"/>
                <a:cs typeface="+mn-cs"/>
              </a:rPr>
              <a:t>Catalog</a:t>
            </a:r>
          </a:p>
        </p:txBody>
      </p:sp>
      <p:sp>
        <p:nvSpPr>
          <p:cNvPr id="34" name="Can 18"/>
          <p:cNvSpPr/>
          <p:nvPr/>
        </p:nvSpPr>
        <p:spPr>
          <a:xfrm>
            <a:off x="4155882" y="5247646"/>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err="1">
                <a:ln>
                  <a:noFill/>
                </a:ln>
                <a:solidFill>
                  <a:srgbClr val="B3191E">
                    <a:lumMod val="50000"/>
                  </a:srgbClr>
                </a:solidFill>
                <a:effectLst/>
                <a:uLnTx/>
                <a:uFillTx/>
                <a:latin typeface="Segoe UI"/>
                <a:ea typeface="+mn-ea"/>
                <a:cs typeface="+mn-cs"/>
              </a:rPr>
              <a:t>Cust</a:t>
            </a:r>
            <a:r>
              <a:rPr kumimoji="0" lang="en-US" sz="1224" b="0" i="0" u="none" strike="noStrike" kern="1200" cap="none" spc="0" normalizeH="0" baseline="0" noProof="0" dirty="0">
                <a:ln>
                  <a:noFill/>
                </a:ln>
                <a:solidFill>
                  <a:srgbClr val="B3191E">
                    <a:lumMod val="50000"/>
                  </a:srgbClr>
                </a:solidFill>
                <a:effectLst/>
                <a:uLnTx/>
                <a:uFillTx/>
                <a:latin typeface="Segoe UI"/>
                <a:ea typeface="+mn-ea"/>
                <a:cs typeface="+mn-cs"/>
              </a:rPr>
              <a:t> 1</a:t>
            </a:r>
          </a:p>
        </p:txBody>
      </p:sp>
      <p:sp>
        <p:nvSpPr>
          <p:cNvPr id="35" name="Can 19"/>
          <p:cNvSpPr/>
          <p:nvPr/>
        </p:nvSpPr>
        <p:spPr>
          <a:xfrm>
            <a:off x="4840746"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err="1">
                <a:ln>
                  <a:noFill/>
                </a:ln>
                <a:solidFill>
                  <a:srgbClr val="B3191E">
                    <a:lumMod val="50000"/>
                  </a:srgbClr>
                </a:solidFill>
                <a:effectLst/>
                <a:uLnTx/>
                <a:uFillTx/>
                <a:latin typeface="Segoe UI"/>
                <a:ea typeface="+mn-ea"/>
                <a:cs typeface="+mn-cs"/>
              </a:rPr>
              <a:t>Cust</a:t>
            </a:r>
            <a:r>
              <a:rPr kumimoji="0" lang="en-US" sz="1224" b="0" i="0" u="none" strike="noStrike" kern="1200" cap="none" spc="0" normalizeH="0" baseline="0" noProof="0" dirty="0">
                <a:ln>
                  <a:noFill/>
                </a:ln>
                <a:solidFill>
                  <a:srgbClr val="B3191E">
                    <a:lumMod val="50000"/>
                  </a:srgbClr>
                </a:solidFill>
                <a:effectLst/>
                <a:uLnTx/>
                <a:uFillTx/>
                <a:latin typeface="Segoe UI"/>
                <a:ea typeface="+mn-ea"/>
                <a:cs typeface="+mn-cs"/>
              </a:rPr>
              <a:t> 2</a:t>
            </a:r>
          </a:p>
        </p:txBody>
      </p:sp>
      <p:sp>
        <p:nvSpPr>
          <p:cNvPr id="38" name="Can 66"/>
          <p:cNvSpPr/>
          <p:nvPr/>
        </p:nvSpPr>
        <p:spPr>
          <a:xfrm>
            <a:off x="5488813"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err="1">
                <a:ln>
                  <a:noFill/>
                </a:ln>
                <a:solidFill>
                  <a:srgbClr val="B3191E">
                    <a:lumMod val="50000"/>
                  </a:srgbClr>
                </a:solidFill>
                <a:effectLst/>
                <a:uLnTx/>
                <a:uFillTx/>
                <a:latin typeface="Segoe UI"/>
                <a:ea typeface="+mn-ea"/>
                <a:cs typeface="+mn-cs"/>
              </a:rPr>
              <a:t>Cust</a:t>
            </a:r>
            <a:r>
              <a:rPr kumimoji="0" lang="en-US" sz="1224" b="0" i="0" u="none" strike="noStrike" kern="1200" cap="none" spc="0" normalizeH="0" baseline="0" noProof="0" dirty="0">
                <a:ln>
                  <a:noFill/>
                </a:ln>
                <a:solidFill>
                  <a:srgbClr val="B3191E">
                    <a:lumMod val="50000"/>
                  </a:srgbClr>
                </a:solidFill>
                <a:effectLst/>
                <a:uLnTx/>
                <a:uFillTx/>
                <a:latin typeface="Segoe UI"/>
                <a:ea typeface="+mn-ea"/>
                <a:cs typeface="+mn-cs"/>
              </a:rPr>
              <a:t> 3</a:t>
            </a:r>
          </a:p>
        </p:txBody>
      </p:sp>
      <p:grpSp>
        <p:nvGrpSpPr>
          <p:cNvPr id="2" name="Group 1"/>
          <p:cNvGrpSpPr/>
          <p:nvPr/>
        </p:nvGrpSpPr>
        <p:grpSpPr>
          <a:xfrm>
            <a:off x="6146152" y="5247646"/>
            <a:ext cx="1502004" cy="707536"/>
            <a:chOff x="4526675" y="3858914"/>
            <a:chExt cx="1104515" cy="520294"/>
          </a:xfrm>
        </p:grpSpPr>
        <p:cxnSp>
          <p:nvCxnSpPr>
            <p:cNvPr id="33" name="Straight Connector 32"/>
            <p:cNvCxnSpPr>
              <a:cxnSpLocks/>
            </p:cNvCxnSpPr>
            <p:nvPr/>
          </p:nvCxnSpPr>
          <p:spPr>
            <a:xfrm>
              <a:off x="4526675" y="4154921"/>
              <a:ext cx="629459"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Can 67"/>
            <p:cNvSpPr/>
            <p:nvPr/>
          </p:nvSpPr>
          <p:spPr>
            <a:xfrm>
              <a:off x="5221482" y="3858914"/>
              <a:ext cx="409708" cy="520294"/>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err="1">
                  <a:ln>
                    <a:noFill/>
                  </a:ln>
                  <a:solidFill>
                    <a:srgbClr val="B3191E">
                      <a:lumMod val="50000"/>
                    </a:srgbClr>
                  </a:solidFill>
                  <a:effectLst/>
                  <a:uLnTx/>
                  <a:uFillTx/>
                  <a:latin typeface="Segoe UI"/>
                  <a:ea typeface="+mn-ea"/>
                  <a:cs typeface="+mn-cs"/>
                </a:rPr>
                <a:t>Cust</a:t>
              </a:r>
              <a:r>
                <a:rPr kumimoji="0" lang="en-US" sz="1224" b="0" i="0" u="none" strike="noStrike" kern="1200" cap="none" spc="0" normalizeH="0" baseline="0" noProof="0" dirty="0">
                  <a:ln>
                    <a:noFill/>
                  </a:ln>
                  <a:solidFill>
                    <a:srgbClr val="B3191E">
                      <a:lumMod val="50000"/>
                    </a:srgbClr>
                  </a:solidFill>
                  <a:effectLst/>
                  <a:uLnTx/>
                  <a:uFillTx/>
                  <a:latin typeface="Segoe UI"/>
                  <a:ea typeface="+mn-ea"/>
                  <a:cs typeface="+mn-cs"/>
                </a:rPr>
                <a:t> N</a:t>
              </a:r>
            </a:p>
          </p:txBody>
        </p:sp>
      </p:grpSp>
      <p:cxnSp>
        <p:nvCxnSpPr>
          <p:cNvPr id="42" name="Straight Arrow Connector 41"/>
          <p:cNvCxnSpPr>
            <a:cxnSpLocks/>
          </p:cNvCxnSpPr>
          <p:nvPr/>
        </p:nvCxnSpPr>
        <p:spPr>
          <a:xfrm>
            <a:off x="6664770" y="3199347"/>
            <a:ext cx="179570" cy="489711"/>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673897" y="2257882"/>
            <a:ext cx="3261491" cy="636456"/>
          </a:xfrm>
          <a:prstGeom prst="rect">
            <a:avLst/>
          </a:prstGeom>
          <a:noFill/>
        </p:spPr>
        <p:txBody>
          <a:bodyPr wrap="square" rtlCol="0">
            <a:spAutoFit/>
          </a:bodyPr>
          <a:lstStyle/>
          <a:p>
            <a:pPr marL="338094" marR="0" lvl="0" indent="-338094"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2.	App looks up tenant in catalog via key</a:t>
            </a:r>
          </a:p>
        </p:txBody>
      </p:sp>
      <p:sp>
        <p:nvSpPr>
          <p:cNvPr id="69" name="TextBox 68"/>
          <p:cNvSpPr txBox="1"/>
          <p:nvPr/>
        </p:nvSpPr>
        <p:spPr>
          <a:xfrm>
            <a:off x="4659185" y="6043493"/>
            <a:ext cx="2849610"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ysClr val="windowText" lastClr="000000"/>
                </a:solidFill>
                <a:effectLst/>
                <a:uLnTx/>
                <a:uFillTx/>
                <a:latin typeface="Segoe UI"/>
                <a:ea typeface="+mn-ea"/>
                <a:cs typeface="+mn-cs"/>
              </a:rPr>
              <a:t>Tenant Databases</a:t>
            </a:r>
          </a:p>
        </p:txBody>
      </p:sp>
      <p:sp>
        <p:nvSpPr>
          <p:cNvPr id="7" name="TextBox 6"/>
          <p:cNvSpPr txBox="1"/>
          <p:nvPr/>
        </p:nvSpPr>
        <p:spPr>
          <a:xfrm>
            <a:off x="11827870" y="866357"/>
            <a:ext cx="184731" cy="374846"/>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5" name="TextBox 54"/>
          <p:cNvSpPr txBox="1"/>
          <p:nvPr/>
        </p:nvSpPr>
        <p:spPr>
          <a:xfrm>
            <a:off x="8673896" y="3715352"/>
            <a:ext cx="3608392" cy="636456"/>
          </a:xfrm>
          <a:prstGeom prst="rect">
            <a:avLst/>
          </a:prstGeom>
          <a:noFill/>
        </p:spPr>
        <p:txBody>
          <a:bodyPr wrap="square" rtlCol="0">
            <a:spAutoFit/>
          </a:bodyPr>
          <a:lstStyle/>
          <a:p>
            <a:pPr marL="338094" marR="0" lvl="0" indent="-338094"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4.  …on subsequent requests, uses cached database location</a:t>
            </a:r>
          </a:p>
        </p:txBody>
      </p:sp>
      <p:sp>
        <p:nvSpPr>
          <p:cNvPr id="59" name="TextBox 58"/>
          <p:cNvSpPr txBox="1"/>
          <p:nvPr/>
        </p:nvSpPr>
        <p:spPr>
          <a:xfrm>
            <a:off x="6878142" y="4399909"/>
            <a:ext cx="1930660"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ysClr val="windowText" lastClr="000000"/>
                </a:solidFill>
                <a:effectLst/>
                <a:uLnTx/>
                <a:uFillTx/>
                <a:latin typeface="Segoe UI"/>
                <a:ea typeface="+mn-ea"/>
                <a:cs typeface="+mn-cs"/>
              </a:rPr>
              <a:t>Tenant Catalog</a:t>
            </a:r>
          </a:p>
        </p:txBody>
      </p:sp>
      <p:sp>
        <p:nvSpPr>
          <p:cNvPr id="62" name="TextBox 61"/>
          <p:cNvSpPr txBox="1"/>
          <p:nvPr/>
        </p:nvSpPr>
        <p:spPr>
          <a:xfrm>
            <a:off x="8673896" y="1529147"/>
            <a:ext cx="3405184" cy="636456"/>
          </a:xfrm>
          <a:prstGeom prst="rect">
            <a:avLst/>
          </a:prstGeom>
          <a:noFill/>
        </p:spPr>
        <p:txBody>
          <a:bodyPr wrap="square" rtlCol="0">
            <a:spAutoFit/>
          </a:bodyPr>
          <a:lstStyle/>
          <a:p>
            <a:pPr marL="280951" marR="0" lvl="0" indent="-280951"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1.	End user connects via a front end to the app</a:t>
            </a:r>
          </a:p>
        </p:txBody>
      </p:sp>
      <p:sp>
        <p:nvSpPr>
          <p:cNvPr id="71" name="Title 1"/>
          <p:cNvSpPr>
            <a:spLocks noGrp="1"/>
          </p:cNvSpPr>
          <p:nvPr>
            <p:ph type="title"/>
          </p:nvPr>
        </p:nvSpPr>
        <p:spPr>
          <a:xfrm>
            <a:off x="622617" y="341637"/>
            <a:ext cx="11812976" cy="833544"/>
          </a:xfrm>
        </p:spPr>
        <p:txBody>
          <a:bodyPr/>
          <a:lstStyle/>
          <a:p>
            <a:pPr marL="1008180" indent="-1008180"/>
            <a:r>
              <a:rPr lang="en-US" sz="4352" dirty="0"/>
              <a:t>Mapping tenants to databases</a:t>
            </a:r>
          </a:p>
        </p:txBody>
      </p:sp>
      <p:cxnSp>
        <p:nvCxnSpPr>
          <p:cNvPr id="22" name="Straight Arrow Connector 21"/>
          <p:cNvCxnSpPr/>
          <p:nvPr/>
        </p:nvCxnSpPr>
        <p:spPr>
          <a:xfrm>
            <a:off x="6009586" y="1714784"/>
            <a:ext cx="0" cy="726485"/>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61104" y="1529146"/>
            <a:ext cx="3015873" cy="636456"/>
          </a:xfrm>
          <a:prstGeom prst="rect">
            <a:avLst/>
          </a:prstGeom>
          <a:noFill/>
        </p:spPr>
        <p:txBody>
          <a:bodyPr wrap="square" rtlCol="0">
            <a:spAutoFit/>
          </a:bodyPr>
          <a:lstStyle/>
          <a:p>
            <a:pPr marL="280951" marR="0" lvl="0" indent="-280951"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A.	Customer signs up as new tenant</a:t>
            </a:r>
          </a:p>
        </p:txBody>
      </p:sp>
      <p:sp>
        <p:nvSpPr>
          <p:cNvPr id="29" name="Can 66"/>
          <p:cNvSpPr/>
          <p:nvPr/>
        </p:nvSpPr>
        <p:spPr>
          <a:xfrm>
            <a:off x="6134830" y="5243209"/>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B3191E">
                    <a:lumMod val="50000"/>
                  </a:srgbClr>
                </a:solidFill>
                <a:effectLst/>
                <a:uLnTx/>
                <a:uFillTx/>
                <a:latin typeface="Segoe UI"/>
                <a:ea typeface="+mn-ea"/>
                <a:cs typeface="+mn-cs"/>
              </a:rPr>
              <a:t>Cust 4</a:t>
            </a:r>
          </a:p>
        </p:txBody>
      </p:sp>
      <p:cxnSp>
        <p:nvCxnSpPr>
          <p:cNvPr id="25" name="Straight Arrow Connector 24"/>
          <p:cNvCxnSpPr>
            <a:cxnSpLocks/>
          </p:cNvCxnSpPr>
          <p:nvPr/>
        </p:nvCxnSpPr>
        <p:spPr>
          <a:xfrm>
            <a:off x="5397899" y="4388278"/>
            <a:ext cx="770366" cy="762182"/>
          </a:xfrm>
          <a:prstGeom prst="straightConnector1">
            <a:avLst/>
          </a:prstGeom>
          <a:ln w="38100">
            <a:solidFill>
              <a:schemeClr val="accent5">
                <a:lumMod val="60000"/>
                <a:lumOff val="4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61104" y="2284416"/>
            <a:ext cx="2771993" cy="636456"/>
          </a:xfrm>
          <a:prstGeom prst="rect">
            <a:avLst/>
          </a:prstGeom>
          <a:noFill/>
        </p:spPr>
        <p:txBody>
          <a:bodyPr wrap="square" rtlCol="0">
            <a:spAutoFit/>
          </a:bodyPr>
          <a:lstStyle/>
          <a:p>
            <a:pPr marL="306555" marR="0" lvl="0" indent="-306555"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B.	App provisions new tenant db</a:t>
            </a:r>
          </a:p>
        </p:txBody>
      </p:sp>
      <p:sp>
        <p:nvSpPr>
          <p:cNvPr id="49" name="TextBox 48"/>
          <p:cNvSpPr txBox="1"/>
          <p:nvPr/>
        </p:nvSpPr>
        <p:spPr>
          <a:xfrm>
            <a:off x="161104" y="3039686"/>
            <a:ext cx="2771993" cy="636456"/>
          </a:xfrm>
          <a:prstGeom prst="rect">
            <a:avLst/>
          </a:prstGeom>
          <a:noFill/>
        </p:spPr>
        <p:txBody>
          <a:bodyPr wrap="square" rtlCol="0">
            <a:spAutoFit/>
          </a:bodyPr>
          <a:lstStyle/>
          <a:p>
            <a:pPr marL="306555" marR="0" lvl="0" indent="-306555"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C.	…registers tenant id, db name in catalog</a:t>
            </a:r>
          </a:p>
        </p:txBody>
      </p:sp>
      <p:sp>
        <p:nvSpPr>
          <p:cNvPr id="31" name="TextBox 30"/>
          <p:cNvSpPr txBox="1"/>
          <p:nvPr/>
        </p:nvSpPr>
        <p:spPr>
          <a:xfrm>
            <a:off x="8673896" y="2986616"/>
            <a:ext cx="3608392" cy="636456"/>
          </a:xfrm>
          <a:prstGeom prst="rect">
            <a:avLst/>
          </a:prstGeom>
          <a:noFill/>
        </p:spPr>
        <p:txBody>
          <a:bodyPr wrap="square" rtlCol="0">
            <a:spAutoFit/>
          </a:bodyPr>
          <a:lstStyle/>
          <a:p>
            <a:pPr marL="338094" marR="0" lvl="0" indent="-338094"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3.  …connects to correct tenant database</a:t>
            </a:r>
          </a:p>
        </p:txBody>
      </p:sp>
      <p:cxnSp>
        <p:nvCxnSpPr>
          <p:cNvPr id="40" name="Straight Arrow Connector 39"/>
          <p:cNvCxnSpPr>
            <a:cxnSpLocks/>
          </p:cNvCxnSpPr>
          <p:nvPr/>
        </p:nvCxnSpPr>
        <p:spPr>
          <a:xfrm flipH="1">
            <a:off x="5070061" y="3232189"/>
            <a:ext cx="184924" cy="508187"/>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3294988" y="3799406"/>
            <a:ext cx="2085531" cy="5363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SQL Database</a:t>
            </a:r>
          </a:p>
        </p:txBody>
      </p:sp>
      <p:cxnSp>
        <p:nvCxnSpPr>
          <p:cNvPr id="51" name="Straight Arrow Connector 50"/>
          <p:cNvCxnSpPr>
            <a:cxnSpLocks/>
          </p:cNvCxnSpPr>
          <p:nvPr/>
        </p:nvCxnSpPr>
        <p:spPr>
          <a:xfrm>
            <a:off x="6090397" y="3199347"/>
            <a:ext cx="250428" cy="1951113"/>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61104" y="1070393"/>
            <a:ext cx="3015873" cy="364395"/>
          </a:xfrm>
          <a:prstGeom prst="rect">
            <a:avLst/>
          </a:prstGeom>
          <a:noFill/>
        </p:spPr>
        <p:txBody>
          <a:bodyPr wrap="square" rtlCol="0">
            <a:spAutoFit/>
          </a:bodyPr>
          <a:lstStyle/>
          <a:p>
            <a:pPr marL="280951" marR="0" lvl="0" indent="-280951" algn="l" defTabSz="914340" rtl="0" eaLnBrk="1" fontAlgn="auto" latinLnBrk="0" hangingPunct="1">
              <a:lnSpc>
                <a:spcPct val="100000"/>
              </a:lnSpc>
              <a:spcBef>
                <a:spcPts val="0"/>
              </a:spcBef>
              <a:spcAft>
                <a:spcPts val="0"/>
              </a:spcAft>
              <a:buClrTx/>
              <a:buSzTx/>
              <a:buFontTx/>
              <a:buNone/>
              <a:tabLst/>
              <a:defRPr/>
            </a:pPr>
            <a:r>
              <a:rPr kumimoji="0" lang="en-US" sz="1768" b="1" i="0" u="none" strike="noStrike" kern="0" cap="none" spc="0" normalizeH="0" baseline="0" noProof="0" dirty="0">
                <a:ln>
                  <a:noFill/>
                </a:ln>
                <a:solidFill>
                  <a:sysClr val="windowText" lastClr="000000"/>
                </a:solidFill>
                <a:effectLst/>
                <a:uLnTx/>
                <a:uFillTx/>
                <a:latin typeface="Segoe UI"/>
                <a:ea typeface="+mn-ea"/>
                <a:cs typeface="+mn-cs"/>
              </a:rPr>
              <a:t>Tenant Onboarding</a:t>
            </a:r>
          </a:p>
        </p:txBody>
      </p:sp>
      <p:sp>
        <p:nvSpPr>
          <p:cNvPr id="43" name="TextBox 42"/>
          <p:cNvSpPr txBox="1"/>
          <p:nvPr/>
        </p:nvSpPr>
        <p:spPr>
          <a:xfrm>
            <a:off x="8673895" y="1070394"/>
            <a:ext cx="3405184" cy="364395"/>
          </a:xfrm>
          <a:prstGeom prst="rect">
            <a:avLst/>
          </a:prstGeom>
          <a:noFill/>
        </p:spPr>
        <p:txBody>
          <a:bodyPr wrap="square" rtlCol="0">
            <a:spAutoFit/>
          </a:bodyPr>
          <a:lstStyle/>
          <a:p>
            <a:pPr marL="280951" marR="0" lvl="0" indent="-280951" algn="l" defTabSz="914340" rtl="0" eaLnBrk="1" fontAlgn="auto" latinLnBrk="0" hangingPunct="1">
              <a:lnSpc>
                <a:spcPct val="100000"/>
              </a:lnSpc>
              <a:spcBef>
                <a:spcPts val="0"/>
              </a:spcBef>
              <a:spcAft>
                <a:spcPts val="0"/>
              </a:spcAft>
              <a:buClrTx/>
              <a:buSzTx/>
              <a:buFontTx/>
              <a:buNone/>
              <a:tabLst/>
              <a:defRPr/>
            </a:pPr>
            <a:r>
              <a:rPr kumimoji="0" lang="en-US" sz="1768" b="1" i="0" u="none" strike="noStrike" kern="0" cap="none" spc="0" normalizeH="0" baseline="0" noProof="0" dirty="0">
                <a:ln>
                  <a:noFill/>
                </a:ln>
                <a:solidFill>
                  <a:sysClr val="windowText" lastClr="000000"/>
                </a:solidFill>
                <a:effectLst/>
                <a:uLnTx/>
                <a:uFillTx/>
                <a:latin typeface="Segoe UI"/>
                <a:ea typeface="+mn-ea"/>
                <a:cs typeface="+mn-cs"/>
              </a:rPr>
              <a:t>Application use</a:t>
            </a:r>
          </a:p>
        </p:txBody>
      </p:sp>
      <p:cxnSp>
        <p:nvCxnSpPr>
          <p:cNvPr id="15" name="Straight Connector 14"/>
          <p:cNvCxnSpPr/>
          <p:nvPr/>
        </p:nvCxnSpPr>
        <p:spPr>
          <a:xfrm>
            <a:off x="6413407" y="3073085"/>
            <a:ext cx="430933"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067157" y="5650179"/>
            <a:ext cx="430933"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911045" y="5749410"/>
            <a:ext cx="3134095"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ysClr val="windowText" lastClr="000000"/>
                </a:solidFill>
                <a:effectLst/>
                <a:uLnTx/>
                <a:uFillTx/>
                <a:latin typeface="Segoe UI"/>
                <a:ea typeface="+mn-ea"/>
                <a:cs typeface="+mn-cs"/>
              </a:rPr>
              <a:t>Elastic Data Client Library</a:t>
            </a:r>
          </a:p>
        </p:txBody>
      </p:sp>
      <p:sp>
        <p:nvSpPr>
          <p:cNvPr id="36" name="Can 25"/>
          <p:cNvSpPr/>
          <p:nvPr/>
        </p:nvSpPr>
        <p:spPr>
          <a:xfrm>
            <a:off x="2646955" y="3725862"/>
            <a:ext cx="758749" cy="73519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B3191E">
                    <a:lumMod val="50000"/>
                  </a:srgbClr>
                </a:solidFill>
                <a:effectLst/>
                <a:uLnTx/>
                <a:uFillTx/>
                <a:latin typeface="Segoe UI"/>
                <a:ea typeface="+mn-ea"/>
                <a:cs typeface="+mn-cs"/>
              </a:rPr>
              <a:t>Base</a:t>
            </a:r>
            <a:br>
              <a:rPr kumimoji="0" lang="en-US" sz="1200" b="0" i="0" u="none" strike="noStrike" kern="0" cap="none" spc="0" normalizeH="0" baseline="0" noProof="0" dirty="0">
                <a:ln>
                  <a:noFill/>
                </a:ln>
                <a:solidFill>
                  <a:srgbClr val="B3191E">
                    <a:lumMod val="50000"/>
                  </a:srgbClr>
                </a:solidFill>
                <a:effectLst/>
                <a:uLnTx/>
                <a:uFillTx/>
                <a:latin typeface="Segoe UI"/>
                <a:ea typeface="+mn-ea"/>
                <a:cs typeface="+mn-cs"/>
              </a:rPr>
            </a:br>
            <a:r>
              <a:rPr kumimoji="0" lang="en-US" sz="1200" b="0" i="0" u="none" strike="noStrike" kern="0" cap="none" spc="0" normalizeH="0" baseline="0" noProof="0" dirty="0" err="1">
                <a:ln>
                  <a:noFill/>
                </a:ln>
                <a:solidFill>
                  <a:srgbClr val="B3191E">
                    <a:lumMod val="50000"/>
                  </a:srgbClr>
                </a:solidFill>
                <a:effectLst/>
                <a:uLnTx/>
                <a:uFillTx/>
                <a:latin typeface="Segoe UI"/>
                <a:ea typeface="+mn-ea"/>
                <a:cs typeface="+mn-cs"/>
              </a:rPr>
              <a:t>TenantDB</a:t>
            </a:r>
            <a:endParaRPr kumimoji="0" lang="en-US" sz="1200" b="0" i="0" u="none" strike="noStrike" kern="0" cap="none" spc="0" normalizeH="0" baseline="0" noProof="0" dirty="0">
              <a:ln>
                <a:noFill/>
              </a:ln>
              <a:solidFill>
                <a:srgbClr val="B3191E">
                  <a:lumMod val="50000"/>
                </a:srgbClr>
              </a:solidFill>
              <a:effectLst/>
              <a:uLnTx/>
              <a:uFillTx/>
              <a:latin typeface="Segoe UI"/>
              <a:ea typeface="+mn-ea"/>
              <a:cs typeface="+mn-cs"/>
            </a:endParaRPr>
          </a:p>
        </p:txBody>
      </p:sp>
      <p:sp>
        <p:nvSpPr>
          <p:cNvPr id="37" name="Can 25"/>
          <p:cNvSpPr/>
          <p:nvPr/>
        </p:nvSpPr>
        <p:spPr>
          <a:xfrm>
            <a:off x="1810616" y="3759313"/>
            <a:ext cx="758749" cy="626386"/>
          </a:xfrm>
          <a:prstGeom prst="cube">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B3191E">
                    <a:lumMod val="50000"/>
                  </a:srgbClr>
                </a:solidFill>
                <a:effectLst/>
                <a:uLnTx/>
                <a:uFillTx/>
                <a:latin typeface="Segoe UI"/>
                <a:ea typeface="+mn-ea"/>
                <a:cs typeface="+mn-cs"/>
              </a:rPr>
              <a:t>Tenant</a:t>
            </a:r>
            <a:br>
              <a:rPr kumimoji="0" lang="en-US" sz="1200" b="0" i="0" u="none" strike="noStrike" kern="0" cap="none" spc="0" normalizeH="0" baseline="0" noProof="0" dirty="0">
                <a:ln>
                  <a:noFill/>
                </a:ln>
                <a:solidFill>
                  <a:srgbClr val="B3191E">
                    <a:lumMod val="50000"/>
                  </a:srgbClr>
                </a:solidFill>
                <a:effectLst/>
                <a:uLnTx/>
                <a:uFillTx/>
                <a:latin typeface="Segoe UI"/>
                <a:ea typeface="+mn-ea"/>
                <a:cs typeface="+mn-cs"/>
              </a:rPr>
            </a:br>
            <a:r>
              <a:rPr kumimoji="0" lang="en-US" sz="1200" b="0" i="0" u="none" strike="noStrike" kern="0" cap="none" spc="0" normalizeH="0" baseline="0" noProof="0" dirty="0">
                <a:ln>
                  <a:noFill/>
                </a:ln>
                <a:solidFill>
                  <a:srgbClr val="B3191E">
                    <a:lumMod val="50000"/>
                  </a:srgbClr>
                </a:solidFill>
                <a:effectLst/>
                <a:uLnTx/>
                <a:uFillTx/>
                <a:latin typeface="Segoe UI"/>
                <a:ea typeface="+mn-ea"/>
                <a:cs typeface="+mn-cs"/>
              </a:rPr>
              <a:t>bacpac</a:t>
            </a:r>
          </a:p>
        </p:txBody>
      </p:sp>
    </p:spTree>
    <p:extLst>
      <p:ext uri="{BB962C8B-B14F-4D97-AF65-F5344CB8AC3E}">
        <p14:creationId xmlns:p14="http://schemas.microsoft.com/office/powerpoint/2010/main" val="107312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par>
                          <p:cTn id="24" fill="hold">
                            <p:stCondLst>
                              <p:cond delay="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par>
                          <p:cTn id="43" fill="hold">
                            <p:stCondLst>
                              <p:cond delay="0"/>
                            </p:stCondLst>
                            <p:childTnLst>
                              <p:par>
                                <p:cTn id="44" presetID="26" presetClass="emph" presetSubtype="0" fill="hold" grpId="0" nodeType="afterEffect">
                                  <p:stCondLst>
                                    <p:cond delay="0"/>
                                  </p:stCondLst>
                                  <p:childTnLst>
                                    <p:animEffect transition="out" filter="fade">
                                      <p:cBhvr>
                                        <p:cTn id="45" dur="500" tmFilter="0, 0; .2, .5; .8, .5; 1, 0"/>
                                        <p:tgtEl>
                                          <p:spTgt spid="32"/>
                                        </p:tgtEl>
                                      </p:cBhvr>
                                    </p:animEffect>
                                    <p:animScale>
                                      <p:cBhvr>
                                        <p:cTn id="46" dur="250" autoRev="1" fill="hold"/>
                                        <p:tgtEl>
                                          <p:spTgt spid="32"/>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up)">
                                      <p:cBhvr>
                                        <p:cTn id="71" dur="500"/>
                                        <p:tgtEl>
                                          <p:spTgt spid="22"/>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6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up)">
                                      <p:cBhvr>
                                        <p:cTn id="84" dur="500"/>
                                        <p:tgtEl>
                                          <p:spTgt spid="51"/>
                                        </p:tgtEl>
                                      </p:cBhvr>
                                    </p:animEffect>
                                  </p:childTnLst>
                                </p:cTn>
                              </p:par>
                              <p:par>
                                <p:cTn id="85" presetID="1"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22"/>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nodeType="afterEffect">
                                  <p:stCondLst>
                                    <p:cond delay="0"/>
                                  </p:stCondLst>
                                  <p:childTnLst>
                                    <p:set>
                                      <p:cBhvr>
                                        <p:cTn id="101" dur="1" fill="hold">
                                          <p:stCondLst>
                                            <p:cond delay="0"/>
                                          </p:stCondLst>
                                        </p:cTn>
                                        <p:tgtEl>
                                          <p:spTgt spid="22"/>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4" grpId="0"/>
      <p:bldP spid="55" grpId="0"/>
      <p:bldP spid="62" grpId="0"/>
      <p:bldP spid="27" grpId="0"/>
      <p:bldP spid="29" grpId="0" animBg="1"/>
      <p:bldP spid="44" grpId="0"/>
      <p:bldP spid="49" grpId="0"/>
      <p:bldP spid="31" grpId="0"/>
      <p:bldP spid="50" grpId="0" animBg="1"/>
      <p:bldP spid="50" grpId="1" animBg="1"/>
      <p:bldP spid="41" grpId="0"/>
      <p:bldP spid="43" grpId="0"/>
      <p:bldP spid="36" grpId="0" animBg="1"/>
      <p:bldP spid="36" grpId="1" animBg="1"/>
      <p:bldP spid="37" grpId="0" animBg="1"/>
      <p:bldP spid="3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5560" y="3656359"/>
            <a:ext cx="10732540" cy="2640723"/>
          </a:xfrm>
        </p:spPr>
        <p:txBody>
          <a:bodyPr/>
          <a:lstStyle/>
          <a:p>
            <a:r>
              <a:rPr lang="en-US" sz="6000" dirty="0">
                <a:solidFill>
                  <a:schemeClr val="accent6">
                    <a:lumMod val="50000"/>
                    <a:lumOff val="50000"/>
                  </a:schemeClr>
                </a:solidFill>
                <a:latin typeface="+mn-lt"/>
              </a:rPr>
              <a:t>hands on</a:t>
            </a:r>
          </a:p>
          <a:p>
            <a:r>
              <a:rPr lang="en-US" sz="4800" dirty="0"/>
              <a:t>provisioning and cataloging</a:t>
            </a:r>
          </a:p>
          <a:p>
            <a:r>
              <a:rPr lang="en-US" sz="4800" dirty="0"/>
              <a:t>(single and batch)</a:t>
            </a:r>
          </a:p>
        </p:txBody>
      </p:sp>
    </p:spTree>
    <p:extLst>
      <p:ext uri="{BB962C8B-B14F-4D97-AF65-F5344CB8AC3E}">
        <p14:creationId xmlns:p14="http://schemas.microsoft.com/office/powerpoint/2010/main" val="21417493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a:xfrm>
            <a:off x="99203" y="1156177"/>
            <a:ext cx="11887200" cy="572464"/>
          </a:xfrm>
        </p:spPr>
        <p:txBody>
          <a:bodyPr/>
          <a:lstStyle/>
          <a:p>
            <a:pPr marL="342900" lvl="1" indent="0">
              <a:buNone/>
            </a:pPr>
            <a:r>
              <a:rPr lang="en-US" sz="2800" dirty="0"/>
              <a:t>Tenant name is parsed from the URL path and converted to sharding key</a:t>
            </a:r>
          </a:p>
        </p:txBody>
      </p:sp>
      <p:sp>
        <p:nvSpPr>
          <p:cNvPr id="2" name="Title 1"/>
          <p:cNvSpPr>
            <a:spLocks noGrp="1"/>
          </p:cNvSpPr>
          <p:nvPr>
            <p:ph type="title"/>
          </p:nvPr>
        </p:nvSpPr>
        <p:spPr/>
        <p:txBody>
          <a:bodyPr/>
          <a:lstStyle/>
          <a:p>
            <a:r>
              <a:rPr lang="en-US" dirty="0"/>
              <a:t>Dynamic data routing</a:t>
            </a:r>
          </a:p>
        </p:txBody>
      </p:sp>
      <p:grpSp>
        <p:nvGrpSpPr>
          <p:cNvPr id="12" name="Group 11"/>
          <p:cNvGrpSpPr/>
          <p:nvPr/>
        </p:nvGrpSpPr>
        <p:grpSpPr>
          <a:xfrm>
            <a:off x="1837266" y="1920069"/>
            <a:ext cx="9497720" cy="4853112"/>
            <a:chOff x="2636075" y="2103121"/>
            <a:chExt cx="6896100" cy="3344664"/>
          </a:xfrm>
          <a:effectLst/>
        </p:grpSpPr>
        <p:pic>
          <p:nvPicPr>
            <p:cNvPr id="9" name="Picture 8"/>
            <p:cNvPicPr>
              <a:picLocks noChangeAspect="1"/>
            </p:cNvPicPr>
            <p:nvPr/>
          </p:nvPicPr>
          <p:blipFill rotWithShape="1">
            <a:blip r:embed="rId3"/>
            <a:srcRect t="414" b="3117"/>
            <a:stretch/>
          </p:blipFill>
          <p:spPr>
            <a:xfrm>
              <a:off x="2636075" y="2103121"/>
              <a:ext cx="6896100" cy="3344664"/>
            </a:xfrm>
            <a:prstGeom prst="rect">
              <a:avLst/>
            </a:prstGeom>
            <a:solidFill>
              <a:schemeClr val="bg1"/>
            </a:solidFill>
          </p:spPr>
        </p:pic>
        <p:sp>
          <p:nvSpPr>
            <p:cNvPr id="10" name="Rectangle 9"/>
            <p:cNvSpPr/>
            <p:nvPr/>
          </p:nvSpPr>
          <p:spPr bwMode="auto">
            <a:xfrm>
              <a:off x="4381500" y="4610100"/>
              <a:ext cx="1074420" cy="914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 name="Text Placeholder 2"/>
          <p:cNvSpPr txBox="1">
            <a:spLocks/>
          </p:cNvSpPr>
          <p:nvPr/>
        </p:nvSpPr>
        <p:spPr>
          <a:xfrm>
            <a:off x="5166277" y="6280259"/>
            <a:ext cx="6184757" cy="4339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0" algn="r">
              <a:buFont typeface="Arial" pitchFamily="34" charset="0"/>
              <a:buNone/>
            </a:pPr>
            <a:r>
              <a:rPr lang="en-US" sz="1800" dirty="0"/>
              <a:t>Other key types supported include byte[], GUID, date</a:t>
            </a:r>
          </a:p>
        </p:txBody>
      </p:sp>
    </p:spTree>
    <p:extLst>
      <p:ext uri="{BB962C8B-B14F-4D97-AF65-F5344CB8AC3E}">
        <p14:creationId xmlns:p14="http://schemas.microsoft.com/office/powerpoint/2010/main" val="27545246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a:xfrm>
            <a:off x="427037" y="1652209"/>
            <a:ext cx="10515600" cy="627864"/>
          </a:xfrm>
        </p:spPr>
        <p:txBody>
          <a:bodyPr/>
          <a:lstStyle/>
          <a:p>
            <a:pPr marL="342900" lvl="1" indent="0">
              <a:buNone/>
            </a:pPr>
            <a:r>
              <a:rPr lang="en-US" sz="3200" dirty="0"/>
              <a:t>The magic lies in one line of code…</a:t>
            </a:r>
          </a:p>
        </p:txBody>
      </p:sp>
      <p:sp>
        <p:nvSpPr>
          <p:cNvPr id="2" name="Title 1"/>
          <p:cNvSpPr>
            <a:spLocks noGrp="1"/>
          </p:cNvSpPr>
          <p:nvPr>
            <p:ph type="title"/>
          </p:nvPr>
        </p:nvSpPr>
        <p:spPr/>
        <p:txBody>
          <a:bodyPr/>
          <a:lstStyle/>
          <a:p>
            <a:r>
              <a:rPr lang="en-US" dirty="0"/>
              <a:t>Dynamic data routing</a:t>
            </a:r>
          </a:p>
        </p:txBody>
      </p:sp>
      <p:pic>
        <p:nvPicPr>
          <p:cNvPr id="5" name="Picture 4"/>
          <p:cNvPicPr>
            <a:picLocks noChangeAspect="1"/>
          </p:cNvPicPr>
          <p:nvPr/>
        </p:nvPicPr>
        <p:blipFill>
          <a:blip r:embed="rId3"/>
          <a:stretch>
            <a:fillRect/>
          </a:stretch>
        </p:blipFill>
        <p:spPr>
          <a:xfrm>
            <a:off x="884237" y="2430462"/>
            <a:ext cx="11124127" cy="1143000"/>
          </a:xfrm>
          <a:prstGeom prst="rect">
            <a:avLst/>
          </a:prstGeom>
        </p:spPr>
      </p:pic>
      <p:sp>
        <p:nvSpPr>
          <p:cNvPr id="6" name="Text Placeholder 2"/>
          <p:cNvSpPr txBox="1">
            <a:spLocks/>
          </p:cNvSpPr>
          <p:nvPr/>
        </p:nvSpPr>
        <p:spPr>
          <a:xfrm>
            <a:off x="427037" y="3917709"/>
            <a:ext cx="10225897" cy="10464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0">
              <a:buFont typeface="Arial" pitchFamily="34" charset="0"/>
              <a:buNone/>
            </a:pPr>
            <a:r>
              <a:rPr lang="en-US" sz="2800" dirty="0"/>
              <a:t>Opens a connection to the tenant’s database based on the key</a:t>
            </a:r>
          </a:p>
          <a:p>
            <a:pPr marL="342900" lvl="1" indent="0">
              <a:buFont typeface="Arial" pitchFamily="34" charset="0"/>
              <a:buNone/>
            </a:pPr>
            <a:r>
              <a:rPr lang="en-US" sz="2800" dirty="0"/>
              <a:t>Replaces the standard open connection statement</a:t>
            </a:r>
          </a:p>
        </p:txBody>
      </p:sp>
      <p:sp>
        <p:nvSpPr>
          <p:cNvPr id="7" name="Text Placeholder 2"/>
          <p:cNvSpPr txBox="1">
            <a:spLocks/>
          </p:cNvSpPr>
          <p:nvPr/>
        </p:nvSpPr>
        <p:spPr>
          <a:xfrm>
            <a:off x="427037" y="5222815"/>
            <a:ext cx="10951613" cy="9602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0">
              <a:buFont typeface="Arial" pitchFamily="34" charset="0"/>
              <a:buNone/>
            </a:pPr>
            <a:r>
              <a:rPr lang="en-US" sz="2800" dirty="0"/>
              <a:t>Connection information is cached to speed up re-connection and avoid bottlenecking on catalog  </a:t>
            </a:r>
          </a:p>
        </p:txBody>
      </p:sp>
    </p:spTree>
    <p:extLst>
      <p:ext uri="{BB962C8B-B14F-4D97-AF65-F5344CB8AC3E}">
        <p14:creationId xmlns:p14="http://schemas.microsoft.com/office/powerpoint/2010/main" val="24164729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an 44"/>
          <p:cNvSpPr/>
          <p:nvPr/>
        </p:nvSpPr>
        <p:spPr>
          <a:xfrm>
            <a:off x="3123805" y="5247647"/>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rgbClr val="EDAC09"/>
              </a:solidFill>
              <a:effectLst/>
              <a:uLnTx/>
              <a:uFillTx/>
              <a:latin typeface="Segoe UI Semilight"/>
              <a:ea typeface="+mn-ea"/>
              <a:cs typeface="+mn-cs"/>
            </a:endParaRPr>
          </a:p>
        </p:txBody>
      </p:sp>
      <p:sp>
        <p:nvSpPr>
          <p:cNvPr id="46" name="Can 45"/>
          <p:cNvSpPr/>
          <p:nvPr/>
        </p:nvSpPr>
        <p:spPr>
          <a:xfrm>
            <a:off x="2443086" y="5247647"/>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rgbClr val="EDAC09"/>
              </a:solidFill>
              <a:effectLst/>
              <a:uLnTx/>
              <a:uFillTx/>
              <a:latin typeface="Segoe UI Semilight"/>
              <a:ea typeface="+mn-ea"/>
              <a:cs typeface="+mn-cs"/>
            </a:endParaRPr>
          </a:p>
        </p:txBody>
      </p:sp>
      <p:sp>
        <p:nvSpPr>
          <p:cNvPr id="52" name="Can 51"/>
          <p:cNvSpPr/>
          <p:nvPr/>
        </p:nvSpPr>
        <p:spPr>
          <a:xfrm>
            <a:off x="2285065" y="5437803"/>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rgbClr val="EDAC09"/>
                </a:solidFill>
                <a:effectLst/>
                <a:uLnTx/>
                <a:uFillTx/>
                <a:latin typeface="Segoe UI Semilight"/>
                <a:ea typeface="+mn-ea"/>
                <a:cs typeface="+mn-cs"/>
              </a:rPr>
              <a:t>Cust 4 </a:t>
            </a:r>
          </a:p>
        </p:txBody>
      </p:sp>
      <p:sp>
        <p:nvSpPr>
          <p:cNvPr id="74" name="Can 73"/>
          <p:cNvSpPr/>
          <p:nvPr/>
        </p:nvSpPr>
        <p:spPr>
          <a:xfrm>
            <a:off x="2959281" y="5437803"/>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rgbClr val="EDAC09"/>
              </a:solidFill>
              <a:effectLst/>
              <a:uLnTx/>
              <a:uFillTx/>
              <a:latin typeface="Segoe UI Semilight"/>
              <a:ea typeface="+mn-ea"/>
              <a:cs typeface="+mn-cs"/>
            </a:endParaRPr>
          </a:p>
        </p:txBody>
      </p:sp>
      <p:sp>
        <p:nvSpPr>
          <p:cNvPr id="70" name="Can 69"/>
          <p:cNvSpPr/>
          <p:nvPr/>
        </p:nvSpPr>
        <p:spPr>
          <a:xfrm>
            <a:off x="2099397" y="5622773"/>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err="1">
                <a:ln>
                  <a:noFill/>
                </a:ln>
                <a:solidFill>
                  <a:srgbClr val="EDAC09"/>
                </a:solidFill>
                <a:effectLst/>
                <a:uLnTx/>
                <a:uFillTx/>
                <a:latin typeface="Segoe UI Semilight"/>
                <a:ea typeface="+mn-ea"/>
                <a:cs typeface="+mn-cs"/>
              </a:rPr>
              <a:t>Cust</a:t>
            </a:r>
            <a:r>
              <a:rPr kumimoji="0" lang="en-US" sz="1360" b="0" i="0" u="none" strike="noStrike" kern="0" cap="none" spc="0" normalizeH="0" baseline="0" noProof="0" dirty="0">
                <a:ln>
                  <a:noFill/>
                </a:ln>
                <a:solidFill>
                  <a:srgbClr val="EDAC09"/>
                </a:solidFill>
                <a:effectLst/>
                <a:uLnTx/>
                <a:uFillTx/>
                <a:latin typeface="Segoe UI Semilight"/>
                <a:ea typeface="+mn-ea"/>
                <a:cs typeface="+mn-cs"/>
              </a:rPr>
              <a:t> 1</a:t>
            </a:r>
          </a:p>
        </p:txBody>
      </p:sp>
      <p:sp>
        <p:nvSpPr>
          <p:cNvPr id="66" name="Can 65"/>
          <p:cNvSpPr/>
          <p:nvPr/>
        </p:nvSpPr>
        <p:spPr>
          <a:xfrm>
            <a:off x="2778671" y="5622773"/>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err="1">
                <a:ln>
                  <a:noFill/>
                </a:ln>
                <a:solidFill>
                  <a:srgbClr val="EDAC09"/>
                </a:solidFill>
                <a:effectLst/>
                <a:uLnTx/>
                <a:uFillTx/>
                <a:latin typeface="Segoe UI Semilight"/>
                <a:ea typeface="+mn-ea"/>
                <a:cs typeface="+mn-cs"/>
              </a:rPr>
              <a:t>Cust</a:t>
            </a:r>
            <a:r>
              <a:rPr kumimoji="0" lang="en-US" sz="1360" b="0" i="0" u="none" strike="noStrike" kern="0" cap="none" spc="0" normalizeH="0" baseline="0" noProof="0" dirty="0">
                <a:ln>
                  <a:noFill/>
                </a:ln>
                <a:solidFill>
                  <a:srgbClr val="EDAC09"/>
                </a:solidFill>
                <a:effectLst/>
                <a:uLnTx/>
                <a:uFillTx/>
                <a:latin typeface="Segoe UI Semilight"/>
                <a:ea typeface="+mn-ea"/>
                <a:cs typeface="+mn-cs"/>
              </a:rPr>
              <a:t> 2</a:t>
            </a:r>
          </a:p>
        </p:txBody>
      </p:sp>
      <p:sp>
        <p:nvSpPr>
          <p:cNvPr id="7" name="TextBox 6"/>
          <p:cNvSpPr txBox="1"/>
          <p:nvPr/>
        </p:nvSpPr>
        <p:spPr>
          <a:xfrm>
            <a:off x="11827870" y="866357"/>
            <a:ext cx="184731" cy="374846"/>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 name="Title 1"/>
          <p:cNvSpPr>
            <a:spLocks noGrp="1"/>
          </p:cNvSpPr>
          <p:nvPr>
            <p:ph type="title"/>
          </p:nvPr>
        </p:nvSpPr>
        <p:spPr>
          <a:xfrm>
            <a:off x="622616" y="341637"/>
            <a:ext cx="11708106" cy="833544"/>
          </a:xfrm>
        </p:spPr>
        <p:txBody>
          <a:bodyPr/>
          <a:lstStyle/>
          <a:p>
            <a:r>
              <a:rPr lang="en-US" sz="4352" dirty="0"/>
              <a:t>Managing unpredictable tenant workloads</a:t>
            </a:r>
          </a:p>
        </p:txBody>
      </p:sp>
      <p:sp>
        <p:nvSpPr>
          <p:cNvPr id="41" name="Can 40"/>
          <p:cNvSpPr/>
          <p:nvPr/>
        </p:nvSpPr>
        <p:spPr>
          <a:xfrm>
            <a:off x="3804524" y="5247647"/>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rgbClr val="EDAC09"/>
              </a:solidFill>
              <a:effectLst/>
              <a:uLnTx/>
              <a:uFillTx/>
              <a:latin typeface="Segoe UI Semilight"/>
              <a:ea typeface="+mn-ea"/>
              <a:cs typeface="+mn-cs"/>
            </a:endParaRPr>
          </a:p>
        </p:txBody>
      </p:sp>
      <p:sp>
        <p:nvSpPr>
          <p:cNvPr id="51" name="Can 50"/>
          <p:cNvSpPr/>
          <p:nvPr/>
        </p:nvSpPr>
        <p:spPr>
          <a:xfrm>
            <a:off x="3633497" y="5437803"/>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rgbClr val="EDAC09"/>
              </a:solidFill>
              <a:effectLst/>
              <a:uLnTx/>
              <a:uFillTx/>
              <a:latin typeface="Segoe UI Semilight"/>
              <a:ea typeface="+mn-ea"/>
              <a:cs typeface="+mn-cs"/>
            </a:endParaRPr>
          </a:p>
        </p:txBody>
      </p:sp>
      <p:sp>
        <p:nvSpPr>
          <p:cNvPr id="63" name="Can 62"/>
          <p:cNvSpPr/>
          <p:nvPr/>
        </p:nvSpPr>
        <p:spPr>
          <a:xfrm>
            <a:off x="3457944" y="5622773"/>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err="1">
                <a:ln>
                  <a:noFill/>
                </a:ln>
                <a:solidFill>
                  <a:srgbClr val="EDAC09"/>
                </a:solidFill>
                <a:effectLst/>
                <a:uLnTx/>
                <a:uFillTx/>
                <a:latin typeface="Segoe UI Semilight"/>
                <a:ea typeface="+mn-ea"/>
                <a:cs typeface="+mn-cs"/>
              </a:rPr>
              <a:t>Cust</a:t>
            </a:r>
            <a:r>
              <a:rPr kumimoji="0" lang="en-US" sz="1360" b="0" i="0" u="none" strike="noStrike" kern="0" cap="none" spc="0" normalizeH="0" baseline="0" noProof="0" dirty="0">
                <a:ln>
                  <a:noFill/>
                </a:ln>
                <a:solidFill>
                  <a:srgbClr val="EDAC09"/>
                </a:solidFill>
                <a:effectLst/>
                <a:uLnTx/>
                <a:uFillTx/>
                <a:latin typeface="Segoe UI Semilight"/>
                <a:ea typeface="+mn-ea"/>
                <a:cs typeface="+mn-cs"/>
              </a:rPr>
              <a:t> 3</a:t>
            </a:r>
          </a:p>
        </p:txBody>
      </p:sp>
      <p:sp>
        <p:nvSpPr>
          <p:cNvPr id="6" name="Cube 5"/>
          <p:cNvSpPr/>
          <p:nvPr/>
        </p:nvSpPr>
        <p:spPr>
          <a:xfrm>
            <a:off x="2065303" y="5158511"/>
            <a:ext cx="2383446" cy="1234937"/>
          </a:xfrm>
          <a:prstGeom prst="cube">
            <a:avLst>
              <a:gd name="adj" fmla="val 35017"/>
            </a:avLst>
          </a:prstGeom>
          <a:solidFill>
            <a:schemeClr val="accent5">
              <a:lumMod val="20000"/>
              <a:lumOff val="80000"/>
              <a:alpha val="40000"/>
            </a:schemeClr>
          </a:solidFill>
          <a:ln>
            <a:solidFill>
              <a:schemeClr val="accent2">
                <a:lumMod val="40000"/>
                <a:lumOff val="6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6" name="Straight Arrow Connector 55"/>
          <p:cNvCxnSpPr>
            <a:cxnSpLocks/>
          </p:cNvCxnSpPr>
          <p:nvPr/>
        </p:nvCxnSpPr>
        <p:spPr>
          <a:xfrm flipH="1">
            <a:off x="3264993" y="3258584"/>
            <a:ext cx="2039110" cy="2250684"/>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472839" y="4761550"/>
            <a:ext cx="1253958"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0078D7">
                    <a:lumMod val="75000"/>
                  </a:srgbClr>
                </a:solidFill>
                <a:effectLst/>
                <a:uLnTx/>
                <a:uFillTx/>
                <a:latin typeface="Segoe UI Semilight"/>
                <a:ea typeface="+mn-ea"/>
                <a:cs typeface="+mn-cs"/>
              </a:rPr>
              <a:t>pool1</a:t>
            </a:r>
          </a:p>
        </p:txBody>
      </p:sp>
      <p:sp>
        <p:nvSpPr>
          <p:cNvPr id="85" name="TextBox 84"/>
          <p:cNvSpPr txBox="1"/>
          <p:nvPr/>
        </p:nvSpPr>
        <p:spPr>
          <a:xfrm>
            <a:off x="5709288" y="4758841"/>
            <a:ext cx="929508"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0078D7">
                    <a:lumMod val="75000"/>
                  </a:srgbClr>
                </a:solidFill>
                <a:effectLst/>
                <a:uLnTx/>
                <a:uFillTx/>
                <a:latin typeface="Segoe UI Semilight"/>
                <a:ea typeface="+mn-ea"/>
                <a:cs typeface="+mn-cs"/>
              </a:rPr>
              <a:t>pool2</a:t>
            </a:r>
          </a:p>
        </p:txBody>
      </p:sp>
      <p:sp>
        <p:nvSpPr>
          <p:cNvPr id="86" name="TextBox 85"/>
          <p:cNvSpPr txBox="1"/>
          <p:nvPr/>
        </p:nvSpPr>
        <p:spPr>
          <a:xfrm>
            <a:off x="7108187" y="4755326"/>
            <a:ext cx="1060955"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0078D7">
                    <a:lumMod val="75000"/>
                  </a:srgbClr>
                </a:solidFill>
                <a:effectLst/>
                <a:uLnTx/>
                <a:uFillTx/>
                <a:latin typeface="Segoe UI Semilight"/>
                <a:ea typeface="+mn-ea"/>
                <a:cs typeface="+mn-cs"/>
              </a:rPr>
              <a:t>pool3</a:t>
            </a:r>
          </a:p>
        </p:txBody>
      </p:sp>
      <p:grpSp>
        <p:nvGrpSpPr>
          <p:cNvPr id="3" name="Group 2"/>
          <p:cNvGrpSpPr/>
          <p:nvPr/>
        </p:nvGrpSpPr>
        <p:grpSpPr>
          <a:xfrm>
            <a:off x="4137217" y="5247648"/>
            <a:ext cx="1568363" cy="1082662"/>
            <a:chOff x="3041699" y="3858915"/>
            <a:chExt cx="1153313" cy="796147"/>
          </a:xfrm>
        </p:grpSpPr>
        <p:sp>
          <p:nvSpPr>
            <p:cNvPr id="43" name="Can 42"/>
            <p:cNvSpPr/>
            <p:nvPr/>
          </p:nvSpPr>
          <p:spPr>
            <a:xfrm>
              <a:off x="3297623" y="3858915"/>
              <a:ext cx="409708" cy="520294"/>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68" normalizeH="0" baseline="0" noProof="0" dirty="0">
                <a:ln>
                  <a:noFill/>
                </a:ln>
                <a:solidFill>
                  <a:srgbClr val="EDAC09"/>
                </a:solidFill>
                <a:effectLst/>
                <a:uLnTx/>
                <a:uFillTx/>
                <a:latin typeface="Segoe UI Semilight"/>
                <a:ea typeface="+mn-ea"/>
                <a:cs typeface="+mn-cs"/>
              </a:endParaRPr>
            </a:p>
          </p:txBody>
        </p:sp>
        <p:sp>
          <p:nvSpPr>
            <p:cNvPr id="44" name="Can 43"/>
            <p:cNvSpPr/>
            <p:nvPr/>
          </p:nvSpPr>
          <p:spPr>
            <a:xfrm>
              <a:off x="3785304" y="3858915"/>
              <a:ext cx="409708" cy="520294"/>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68" normalizeH="0" baseline="0" noProof="0" dirty="0">
                <a:ln>
                  <a:noFill/>
                </a:ln>
                <a:solidFill>
                  <a:srgbClr val="EDAC09"/>
                </a:solidFill>
                <a:effectLst/>
                <a:uLnTx/>
                <a:uFillTx/>
                <a:latin typeface="Segoe UI Semilight"/>
                <a:ea typeface="+mn-ea"/>
                <a:cs typeface="+mn-cs"/>
              </a:endParaRPr>
            </a:p>
          </p:txBody>
        </p:sp>
        <p:sp>
          <p:nvSpPr>
            <p:cNvPr id="48" name="Can 47"/>
            <p:cNvSpPr/>
            <p:nvPr/>
          </p:nvSpPr>
          <p:spPr>
            <a:xfrm>
              <a:off x="3167075" y="3998748"/>
              <a:ext cx="422601" cy="520294"/>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68" normalizeH="0" baseline="0" noProof="0" dirty="0">
                <a:ln>
                  <a:noFill/>
                </a:ln>
                <a:solidFill>
                  <a:srgbClr val="EDAC09"/>
                </a:solidFill>
                <a:effectLst/>
                <a:uLnTx/>
                <a:uFillTx/>
                <a:latin typeface="Segoe UI Semilight"/>
                <a:ea typeface="+mn-ea"/>
                <a:cs typeface="+mn-cs"/>
              </a:endParaRPr>
            </a:p>
          </p:txBody>
        </p:sp>
        <p:sp>
          <p:nvSpPr>
            <p:cNvPr id="49" name="Can 48"/>
            <p:cNvSpPr/>
            <p:nvPr/>
          </p:nvSpPr>
          <p:spPr>
            <a:xfrm>
              <a:off x="3662867" y="3998748"/>
              <a:ext cx="409708" cy="520294"/>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68" normalizeH="0" baseline="0" noProof="0" dirty="0">
                <a:ln>
                  <a:noFill/>
                </a:ln>
                <a:solidFill>
                  <a:srgbClr val="EDAC09"/>
                </a:solidFill>
                <a:effectLst/>
                <a:uLnTx/>
                <a:uFillTx/>
                <a:latin typeface="Segoe UI Semilight"/>
                <a:ea typeface="+mn-ea"/>
                <a:cs typeface="+mn-cs"/>
              </a:endParaRPr>
            </a:p>
          </p:txBody>
        </p:sp>
        <p:sp>
          <p:nvSpPr>
            <p:cNvPr id="64" name="Can 63"/>
            <p:cNvSpPr/>
            <p:nvPr/>
          </p:nvSpPr>
          <p:spPr>
            <a:xfrm>
              <a:off x="3041699" y="4134768"/>
              <a:ext cx="409708" cy="520294"/>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68" normalizeH="0" baseline="0" noProof="0" dirty="0">
                  <a:ln>
                    <a:noFill/>
                  </a:ln>
                  <a:solidFill>
                    <a:srgbClr val="EDAC09"/>
                  </a:solidFill>
                  <a:effectLst/>
                  <a:uLnTx/>
                  <a:uFillTx/>
                  <a:latin typeface="Segoe UI Semilight"/>
                  <a:ea typeface="+mn-ea"/>
                  <a:cs typeface="+mn-cs"/>
                </a:rPr>
                <a:t>Cust 10</a:t>
              </a:r>
            </a:p>
          </p:txBody>
        </p:sp>
        <p:sp>
          <p:nvSpPr>
            <p:cNvPr id="65" name="Can 64"/>
            <p:cNvSpPr/>
            <p:nvPr/>
          </p:nvSpPr>
          <p:spPr>
            <a:xfrm>
              <a:off x="3528317" y="4134768"/>
              <a:ext cx="409708" cy="520294"/>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68" normalizeH="0" baseline="0" noProof="0" dirty="0">
                  <a:ln>
                    <a:noFill/>
                  </a:ln>
                  <a:solidFill>
                    <a:srgbClr val="EDAC09"/>
                  </a:solidFill>
                  <a:effectLst/>
                  <a:uLnTx/>
                  <a:uFillTx/>
                  <a:latin typeface="Segoe UI Semilight"/>
                  <a:ea typeface="+mn-ea"/>
                  <a:cs typeface="+mn-cs"/>
                </a:rPr>
                <a:t>Cust 11</a:t>
              </a:r>
            </a:p>
          </p:txBody>
        </p:sp>
      </p:grpSp>
      <p:sp>
        <p:nvSpPr>
          <p:cNvPr id="31" name="Can 30"/>
          <p:cNvSpPr/>
          <p:nvPr/>
        </p:nvSpPr>
        <p:spPr>
          <a:xfrm>
            <a:off x="6492333" y="5247647"/>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rgbClr val="EDAC09"/>
              </a:solidFill>
              <a:effectLst/>
              <a:uLnTx/>
              <a:uFillTx/>
              <a:latin typeface="Segoe UI Semilight"/>
              <a:ea typeface="+mn-ea"/>
              <a:cs typeface="+mn-cs"/>
            </a:endParaRPr>
          </a:p>
        </p:txBody>
      </p:sp>
      <p:sp>
        <p:nvSpPr>
          <p:cNvPr id="29" name="Can 28"/>
          <p:cNvSpPr/>
          <p:nvPr/>
        </p:nvSpPr>
        <p:spPr>
          <a:xfrm>
            <a:off x="5811614" y="5247647"/>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rgbClr val="EDAC09"/>
              </a:solidFill>
              <a:effectLst/>
              <a:uLnTx/>
              <a:uFillTx/>
              <a:latin typeface="Segoe UI Semilight"/>
              <a:ea typeface="+mn-ea"/>
              <a:cs typeface="+mn-cs"/>
            </a:endParaRPr>
          </a:p>
        </p:txBody>
      </p:sp>
      <p:sp>
        <p:nvSpPr>
          <p:cNvPr id="50" name="Can 49"/>
          <p:cNvSpPr/>
          <p:nvPr/>
        </p:nvSpPr>
        <p:spPr>
          <a:xfrm>
            <a:off x="5638612" y="5437803"/>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rgbClr val="EDAC09"/>
              </a:solidFill>
              <a:effectLst/>
              <a:uLnTx/>
              <a:uFillTx/>
              <a:latin typeface="Segoe UI Semilight"/>
              <a:ea typeface="+mn-ea"/>
              <a:cs typeface="+mn-cs"/>
            </a:endParaRPr>
          </a:p>
        </p:txBody>
      </p:sp>
      <p:sp>
        <p:nvSpPr>
          <p:cNvPr id="53" name="Can 52"/>
          <p:cNvSpPr/>
          <p:nvPr/>
        </p:nvSpPr>
        <p:spPr>
          <a:xfrm>
            <a:off x="5460698" y="5622773"/>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68" normalizeH="0" baseline="0" noProof="0" dirty="0">
                <a:ln>
                  <a:noFill/>
                </a:ln>
                <a:solidFill>
                  <a:srgbClr val="EDAC09"/>
                </a:solidFill>
                <a:effectLst/>
                <a:uLnTx/>
                <a:uFillTx/>
                <a:latin typeface="Segoe UI Semilight"/>
                <a:ea typeface="+mn-ea"/>
                <a:cs typeface="+mn-cs"/>
              </a:rPr>
              <a:t>Cust 12</a:t>
            </a:r>
          </a:p>
        </p:txBody>
      </p:sp>
      <p:sp>
        <p:nvSpPr>
          <p:cNvPr id="37" name="Can 36"/>
          <p:cNvSpPr/>
          <p:nvPr/>
        </p:nvSpPr>
        <p:spPr>
          <a:xfrm>
            <a:off x="6295295" y="5437803"/>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rgbClr val="EDAC09"/>
                </a:solidFill>
                <a:effectLst/>
                <a:uLnTx/>
                <a:uFillTx/>
                <a:latin typeface="Segoe UI Semilight"/>
                <a:ea typeface="+mn-ea"/>
                <a:cs typeface="+mn-cs"/>
              </a:rPr>
              <a:t>Cust 17</a:t>
            </a:r>
          </a:p>
        </p:txBody>
      </p:sp>
      <p:sp>
        <p:nvSpPr>
          <p:cNvPr id="54" name="Can 53"/>
          <p:cNvSpPr/>
          <p:nvPr/>
        </p:nvSpPr>
        <p:spPr>
          <a:xfrm>
            <a:off x="6139971" y="5622773"/>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360" b="0" i="0" u="none" strike="noStrike" kern="0" cap="none" spc="-68" normalizeH="0" baseline="0" noProof="0" dirty="0">
                <a:ln>
                  <a:noFill/>
                </a:ln>
                <a:solidFill>
                  <a:srgbClr val="EDAC09"/>
                </a:solidFill>
                <a:effectLst/>
                <a:uLnTx/>
                <a:uFillTx/>
                <a:latin typeface="Segoe UI Semilight"/>
                <a:ea typeface="+mn-ea"/>
                <a:cs typeface="+mn-cs"/>
              </a:rPr>
              <a:t>Cust 13</a:t>
            </a:r>
          </a:p>
        </p:txBody>
      </p:sp>
      <p:sp>
        <p:nvSpPr>
          <p:cNvPr id="79" name="Cube 78"/>
          <p:cNvSpPr/>
          <p:nvPr/>
        </p:nvSpPr>
        <p:spPr>
          <a:xfrm>
            <a:off x="4060203" y="5159724"/>
            <a:ext cx="2326096" cy="1234937"/>
          </a:xfrm>
          <a:prstGeom prst="cube">
            <a:avLst>
              <a:gd name="adj" fmla="val 35017"/>
            </a:avLst>
          </a:prstGeom>
          <a:solidFill>
            <a:schemeClr val="accent5">
              <a:lumMod val="20000"/>
              <a:lumOff val="80000"/>
              <a:alpha val="40000"/>
            </a:schemeClr>
          </a:solidFill>
          <a:ln>
            <a:solidFill>
              <a:schemeClr val="accent2">
                <a:lumMod val="40000"/>
                <a:lumOff val="6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EDAC09"/>
              </a:solidFill>
              <a:effectLst/>
              <a:uLnTx/>
              <a:uFillTx/>
              <a:latin typeface="Segoe UI Semilight"/>
              <a:ea typeface="+mn-ea"/>
              <a:cs typeface="+mn-cs"/>
            </a:endParaRPr>
          </a:p>
        </p:txBody>
      </p:sp>
      <p:sp>
        <p:nvSpPr>
          <p:cNvPr id="67" name="Cube 66"/>
          <p:cNvSpPr/>
          <p:nvPr/>
        </p:nvSpPr>
        <p:spPr>
          <a:xfrm>
            <a:off x="4060203" y="5159724"/>
            <a:ext cx="3054461" cy="1234937"/>
          </a:xfrm>
          <a:prstGeom prst="cube">
            <a:avLst>
              <a:gd name="adj" fmla="val 35017"/>
            </a:avLst>
          </a:prstGeom>
          <a:solidFill>
            <a:schemeClr val="accent5">
              <a:lumMod val="20000"/>
              <a:lumOff val="80000"/>
              <a:alpha val="40000"/>
            </a:schemeClr>
          </a:solidFill>
          <a:ln>
            <a:solidFill>
              <a:schemeClr val="accent2">
                <a:lumMod val="40000"/>
                <a:lumOff val="6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EDAC09"/>
              </a:solidFill>
              <a:effectLst/>
              <a:uLnTx/>
              <a:uFillTx/>
              <a:latin typeface="Segoe UI Semilight"/>
              <a:ea typeface="+mn-ea"/>
              <a:cs typeface="+mn-cs"/>
            </a:endParaRPr>
          </a:p>
        </p:txBody>
      </p:sp>
      <p:cxnSp>
        <p:nvCxnSpPr>
          <p:cNvPr id="68" name="Straight Arrow Connector 67"/>
          <p:cNvCxnSpPr>
            <a:cxnSpLocks/>
          </p:cNvCxnSpPr>
          <p:nvPr/>
        </p:nvCxnSpPr>
        <p:spPr>
          <a:xfrm flipH="1">
            <a:off x="3518961" y="3258581"/>
            <a:ext cx="1363437" cy="481795"/>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1743888" y="3799406"/>
            <a:ext cx="2085531" cy="5363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SQL Database</a:t>
            </a:r>
          </a:p>
        </p:txBody>
      </p:sp>
      <p:cxnSp>
        <p:nvCxnSpPr>
          <p:cNvPr id="75" name="Straight Arrow Connector 74"/>
          <p:cNvCxnSpPr>
            <a:cxnSpLocks/>
          </p:cNvCxnSpPr>
          <p:nvPr/>
        </p:nvCxnSpPr>
        <p:spPr>
          <a:xfrm>
            <a:off x="3123805" y="4360045"/>
            <a:ext cx="229551" cy="417063"/>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flipH="1">
            <a:off x="5250381" y="3258583"/>
            <a:ext cx="305419" cy="224212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847635" y="1780957"/>
            <a:ext cx="3483086" cy="364395"/>
          </a:xfrm>
          <a:prstGeom prst="rect">
            <a:avLst/>
          </a:prstGeom>
          <a:noFill/>
        </p:spPr>
        <p:txBody>
          <a:bodyPr wrap="square" rtlCol="0">
            <a:spAutoFit/>
          </a:bodyPr>
          <a:lstStyle/>
          <a:p>
            <a:pPr marL="280951" marR="0" lvl="0" indent="-280951"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2.	…pre-provisions databases</a:t>
            </a:r>
          </a:p>
        </p:txBody>
      </p:sp>
      <p:sp>
        <p:nvSpPr>
          <p:cNvPr id="82" name="TextBox 81"/>
          <p:cNvSpPr txBox="1"/>
          <p:nvPr/>
        </p:nvSpPr>
        <p:spPr>
          <a:xfrm>
            <a:off x="8844937" y="2097001"/>
            <a:ext cx="3485784" cy="636456"/>
          </a:xfrm>
          <a:prstGeom prst="rect">
            <a:avLst/>
          </a:prstGeom>
          <a:noFill/>
        </p:spPr>
        <p:txBody>
          <a:bodyPr wrap="square" rtlCol="0">
            <a:spAutoFit/>
          </a:bodyPr>
          <a:lstStyle/>
          <a:p>
            <a:pPr marL="306555" marR="0" lvl="0" indent="-306555"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3.	As tenants register they are assigned databases</a:t>
            </a:r>
          </a:p>
        </p:txBody>
      </p:sp>
      <p:sp>
        <p:nvSpPr>
          <p:cNvPr id="83" name="TextBox 82"/>
          <p:cNvSpPr txBox="1"/>
          <p:nvPr/>
        </p:nvSpPr>
        <p:spPr>
          <a:xfrm>
            <a:off x="8844937" y="2685106"/>
            <a:ext cx="3485784" cy="636456"/>
          </a:xfrm>
          <a:prstGeom prst="rect">
            <a:avLst/>
          </a:prstGeom>
          <a:noFill/>
        </p:spPr>
        <p:txBody>
          <a:bodyPr wrap="square" rtlCol="0">
            <a:spAutoFit/>
          </a:bodyPr>
          <a:lstStyle/>
          <a:p>
            <a:pPr marL="306555" marR="0" lvl="0" indent="-306555"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4.	Service pre-provisions next pool and databases </a:t>
            </a:r>
          </a:p>
        </p:txBody>
      </p:sp>
      <p:sp>
        <p:nvSpPr>
          <p:cNvPr id="58" name="Cube 57"/>
          <p:cNvSpPr/>
          <p:nvPr/>
        </p:nvSpPr>
        <p:spPr>
          <a:xfrm>
            <a:off x="6742630" y="5156487"/>
            <a:ext cx="2486904" cy="1234937"/>
          </a:xfrm>
          <a:prstGeom prst="cube">
            <a:avLst>
              <a:gd name="adj" fmla="val 35605"/>
            </a:avLst>
          </a:prstGeom>
          <a:solidFill>
            <a:schemeClr val="accent5">
              <a:lumMod val="20000"/>
              <a:lumOff val="80000"/>
              <a:alpha val="40000"/>
            </a:schemeClr>
          </a:solidFill>
          <a:ln>
            <a:solidFill>
              <a:schemeClr val="accent2">
                <a:lumMod val="40000"/>
                <a:lumOff val="6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EDAC09"/>
              </a:solidFill>
              <a:effectLst/>
              <a:uLnTx/>
              <a:uFillTx/>
              <a:latin typeface="Segoe UI Semilight"/>
              <a:ea typeface="+mn-ea"/>
              <a:cs typeface="+mn-cs"/>
            </a:endParaRPr>
          </a:p>
        </p:txBody>
      </p:sp>
      <p:sp>
        <p:nvSpPr>
          <p:cNvPr id="94" name="TextBox 93"/>
          <p:cNvSpPr txBox="1"/>
          <p:nvPr/>
        </p:nvSpPr>
        <p:spPr>
          <a:xfrm>
            <a:off x="8844937" y="1192852"/>
            <a:ext cx="3483086" cy="636456"/>
          </a:xfrm>
          <a:prstGeom prst="rect">
            <a:avLst/>
          </a:prstGeom>
          <a:noFill/>
        </p:spPr>
        <p:txBody>
          <a:bodyPr wrap="square" rtlCol="0">
            <a:spAutoFit/>
          </a:bodyPr>
          <a:lstStyle/>
          <a:p>
            <a:pPr marL="280951" marR="0" lvl="0" indent="-280951"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1.	Provisioning service creates pool</a:t>
            </a:r>
          </a:p>
        </p:txBody>
      </p:sp>
      <p:cxnSp>
        <p:nvCxnSpPr>
          <p:cNvPr id="95" name="Straight Arrow Connector 94"/>
          <p:cNvCxnSpPr>
            <a:cxnSpLocks/>
          </p:cNvCxnSpPr>
          <p:nvPr/>
        </p:nvCxnSpPr>
        <p:spPr>
          <a:xfrm>
            <a:off x="6638796" y="3230769"/>
            <a:ext cx="205544" cy="458289"/>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009586" y="1714784"/>
            <a:ext cx="0" cy="726485"/>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842239" y="3273211"/>
            <a:ext cx="3485784" cy="636456"/>
          </a:xfrm>
          <a:prstGeom prst="rect">
            <a:avLst/>
          </a:prstGeom>
          <a:noFill/>
        </p:spPr>
        <p:txBody>
          <a:bodyPr wrap="square" rtlCol="0">
            <a:spAutoFit/>
          </a:bodyPr>
          <a:lstStyle/>
          <a:p>
            <a:pPr marL="306555" marR="0" lvl="0" indent="-306555"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5.	Scale pool to handle more load/databases </a:t>
            </a:r>
          </a:p>
        </p:txBody>
      </p:sp>
      <p:sp>
        <p:nvSpPr>
          <p:cNvPr id="98" name="TextBox 97"/>
          <p:cNvSpPr txBox="1"/>
          <p:nvPr/>
        </p:nvSpPr>
        <p:spPr>
          <a:xfrm>
            <a:off x="8842239" y="3861316"/>
            <a:ext cx="3593354" cy="636456"/>
          </a:xfrm>
          <a:prstGeom prst="rect">
            <a:avLst/>
          </a:prstGeom>
          <a:noFill/>
        </p:spPr>
        <p:txBody>
          <a:bodyPr wrap="square" rtlCol="0">
            <a:spAutoFit/>
          </a:bodyPr>
          <a:lstStyle/>
          <a:p>
            <a:pPr marL="306555" marR="0" lvl="0" indent="-306555"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6.	Move databases between pools to load-balance pools</a:t>
            </a:r>
          </a:p>
        </p:txBody>
      </p:sp>
      <p:sp>
        <p:nvSpPr>
          <p:cNvPr id="99" name="TextBox 98"/>
          <p:cNvSpPr txBox="1"/>
          <p:nvPr/>
        </p:nvSpPr>
        <p:spPr>
          <a:xfrm>
            <a:off x="8842239" y="4449421"/>
            <a:ext cx="3485784" cy="636456"/>
          </a:xfrm>
          <a:prstGeom prst="rect">
            <a:avLst/>
          </a:prstGeom>
          <a:noFill/>
        </p:spPr>
        <p:txBody>
          <a:bodyPr wrap="square" rtlCol="0">
            <a:spAutoFit/>
          </a:bodyPr>
          <a:lstStyle/>
          <a:p>
            <a:pPr marL="306555" marR="0" lvl="0" indent="-306555" algn="l" defTabSz="914340" rtl="0" eaLnBrk="1" fontAlgn="auto" latinLnBrk="0" hangingPunct="1">
              <a:lnSpc>
                <a:spcPct val="100000"/>
              </a:lnSpc>
              <a:spcBef>
                <a:spcPts val="0"/>
              </a:spcBef>
              <a:spcAft>
                <a:spcPts val="0"/>
              </a:spcAft>
              <a:buClrTx/>
              <a:buSzTx/>
              <a:buFontTx/>
              <a:buNone/>
              <a:tabLst/>
              <a:defRPr/>
            </a:pPr>
            <a:r>
              <a:rPr kumimoji="0" lang="en-US" sz="1768" b="0" i="0" u="none" strike="noStrike" kern="0" cap="none" spc="0" normalizeH="0" baseline="0" noProof="0" dirty="0">
                <a:ln>
                  <a:noFill/>
                </a:ln>
                <a:solidFill>
                  <a:sysClr val="windowText" lastClr="000000"/>
                </a:solidFill>
                <a:effectLst/>
                <a:uLnTx/>
                <a:uFillTx/>
                <a:latin typeface="Segoe UI"/>
                <a:ea typeface="+mn-ea"/>
                <a:cs typeface="+mn-cs"/>
              </a:rPr>
              <a:t>7.	Databases can be moved out if they become very active</a:t>
            </a:r>
          </a:p>
        </p:txBody>
      </p:sp>
      <p:sp>
        <p:nvSpPr>
          <p:cNvPr id="55" name="Rectangle 54"/>
          <p:cNvSpPr/>
          <p:nvPr/>
        </p:nvSpPr>
        <p:spPr>
          <a:xfrm>
            <a:off x="4592062" y="2473201"/>
            <a:ext cx="2523333" cy="582711"/>
          </a:xfrm>
          <a:prstGeom prst="rect">
            <a:avLst/>
          </a:prstGeom>
          <a:solidFill>
            <a:srgbClr val="448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 name="Rectangle 56"/>
          <p:cNvSpPr/>
          <p:nvPr/>
        </p:nvSpPr>
        <p:spPr>
          <a:xfrm>
            <a:off x="4524315" y="2536586"/>
            <a:ext cx="2523333" cy="582711"/>
          </a:xfrm>
          <a:prstGeom prst="rect">
            <a:avLst/>
          </a:prstGeom>
          <a:solidFill>
            <a:srgbClr val="1D7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9" name="Rectangle 58"/>
          <p:cNvSpPr/>
          <p:nvPr/>
        </p:nvSpPr>
        <p:spPr>
          <a:xfrm>
            <a:off x="4485242" y="2616635"/>
            <a:ext cx="2451889" cy="582711"/>
          </a:xfrm>
          <a:prstGeom prst="rect">
            <a:avLst/>
          </a:prstGeom>
          <a:solidFill>
            <a:srgbClr val="006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Apps</a:t>
            </a:r>
          </a:p>
        </p:txBody>
      </p:sp>
      <p:sp>
        <p:nvSpPr>
          <p:cNvPr id="60" name="Can 25">
            <a:extLst>
              <a:ext uri="{FF2B5EF4-FFF2-40B4-BE49-F238E27FC236}">
                <a16:creationId xmlns:a16="http://schemas.microsoft.com/office/drawing/2014/main" id="{81A3C162-84D9-45A5-9D3F-B90E72F05E7C}"/>
              </a:ext>
            </a:extLst>
          </p:cNvPr>
          <p:cNvSpPr/>
          <p:nvPr/>
        </p:nvSpPr>
        <p:spPr>
          <a:xfrm>
            <a:off x="6536430" y="3715185"/>
            <a:ext cx="758749" cy="69396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83B01">
                    <a:lumMod val="50000"/>
                  </a:srgbClr>
                </a:solidFill>
                <a:effectLst/>
                <a:uLnTx/>
                <a:uFillTx/>
                <a:latin typeface="Segoe UI Semilight"/>
                <a:ea typeface="+mn-ea"/>
                <a:cs typeface="+mn-cs"/>
              </a:rPr>
              <a:t>Catalog</a:t>
            </a:r>
          </a:p>
        </p:txBody>
      </p:sp>
    </p:spTree>
    <p:extLst>
      <p:ext uri="{BB962C8B-B14F-4D97-AF65-F5344CB8AC3E}">
        <p14:creationId xmlns:p14="http://schemas.microsoft.com/office/powerpoint/2010/main" val="296523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4"/>
                                        </p:tgtEl>
                                        <p:attrNameLst>
                                          <p:attrName>style.visibility</p:attrName>
                                        </p:attrNameLst>
                                      </p:cBhvr>
                                      <p:to>
                                        <p:strVal val="visible"/>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up)">
                                      <p:cBhvr>
                                        <p:cTn id="13" dur="500"/>
                                        <p:tgtEl>
                                          <p:spTgt spid="6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up)">
                                      <p:cBhvr>
                                        <p:cTn id="17" dur="500"/>
                                        <p:tgtEl>
                                          <p:spTgt spid="7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2"/>
                                        </p:tgtEl>
                                        <p:attrNameLst>
                                          <p:attrName>style.visibility</p:attrName>
                                        </p:attrNameLst>
                                      </p:cBhvr>
                                      <p:to>
                                        <p:strVal val="visible"/>
                                      </p:to>
                                    </p:set>
                                  </p:childTnLst>
                                </p:cTn>
                              </p:par>
                              <p:par>
                                <p:cTn id="44" presetID="22" presetClass="entr" presetSubtype="1" fill="hold"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ipe(up)">
                                      <p:cBhvr>
                                        <p:cTn id="46" dur="500"/>
                                        <p:tgtEl>
                                          <p:spTgt spid="96"/>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wipe(up)">
                                      <p:cBhvr>
                                        <p:cTn id="50" dur="500"/>
                                        <p:tgtEl>
                                          <p:spTgt spid="95"/>
                                        </p:tgtEl>
                                      </p:cBhvr>
                                    </p:animEffect>
                                  </p:childTnLst>
                                </p:cTn>
                              </p:par>
                            </p:childTnLst>
                          </p:cTn>
                        </p:par>
                        <p:par>
                          <p:cTn id="51" fill="hold">
                            <p:stCondLst>
                              <p:cond delay="1000"/>
                            </p:stCondLst>
                            <p:childTnLst>
                              <p:par>
                                <p:cTn id="52" presetID="1" presetClass="entr" presetSubtype="0" fill="hold" nodeType="afterEffect">
                                  <p:stCondLst>
                                    <p:cond delay="300"/>
                                  </p:stCondLst>
                                  <p:childTnLst>
                                    <p:set>
                                      <p:cBhvr>
                                        <p:cTn id="53" dur="1" fill="hold">
                                          <p:stCondLst>
                                            <p:cond delay="0"/>
                                          </p:stCondLst>
                                        </p:cTn>
                                        <p:tgtEl>
                                          <p:spTgt spid="5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3"/>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200"/>
                                  </p:stCondLst>
                                  <p:childTnLst>
                                    <p:set>
                                      <p:cBhvr>
                                        <p:cTn id="60" dur="1" fill="hold">
                                          <p:stCondLst>
                                            <p:cond delay="0"/>
                                          </p:stCondLst>
                                        </p:cTn>
                                        <p:tgtEl>
                                          <p:spTgt spid="51"/>
                                        </p:tgtEl>
                                        <p:attrNameLst>
                                          <p:attrName>style.visibility</p:attrName>
                                        </p:attrNameLst>
                                      </p:cBhvr>
                                      <p:to>
                                        <p:strVal val="visible"/>
                                      </p:to>
                                    </p:set>
                                  </p:childTnLst>
                                </p:cTn>
                              </p:par>
                            </p:childTnLst>
                          </p:cTn>
                        </p:par>
                        <p:par>
                          <p:cTn id="61" fill="hold">
                            <p:stCondLst>
                              <p:cond delay="200"/>
                            </p:stCondLst>
                            <p:childTnLst>
                              <p:par>
                                <p:cTn id="62" presetID="1" presetClass="entr" presetSubtype="0" fill="hold" grpId="0" nodeType="afterEffect">
                                  <p:stCondLst>
                                    <p:cond delay="20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5"/>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nodeType="afterEffect">
                                  <p:stCondLst>
                                    <p:cond delay="30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0" nodeType="afterEffect">
                                  <p:stCondLst>
                                    <p:cond delay="200"/>
                                  </p:stCondLst>
                                  <p:childTnLst>
                                    <p:set>
                                      <p:cBhvr>
                                        <p:cTn id="85" dur="1" fill="hold">
                                          <p:stCondLst>
                                            <p:cond delay="0"/>
                                          </p:stCondLst>
                                        </p:cTn>
                                        <p:tgtEl>
                                          <p:spTgt spid="50"/>
                                        </p:tgtEl>
                                        <p:attrNameLst>
                                          <p:attrName>style.visibility</p:attrName>
                                        </p:attrNameLst>
                                      </p:cBhvr>
                                      <p:to>
                                        <p:strVal val="visible"/>
                                      </p:to>
                                    </p:set>
                                  </p:childTnLst>
                                </p:cTn>
                              </p:par>
                            </p:childTnLst>
                          </p:cTn>
                        </p:par>
                        <p:par>
                          <p:cTn id="86" fill="hold">
                            <p:stCondLst>
                              <p:cond delay="200"/>
                            </p:stCondLst>
                            <p:childTnLst>
                              <p:par>
                                <p:cTn id="87" presetID="1" presetClass="entr" presetSubtype="0" fill="hold" grpId="0" nodeType="afterEffect">
                                  <p:stCondLst>
                                    <p:cond delay="200"/>
                                  </p:stCondLst>
                                  <p:childTnLst>
                                    <p:set>
                                      <p:cBhvr>
                                        <p:cTn id="88" dur="1" fill="hold">
                                          <p:stCondLst>
                                            <p:cond delay="0"/>
                                          </p:stCondLst>
                                        </p:cTn>
                                        <p:tgtEl>
                                          <p:spTgt spid="2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7"/>
                                        </p:tgtEl>
                                        <p:attrNameLst>
                                          <p:attrName>style.visibility</p:attrName>
                                        </p:attrNameLst>
                                      </p:cBhvr>
                                      <p:to>
                                        <p:strVal val="visible"/>
                                      </p:to>
                                    </p:set>
                                  </p:childTnLst>
                                </p:cTn>
                              </p:par>
                              <p:par>
                                <p:cTn id="95" presetID="1" presetClass="exit" presetSubtype="0" fill="hold" grpId="1" nodeType="withEffect">
                                  <p:stCondLst>
                                    <p:cond delay="0"/>
                                  </p:stCondLst>
                                  <p:childTnLst>
                                    <p:set>
                                      <p:cBhvr>
                                        <p:cTn id="96" dur="1" fill="hold">
                                          <p:stCondLst>
                                            <p:cond delay="0"/>
                                          </p:stCondLst>
                                        </p:cTn>
                                        <p:tgtEl>
                                          <p:spTgt spid="79"/>
                                        </p:tgtEl>
                                        <p:attrNameLst>
                                          <p:attrName>style.visibility</p:attrName>
                                        </p:attrNameLst>
                                      </p:cBhvr>
                                      <p:to>
                                        <p:strVal val="hidden"/>
                                      </p:to>
                                    </p:set>
                                  </p:childTnLst>
                                </p:cTn>
                              </p:par>
                            </p:childTnLst>
                          </p:cTn>
                        </p:par>
                        <p:par>
                          <p:cTn id="97" fill="hold">
                            <p:stCondLst>
                              <p:cond delay="0"/>
                            </p:stCondLst>
                            <p:childTnLst>
                              <p:par>
                                <p:cTn id="98" presetID="1" presetClass="entr" presetSubtype="0" fill="hold" grpId="0" nodeType="afterEffect">
                                  <p:stCondLst>
                                    <p:cond delay="200"/>
                                  </p:stCondLst>
                                  <p:childTnLst>
                                    <p:set>
                                      <p:cBhvr>
                                        <p:cTn id="99" dur="1" fill="hold">
                                          <p:stCondLst>
                                            <p:cond delay="0"/>
                                          </p:stCondLst>
                                        </p:cTn>
                                        <p:tgtEl>
                                          <p:spTgt spid="54"/>
                                        </p:tgtEl>
                                        <p:attrNameLst>
                                          <p:attrName>style.visibility</p:attrName>
                                        </p:attrNameLst>
                                      </p:cBhvr>
                                      <p:to>
                                        <p:strVal val="visible"/>
                                      </p:to>
                                    </p:set>
                                  </p:childTnLst>
                                </p:cTn>
                              </p:par>
                            </p:childTnLst>
                          </p:cTn>
                        </p:par>
                        <p:par>
                          <p:cTn id="100" fill="hold">
                            <p:stCondLst>
                              <p:cond delay="200"/>
                            </p:stCondLst>
                            <p:childTnLst>
                              <p:par>
                                <p:cTn id="101" presetID="1" presetClass="entr" presetSubtype="0" fill="hold" grpId="0" nodeType="afterEffect">
                                  <p:stCondLst>
                                    <p:cond delay="200"/>
                                  </p:stCondLst>
                                  <p:childTnLst>
                                    <p:set>
                                      <p:cBhvr>
                                        <p:cTn id="102" dur="1" fill="hold">
                                          <p:stCondLst>
                                            <p:cond delay="0"/>
                                          </p:stCondLst>
                                        </p:cTn>
                                        <p:tgtEl>
                                          <p:spTgt spid="37"/>
                                        </p:tgtEl>
                                        <p:attrNameLst>
                                          <p:attrName>style.visibility</p:attrName>
                                        </p:attrNameLst>
                                      </p:cBhvr>
                                      <p:to>
                                        <p:strVal val="visible"/>
                                      </p:to>
                                    </p:set>
                                  </p:childTnLst>
                                </p:cTn>
                              </p:par>
                            </p:childTnLst>
                          </p:cTn>
                        </p:par>
                        <p:par>
                          <p:cTn id="103" fill="hold">
                            <p:stCondLst>
                              <p:cond delay="400"/>
                            </p:stCondLst>
                            <p:childTnLst>
                              <p:par>
                                <p:cTn id="104" presetID="1" presetClass="entr" presetSubtype="0" fill="hold" grpId="0" nodeType="afterEffect">
                                  <p:stCondLst>
                                    <p:cond delay="200"/>
                                  </p:stCondLst>
                                  <p:childTnLst>
                                    <p:set>
                                      <p:cBhvr>
                                        <p:cTn id="105" dur="1" fill="hold">
                                          <p:stCondLst>
                                            <p:cond delay="0"/>
                                          </p:stCondLst>
                                        </p:cTn>
                                        <p:tgtEl>
                                          <p:spTgt spid="31"/>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5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86"/>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63" presetClass="path" presetSubtype="0" accel="50000" decel="50000" fill="hold" grpId="1" nodeType="clickEffect">
                                  <p:stCondLst>
                                    <p:cond delay="0"/>
                                  </p:stCondLst>
                                  <p:childTnLst>
                                    <p:animMotion origin="layout" path="M -2.77778E-7 3.58025E-6 L 0.07031 3.58025E-6 " pathEditMode="relative" rAng="0" ptsTypes="AA">
                                      <p:cBhvr>
                                        <p:cTn id="115" dur="1000" fill="hold"/>
                                        <p:tgtEl>
                                          <p:spTgt spid="37"/>
                                        </p:tgtEl>
                                        <p:attrNameLst>
                                          <p:attrName>ppt_x</p:attrName>
                                          <p:attrName>ppt_y</p:attrName>
                                        </p:attrNameLst>
                                      </p:cBhvr>
                                      <p:rCtr x="3507" y="0"/>
                                    </p:animMotion>
                                  </p:childTnLst>
                                </p:cTn>
                              </p:par>
                              <p:par>
                                <p:cTn id="116" presetID="1" presetClass="entr" presetSubtype="0" fill="hold" grpId="0" nodeType="withEffect">
                                  <p:stCondLst>
                                    <p:cond delay="0"/>
                                  </p:stCondLst>
                                  <p:childTnLst>
                                    <p:set>
                                      <p:cBhvr>
                                        <p:cTn id="117" dur="1" fill="hold">
                                          <p:stCondLst>
                                            <p:cond delay="0"/>
                                          </p:stCondLst>
                                        </p:cTn>
                                        <p:tgtEl>
                                          <p:spTgt spid="9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99"/>
                                        </p:tgtEl>
                                        <p:attrNameLst>
                                          <p:attrName>style.visibility</p:attrName>
                                        </p:attrNameLst>
                                      </p:cBhvr>
                                      <p:to>
                                        <p:strVal val="visible"/>
                                      </p:to>
                                    </p:set>
                                  </p:childTnLst>
                                </p:cTn>
                              </p:par>
                            </p:childTnLst>
                          </p:cTn>
                        </p:par>
                        <p:par>
                          <p:cTn id="122" fill="hold">
                            <p:stCondLst>
                              <p:cond delay="0"/>
                            </p:stCondLst>
                            <p:childTnLst>
                              <p:par>
                                <p:cTn id="123" presetID="35" presetClass="path" presetSubtype="0" accel="50000" decel="50000" fill="hold" grpId="1" nodeType="afterEffect">
                                  <p:stCondLst>
                                    <p:cond delay="0"/>
                                  </p:stCondLst>
                                  <p:childTnLst>
                                    <p:animMotion origin="layout" path="M -8.33333E-7 3.58025E-6 L -0.1026 3.58025E-6 " pathEditMode="relative" rAng="0" ptsTypes="AA">
                                      <p:cBhvr>
                                        <p:cTn id="124" dur="2000" fill="hold"/>
                                        <p:tgtEl>
                                          <p:spTgt spid="52"/>
                                        </p:tgtEl>
                                        <p:attrNameLst>
                                          <p:attrName>ppt_x</p:attrName>
                                          <p:attrName>ppt_y</p:attrName>
                                        </p:attrNameLst>
                                      </p:cBhvr>
                                      <p:rCtr x="-5139" y="0"/>
                                    </p:animMotion>
                                  </p:childTnLst>
                                </p:cTn>
                              </p:par>
                              <p:par>
                                <p:cTn id="125" presetID="6" presetClass="emph" presetSubtype="0" fill="hold" grpId="2" nodeType="withEffect">
                                  <p:stCondLst>
                                    <p:cond delay="0"/>
                                  </p:stCondLst>
                                  <p:childTnLst>
                                    <p:animScale>
                                      <p:cBhvr>
                                        <p:cTn id="126" dur="2000" fill="hold"/>
                                        <p:tgtEl>
                                          <p:spTgt spid="5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2" grpId="0" animBg="1"/>
      <p:bldP spid="52" grpId="1" animBg="1"/>
      <p:bldP spid="52" grpId="2" animBg="1"/>
      <p:bldP spid="74" grpId="0" animBg="1"/>
      <p:bldP spid="70" grpId="0" animBg="1"/>
      <p:bldP spid="66" grpId="0" animBg="1"/>
      <p:bldP spid="41" grpId="0" animBg="1"/>
      <p:bldP spid="51" grpId="0" animBg="1"/>
      <p:bldP spid="63" grpId="0" animBg="1"/>
      <p:bldP spid="6" grpId="0" animBg="1"/>
      <p:bldP spid="84" grpId="0"/>
      <p:bldP spid="85" grpId="0"/>
      <p:bldP spid="86" grpId="0"/>
      <p:bldP spid="31" grpId="0" animBg="1"/>
      <p:bldP spid="29" grpId="0" animBg="1"/>
      <p:bldP spid="50" grpId="0" animBg="1"/>
      <p:bldP spid="53" grpId="0" animBg="1"/>
      <p:bldP spid="37" grpId="0" animBg="1"/>
      <p:bldP spid="37" grpId="1" animBg="1"/>
      <p:bldP spid="54" grpId="0" animBg="1"/>
      <p:bldP spid="79" grpId="0" animBg="1"/>
      <p:bldP spid="79" grpId="1" animBg="1"/>
      <p:bldP spid="67" grpId="0" animBg="1"/>
      <p:bldP spid="69" grpId="0" animBg="1"/>
      <p:bldP spid="81" grpId="0"/>
      <p:bldP spid="82" grpId="0"/>
      <p:bldP spid="83" grpId="0"/>
      <p:bldP spid="58" grpId="0" animBg="1"/>
      <p:bldP spid="94" grpId="0"/>
      <p:bldP spid="97" grpId="0"/>
      <p:bldP spid="98" grpId="0"/>
      <p:bldP spid="9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5560" y="3192462"/>
            <a:ext cx="10732540" cy="3453253"/>
          </a:xfrm>
        </p:spPr>
        <p:txBody>
          <a:bodyPr/>
          <a:lstStyle/>
          <a:p>
            <a:r>
              <a:rPr lang="en-US" sz="6000" dirty="0">
                <a:solidFill>
                  <a:schemeClr val="accent6">
                    <a:lumMod val="50000"/>
                    <a:lumOff val="50000"/>
                  </a:schemeClr>
                </a:solidFill>
                <a:latin typeface="+mn-lt"/>
              </a:rPr>
              <a:t>hands on</a:t>
            </a:r>
          </a:p>
          <a:p>
            <a:r>
              <a:rPr lang="en-US" sz="4800" dirty="0"/>
              <a:t>monitoring and alerting </a:t>
            </a:r>
          </a:p>
          <a:p>
            <a:r>
              <a:rPr lang="en-US" sz="4800" dirty="0"/>
              <a:t>elastic pool performance management</a:t>
            </a:r>
          </a:p>
          <a:p>
            <a:r>
              <a:rPr lang="en-US" sz="4800" dirty="0"/>
              <a:t>(generate ticket sales)</a:t>
            </a:r>
          </a:p>
        </p:txBody>
      </p:sp>
    </p:spTree>
    <p:extLst>
      <p:ext uri="{BB962C8B-B14F-4D97-AF65-F5344CB8AC3E}">
        <p14:creationId xmlns:p14="http://schemas.microsoft.com/office/powerpoint/2010/main" val="26618589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4DBF5C-2969-485E-9CB4-716B67E70E61}"/>
              </a:ext>
            </a:extLst>
          </p:cNvPr>
          <p:cNvSpPr>
            <a:spLocks noGrp="1"/>
          </p:cNvSpPr>
          <p:nvPr>
            <p:ph type="title"/>
          </p:nvPr>
        </p:nvSpPr>
        <p:spPr>
          <a:xfrm>
            <a:off x="250827" y="1439862"/>
            <a:ext cx="4329110" cy="4114799"/>
          </a:xfrm>
        </p:spPr>
        <p:txBody>
          <a:bodyPr/>
          <a:lstStyle/>
          <a:p>
            <a:r>
              <a:rPr lang="en-US" sz="4400" dirty="0">
                <a:solidFill>
                  <a:schemeClr val="accent6">
                    <a:lumMod val="50000"/>
                    <a:lumOff val="50000"/>
                  </a:schemeClr>
                </a:solidFill>
              </a:rPr>
              <a:t>After running the service for some time….</a:t>
            </a:r>
            <a:br>
              <a:rPr lang="en-US" sz="4400" dirty="0">
                <a:solidFill>
                  <a:schemeClr val="accent6">
                    <a:lumMod val="50000"/>
                    <a:lumOff val="50000"/>
                  </a:schemeClr>
                </a:solidFill>
              </a:rPr>
            </a:br>
            <a:br>
              <a:rPr lang="en-US" sz="4400" dirty="0">
                <a:solidFill>
                  <a:schemeClr val="accent6">
                    <a:lumMod val="50000"/>
                    <a:lumOff val="50000"/>
                  </a:schemeClr>
                </a:solidFill>
              </a:rPr>
            </a:br>
            <a:r>
              <a:rPr lang="en-US" sz="4400" dirty="0">
                <a:solidFill>
                  <a:schemeClr val="accent6">
                    <a:lumMod val="50000"/>
                    <a:lumOff val="50000"/>
                  </a:schemeClr>
                </a:solidFill>
              </a:rPr>
              <a:t>WTP, listens to their customers…</a:t>
            </a:r>
          </a:p>
        </p:txBody>
      </p:sp>
      <p:sp>
        <p:nvSpPr>
          <p:cNvPr id="5" name="Rectangle 4">
            <a:extLst>
              <a:ext uri="{FF2B5EF4-FFF2-40B4-BE49-F238E27FC236}">
                <a16:creationId xmlns:a16="http://schemas.microsoft.com/office/drawing/2014/main" id="{EAD2BAF1-D77F-4C52-8BE0-E7A5D7408695}"/>
              </a:ext>
            </a:extLst>
          </p:cNvPr>
          <p:cNvSpPr/>
          <p:nvPr/>
        </p:nvSpPr>
        <p:spPr bwMode="auto">
          <a:xfrm>
            <a:off x="4846637" y="0"/>
            <a:ext cx="7589838" cy="6994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ext Placeholder 3">
            <a:extLst>
              <a:ext uri="{FF2B5EF4-FFF2-40B4-BE49-F238E27FC236}">
                <a16:creationId xmlns:a16="http://schemas.microsoft.com/office/drawing/2014/main" id="{7A78B97D-5AFE-4B98-A56C-FE48282C17FD}"/>
              </a:ext>
            </a:extLst>
          </p:cNvPr>
          <p:cNvSpPr>
            <a:spLocks noGrp="1"/>
          </p:cNvSpPr>
          <p:nvPr>
            <p:ph type="body" sz="quarter" idx="10"/>
          </p:nvPr>
        </p:nvSpPr>
        <p:spPr>
          <a:xfrm>
            <a:off x="5380037" y="842688"/>
            <a:ext cx="6689726" cy="5309146"/>
          </a:xfrm>
        </p:spPr>
        <p:txBody>
          <a:bodyPr/>
          <a:lstStyle/>
          <a:p>
            <a:pPr>
              <a:spcBef>
                <a:spcPts val="1800"/>
              </a:spcBef>
            </a:pPr>
            <a:r>
              <a:rPr lang="en-US" sz="3200" dirty="0">
                <a:solidFill>
                  <a:schemeClr val="bg1"/>
                </a:solidFill>
              </a:rPr>
              <a:t>Generally, they love the service, but…</a:t>
            </a:r>
          </a:p>
          <a:p>
            <a:pPr lvl="0">
              <a:spcBef>
                <a:spcPts val="1800"/>
              </a:spcBef>
            </a:pPr>
            <a:r>
              <a:rPr lang="en-US" sz="3200" dirty="0">
                <a:solidFill>
                  <a:schemeClr val="bg1"/>
                </a:solidFill>
              </a:rPr>
              <a:t>Some customers complain that performance dips occasionally </a:t>
            </a:r>
            <a:br>
              <a:rPr lang="en-US" sz="3200" dirty="0">
                <a:solidFill>
                  <a:schemeClr val="bg1"/>
                </a:solidFill>
              </a:rPr>
            </a:br>
            <a:r>
              <a:rPr lang="en-US" sz="3200" dirty="0">
                <a:solidFill>
                  <a:schemeClr val="bg1"/>
                </a:solidFill>
              </a:rPr>
              <a:t>(noisy neighbors?)</a:t>
            </a:r>
          </a:p>
          <a:p>
            <a:pPr lvl="0">
              <a:spcBef>
                <a:spcPts val="1800"/>
              </a:spcBef>
            </a:pPr>
            <a:r>
              <a:rPr lang="en-US" sz="3200" dirty="0">
                <a:solidFill>
                  <a:schemeClr val="bg1"/>
                </a:solidFill>
              </a:rPr>
              <a:t>Some customers complain they cannot sell tickets fast enough (performance capped?)</a:t>
            </a:r>
          </a:p>
          <a:p>
            <a:pPr lvl="0">
              <a:spcBef>
                <a:spcPts val="1800"/>
              </a:spcBef>
            </a:pPr>
            <a:r>
              <a:rPr lang="en-US" sz="3200" dirty="0">
                <a:solidFill>
                  <a:schemeClr val="bg1"/>
                </a:solidFill>
              </a:rPr>
              <a:t>Some customers find that because they don’t host popular events they can’t justify the service cost.  </a:t>
            </a:r>
          </a:p>
        </p:txBody>
      </p:sp>
    </p:spTree>
    <p:extLst>
      <p:ext uri="{BB962C8B-B14F-4D97-AF65-F5344CB8AC3E}">
        <p14:creationId xmlns:p14="http://schemas.microsoft.com/office/powerpoint/2010/main" val="35082427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4B1B4B-B283-4F5F-B588-AF756DCBD99D}"/>
              </a:ext>
            </a:extLst>
          </p:cNvPr>
          <p:cNvSpPr/>
          <p:nvPr/>
        </p:nvSpPr>
        <p:spPr bwMode="auto">
          <a:xfrm>
            <a:off x="4922837" y="0"/>
            <a:ext cx="7513638" cy="6994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6CDC3719-DE82-4BA4-AB4E-8BD1CD85DAD9}"/>
              </a:ext>
            </a:extLst>
          </p:cNvPr>
          <p:cNvSpPr>
            <a:spLocks noGrp="1"/>
          </p:cNvSpPr>
          <p:nvPr>
            <p:ph type="title"/>
          </p:nvPr>
        </p:nvSpPr>
        <p:spPr>
          <a:xfrm>
            <a:off x="209549" y="1744662"/>
            <a:ext cx="4537869" cy="2819400"/>
          </a:xfrm>
        </p:spPr>
        <p:txBody>
          <a:bodyPr/>
          <a:lstStyle/>
          <a:p>
            <a:r>
              <a:rPr lang="en-US" sz="4000" spc="0" dirty="0">
                <a:solidFill>
                  <a:schemeClr val="accent6">
                    <a:lumMod val="50000"/>
                    <a:lumOff val="50000"/>
                  </a:schemeClr>
                </a:solidFill>
              </a:rPr>
              <a:t>Gather and analyze data to validate hypotheses and test improvements and experiments </a:t>
            </a:r>
            <a:br>
              <a:rPr lang="en-US" sz="4000" dirty="0">
                <a:solidFill>
                  <a:schemeClr val="accent6">
                    <a:lumMod val="50000"/>
                    <a:lumOff val="50000"/>
                  </a:schemeClr>
                </a:solidFill>
              </a:rPr>
            </a:br>
            <a:endParaRPr lang="en-US" sz="4000" dirty="0">
              <a:solidFill>
                <a:schemeClr val="accent6">
                  <a:lumMod val="50000"/>
                  <a:lumOff val="50000"/>
                </a:schemeClr>
              </a:solidFill>
            </a:endParaRPr>
          </a:p>
        </p:txBody>
      </p:sp>
      <p:sp>
        <p:nvSpPr>
          <p:cNvPr id="3" name="Text Placeholder 2">
            <a:extLst>
              <a:ext uri="{FF2B5EF4-FFF2-40B4-BE49-F238E27FC236}">
                <a16:creationId xmlns:a16="http://schemas.microsoft.com/office/drawing/2014/main" id="{6E0C49E9-89BB-45FD-ADD5-D5DD32CBFD07}"/>
              </a:ext>
            </a:extLst>
          </p:cNvPr>
          <p:cNvSpPr>
            <a:spLocks noGrp="1"/>
          </p:cNvSpPr>
          <p:nvPr>
            <p:ph type="body" sz="quarter" idx="10"/>
          </p:nvPr>
        </p:nvSpPr>
        <p:spPr>
          <a:xfrm>
            <a:off x="5250656" y="982662"/>
            <a:ext cx="7010400" cy="5124480"/>
          </a:xfrm>
        </p:spPr>
        <p:txBody>
          <a:bodyPr/>
          <a:lstStyle/>
          <a:p>
            <a:pPr rtl="0" eaLnBrk="1" fontAlgn="auto" latinLnBrk="0" hangingPunct="1"/>
            <a:r>
              <a:rPr lang="en-US" sz="3000" kern="1200" spc="0" baseline="0" dirty="0">
                <a:solidFill>
                  <a:schemeClr val="bg1"/>
                </a:solidFill>
                <a:effectLst/>
              </a:rPr>
              <a:t>Identify opportunities to improve customer experience and improve their business model </a:t>
            </a:r>
          </a:p>
          <a:p>
            <a:pPr marL="463550" indent="-463550" rtl="0" eaLnBrk="1" fontAlgn="auto" latinLnBrk="0" hangingPunct="1"/>
            <a:r>
              <a:rPr lang="en-US" sz="3000" dirty="0">
                <a:solidFill>
                  <a:schemeClr val="bg1"/>
                </a:solidFill>
                <a:sym typeface="Wingdings" panose="05000000000000000000" pitchFamily="2" charset="2"/>
              </a:rPr>
              <a:t> I</a:t>
            </a:r>
            <a:r>
              <a:rPr lang="en-US" sz="3000" kern="1200" spc="0" baseline="0" dirty="0">
                <a:solidFill>
                  <a:schemeClr val="bg1"/>
                </a:solidFill>
                <a:effectLst/>
              </a:rPr>
              <a:t>ncrease perceived value in the delivered app </a:t>
            </a:r>
            <a:endParaRPr lang="en-US" sz="3000" dirty="0">
              <a:solidFill>
                <a:schemeClr val="bg1"/>
              </a:solidFill>
              <a:effectLst/>
            </a:endParaRPr>
          </a:p>
          <a:p>
            <a:endParaRPr lang="en-US" sz="3000" kern="1200" spc="0" baseline="0" dirty="0">
              <a:solidFill>
                <a:schemeClr val="bg1"/>
              </a:solidFill>
              <a:effectLst/>
            </a:endParaRPr>
          </a:p>
          <a:p>
            <a:r>
              <a:rPr lang="en-US" sz="3000" kern="1200" spc="0" baseline="0" dirty="0">
                <a:solidFill>
                  <a:schemeClr val="bg1"/>
                </a:solidFill>
                <a:effectLst/>
              </a:rPr>
              <a:t>Increase service efficiency and optimize ISV business model</a:t>
            </a:r>
          </a:p>
          <a:p>
            <a:pPr marL="463550" indent="-463550"/>
            <a:r>
              <a:rPr lang="en-US" sz="3000" dirty="0">
                <a:solidFill>
                  <a:schemeClr val="bg1"/>
                </a:solidFill>
                <a:sym typeface="Wingdings" panose="05000000000000000000" pitchFamily="2" charset="2"/>
              </a:rPr>
              <a:t> I</a:t>
            </a:r>
            <a:r>
              <a:rPr lang="en-US" sz="3000" kern="1200" spc="0" baseline="0" dirty="0">
                <a:solidFill>
                  <a:schemeClr val="bg1"/>
                </a:solidFill>
                <a:effectLst/>
              </a:rPr>
              <a:t>mprove quality of service, increase operating efficiency/reduce costs, monetize improvements</a:t>
            </a:r>
            <a:endParaRPr lang="en-US" sz="3000" dirty="0">
              <a:solidFill>
                <a:schemeClr val="bg1"/>
              </a:solidFill>
            </a:endParaRPr>
          </a:p>
        </p:txBody>
      </p:sp>
    </p:spTree>
    <p:extLst>
      <p:ext uri="{BB962C8B-B14F-4D97-AF65-F5344CB8AC3E}">
        <p14:creationId xmlns:p14="http://schemas.microsoft.com/office/powerpoint/2010/main" val="5390514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975A942-67D5-4E7E-80FC-E1742AD0FC8E}"/>
              </a:ext>
            </a:extLst>
          </p:cNvPr>
          <p:cNvSpPr/>
          <p:nvPr/>
        </p:nvSpPr>
        <p:spPr bwMode="auto">
          <a:xfrm>
            <a:off x="0" y="0"/>
            <a:ext cx="12436475" cy="14398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solidFill>
                  <a:schemeClr val="bg1"/>
                </a:solidFill>
              </a:rPr>
              <a:t>Workshop Goals</a:t>
            </a:r>
            <a:br>
              <a:rPr lang="en-US" dirty="0">
                <a:solidFill>
                  <a:schemeClr val="bg1"/>
                </a:solidFill>
              </a:rPr>
            </a:br>
            <a:endParaRPr lang="en-US" dirty="0">
              <a:solidFill>
                <a:schemeClr val="bg1"/>
              </a:solidFill>
            </a:endParaRPr>
          </a:p>
        </p:txBody>
      </p:sp>
      <p:sp>
        <p:nvSpPr>
          <p:cNvPr id="3" name="Text Placeholder 2"/>
          <p:cNvSpPr>
            <a:spLocks noGrp="1"/>
          </p:cNvSpPr>
          <p:nvPr>
            <p:ph type="body" sz="quarter" idx="10"/>
          </p:nvPr>
        </p:nvSpPr>
        <p:spPr>
          <a:xfrm>
            <a:off x="274639" y="1808479"/>
            <a:ext cx="11888787" cy="4431983"/>
          </a:xfrm>
        </p:spPr>
        <p:txBody>
          <a:bodyPr/>
          <a:lstStyle/>
          <a:p>
            <a:pPr>
              <a:spcBef>
                <a:spcPts val="1800"/>
              </a:spcBef>
            </a:pPr>
            <a:r>
              <a:rPr lang="en-US" sz="3000" dirty="0"/>
              <a:t>Learn how to use design and management patterns to accelerate development of intelligent, multi-tenant SaaS apps</a:t>
            </a:r>
          </a:p>
          <a:p>
            <a:pPr>
              <a:spcBef>
                <a:spcPts val="1800"/>
              </a:spcBef>
            </a:pPr>
            <a:r>
              <a:rPr lang="en-US" sz="3000" dirty="0"/>
              <a:t>Learn how to use a data warehouse to gain business and operational insights from vast amounts of data distributed across potentially thousands of tenant databases </a:t>
            </a:r>
          </a:p>
          <a:p>
            <a:pPr>
              <a:spcBef>
                <a:spcPts val="1800"/>
              </a:spcBef>
            </a:pPr>
            <a:r>
              <a:rPr lang="en-US" sz="3000" dirty="0"/>
              <a:t>Learn how machine learning can provide predictions</a:t>
            </a:r>
          </a:p>
          <a:p>
            <a:pPr>
              <a:spcBef>
                <a:spcPts val="1800"/>
              </a:spcBef>
            </a:pPr>
            <a:r>
              <a:rPr lang="en-US" sz="3000" dirty="0"/>
              <a:t>Learn how interactive business analytics can improve customer value</a:t>
            </a:r>
          </a:p>
          <a:p>
            <a:pPr>
              <a:spcBef>
                <a:spcPts val="1800"/>
              </a:spcBef>
            </a:pPr>
            <a:r>
              <a:rPr lang="en-US" sz="3000" dirty="0"/>
              <a:t>Learn how advanced search can increase traffic and customer value</a:t>
            </a:r>
          </a:p>
        </p:txBody>
      </p:sp>
    </p:spTree>
    <p:extLst>
      <p:ext uri="{BB962C8B-B14F-4D97-AF65-F5344CB8AC3E}">
        <p14:creationId xmlns:p14="http://schemas.microsoft.com/office/powerpoint/2010/main" val="363210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680AC-8AA3-4C83-9544-AB39445CFC32}"/>
              </a:ext>
            </a:extLst>
          </p:cNvPr>
          <p:cNvSpPr/>
          <p:nvPr/>
        </p:nvSpPr>
        <p:spPr bwMode="auto">
          <a:xfrm>
            <a:off x="0" y="0"/>
            <a:ext cx="12436475" cy="151606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6" name="Straight Arrow Connector 5"/>
          <p:cNvCxnSpPr>
            <a:cxnSpLocks/>
          </p:cNvCxnSpPr>
          <p:nvPr/>
        </p:nvCxnSpPr>
        <p:spPr>
          <a:xfrm flipH="1">
            <a:off x="3122341" y="5650179"/>
            <a:ext cx="4455536" cy="0"/>
          </a:xfrm>
          <a:prstGeom prst="straightConnector1">
            <a:avLst/>
          </a:prstGeom>
          <a:ln w="1270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885069" y="5650179"/>
            <a:ext cx="692808"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Can 18"/>
          <p:cNvSpPr/>
          <p:nvPr/>
        </p:nvSpPr>
        <p:spPr>
          <a:xfrm>
            <a:off x="4313780" y="5247646"/>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1</a:t>
            </a:r>
          </a:p>
        </p:txBody>
      </p:sp>
      <p:sp>
        <p:nvSpPr>
          <p:cNvPr id="20" name="Can 19"/>
          <p:cNvSpPr/>
          <p:nvPr/>
        </p:nvSpPr>
        <p:spPr>
          <a:xfrm>
            <a:off x="4998644"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2</a:t>
            </a:r>
          </a:p>
        </p:txBody>
      </p:sp>
      <p:cxnSp>
        <p:nvCxnSpPr>
          <p:cNvPr id="42" name="Straight Arrow Connector 41"/>
          <p:cNvCxnSpPr/>
          <p:nvPr/>
        </p:nvCxnSpPr>
        <p:spPr>
          <a:xfrm>
            <a:off x="6622789" y="3258580"/>
            <a:ext cx="152356" cy="421842"/>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846" y="3258583"/>
            <a:ext cx="783950" cy="191460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9185" y="6043493"/>
            <a:ext cx="2849610"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ysClr val="windowText" lastClr="000000"/>
                </a:solidFill>
                <a:effectLst/>
                <a:uLnTx/>
                <a:uFillTx/>
                <a:latin typeface="Segoe UI Semilight"/>
                <a:ea typeface="+mn-ea"/>
                <a:cs typeface="+mn-cs"/>
              </a:rPr>
              <a:t>Tenant Databases</a:t>
            </a:r>
          </a:p>
        </p:txBody>
      </p:sp>
      <p:cxnSp>
        <p:nvCxnSpPr>
          <p:cNvPr id="65" name="Straight Arrow Connector 64"/>
          <p:cNvCxnSpPr/>
          <p:nvPr/>
        </p:nvCxnSpPr>
        <p:spPr>
          <a:xfrm>
            <a:off x="5075561"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711"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3</a:t>
            </a:r>
          </a:p>
        </p:txBody>
      </p:sp>
      <p:sp>
        <p:nvSpPr>
          <p:cNvPr id="68" name="Can 67"/>
          <p:cNvSpPr/>
          <p:nvPr/>
        </p:nvSpPr>
        <p:spPr>
          <a:xfrm>
            <a:off x="7643490"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N</a:t>
            </a:r>
          </a:p>
        </p:txBody>
      </p:sp>
      <p:sp>
        <p:nvSpPr>
          <p:cNvPr id="71" name="Title 1"/>
          <p:cNvSpPr>
            <a:spLocks noGrp="1"/>
          </p:cNvSpPr>
          <p:nvPr>
            <p:ph type="title"/>
          </p:nvPr>
        </p:nvSpPr>
        <p:spPr>
          <a:xfrm>
            <a:off x="622616" y="341636"/>
            <a:ext cx="11554515" cy="1323945"/>
          </a:xfrm>
        </p:spPr>
        <p:txBody>
          <a:bodyPr>
            <a:normAutofit fontScale="90000"/>
          </a:bodyPr>
          <a:lstStyle/>
          <a:p>
            <a:r>
              <a:rPr lang="en-US" dirty="0">
                <a:solidFill>
                  <a:schemeClr val="bg1"/>
                </a:solidFill>
              </a:rPr>
              <a:t>Unlock insights from vast amounts of tenant data</a:t>
            </a:r>
          </a:p>
        </p:txBody>
      </p:sp>
      <p:cxnSp>
        <p:nvCxnSpPr>
          <p:cNvPr id="23" name="Straight Arrow Connector 22"/>
          <p:cNvCxnSpPr/>
          <p:nvPr/>
        </p:nvCxnSpPr>
        <p:spPr>
          <a:xfrm>
            <a:off x="6751487"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13524"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5955454" y="3258582"/>
            <a:ext cx="521840" cy="187073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Can 66"/>
          <p:cNvSpPr/>
          <p:nvPr/>
        </p:nvSpPr>
        <p:spPr>
          <a:xfrm>
            <a:off x="6269476"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Cust 4</a:t>
            </a:r>
          </a:p>
        </p:txBody>
      </p:sp>
      <p:cxnSp>
        <p:nvCxnSpPr>
          <p:cNvPr id="49" name="Straight Arrow Connector 48"/>
          <p:cNvCxnSpPr>
            <a:cxnSpLocks/>
          </p:cNvCxnSpPr>
          <p:nvPr/>
        </p:nvCxnSpPr>
        <p:spPr>
          <a:xfrm flipH="1">
            <a:off x="5320175" y="3258582"/>
            <a:ext cx="404488" cy="192254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Can 25"/>
          <p:cNvSpPr/>
          <p:nvPr/>
        </p:nvSpPr>
        <p:spPr>
          <a:xfrm>
            <a:off x="6536430" y="3715185"/>
            <a:ext cx="758749" cy="69396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83B01">
                    <a:lumMod val="50000"/>
                  </a:srgbClr>
                </a:solidFill>
                <a:effectLst/>
                <a:uLnTx/>
                <a:uFillTx/>
                <a:latin typeface="Segoe UI Semilight"/>
                <a:ea typeface="+mn-ea"/>
                <a:cs typeface="+mn-cs"/>
              </a:rPr>
              <a:t>Catalog</a:t>
            </a:r>
          </a:p>
        </p:txBody>
      </p:sp>
      <p:grpSp>
        <p:nvGrpSpPr>
          <p:cNvPr id="40" name="Group 39"/>
          <p:cNvGrpSpPr/>
          <p:nvPr/>
        </p:nvGrpSpPr>
        <p:grpSpPr>
          <a:xfrm>
            <a:off x="4485242" y="2473201"/>
            <a:ext cx="2630153" cy="726145"/>
            <a:chOff x="4485242" y="2473201"/>
            <a:chExt cx="2630153" cy="726145"/>
          </a:xfrm>
        </p:grpSpPr>
        <p:sp>
          <p:nvSpPr>
            <p:cNvPr id="41" name="Rectangle 40"/>
            <p:cNvSpPr/>
            <p:nvPr/>
          </p:nvSpPr>
          <p:spPr>
            <a:xfrm>
              <a:off x="4592062" y="2473201"/>
              <a:ext cx="2523333" cy="582711"/>
            </a:xfrm>
            <a:prstGeom prst="rect">
              <a:avLst/>
            </a:prstGeom>
            <a:solidFill>
              <a:srgbClr val="448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3" name="Rectangle 42"/>
            <p:cNvSpPr/>
            <p:nvPr/>
          </p:nvSpPr>
          <p:spPr>
            <a:xfrm>
              <a:off x="4524315" y="2536586"/>
              <a:ext cx="2523333" cy="582711"/>
            </a:xfrm>
            <a:prstGeom prst="rect">
              <a:avLst/>
            </a:prstGeom>
            <a:solidFill>
              <a:srgbClr val="1D7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5" name="Rectangle 44"/>
            <p:cNvSpPr/>
            <p:nvPr/>
          </p:nvSpPr>
          <p:spPr>
            <a:xfrm>
              <a:off x="4485242" y="2616635"/>
              <a:ext cx="2451889" cy="582711"/>
            </a:xfrm>
            <a:prstGeom prst="rect">
              <a:avLst/>
            </a:prstGeom>
            <a:solidFill>
              <a:srgbClr val="00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Apps</a:t>
              </a:r>
            </a:p>
          </p:txBody>
        </p:sp>
      </p:grpSp>
      <p:sp>
        <p:nvSpPr>
          <p:cNvPr id="46" name="Rectangle 45"/>
          <p:cNvSpPr/>
          <p:nvPr/>
        </p:nvSpPr>
        <p:spPr>
          <a:xfrm>
            <a:off x="621756" y="4183922"/>
            <a:ext cx="3785487" cy="845744"/>
          </a:xfrm>
          <a:prstGeom prst="rect">
            <a:avLst/>
          </a:prstGeom>
        </p:spPr>
        <p:txBody>
          <a:bodyPr wrap="square">
            <a:spAutoFit/>
          </a:bodyPr>
          <a:lstStyle/>
          <a:p>
            <a:pPr marL="0" marR="0" lvl="0" indent="0" algn="ctr" defTabSz="932742" rtl="0" eaLnBrk="1" fontAlgn="auto" latinLnBrk="0" hangingPunct="1">
              <a:lnSpc>
                <a:spcPct val="90000"/>
              </a:lnSpc>
              <a:spcBef>
                <a:spcPts val="1632"/>
              </a:spcBef>
              <a:spcAft>
                <a:spcPts val="0"/>
              </a:spcAft>
              <a:buClrTx/>
              <a:buSzTx/>
              <a:buFontTx/>
              <a:buNone/>
              <a:tabLst/>
              <a:defRPr/>
            </a:pPr>
            <a:r>
              <a:rPr kumimoji="0" lang="en-US" sz="2720" b="0" i="0" u="none" strike="noStrike" kern="1200" cap="none" spc="0" normalizeH="0" baseline="0" noProof="0" dirty="0">
                <a:ln>
                  <a:noFill/>
                </a:ln>
                <a:solidFill>
                  <a:srgbClr val="0078D7"/>
                </a:solidFill>
                <a:effectLst/>
                <a:uLnTx/>
                <a:uFillTx/>
                <a:latin typeface="Segoe UI Semilight"/>
                <a:ea typeface="+mn-ea"/>
                <a:cs typeface="+mn-cs"/>
              </a:rPr>
              <a:t>Unlock operational and application insights</a:t>
            </a:r>
          </a:p>
        </p:txBody>
      </p:sp>
      <p:sp>
        <p:nvSpPr>
          <p:cNvPr id="47" name="Rectangle 46"/>
          <p:cNvSpPr/>
          <p:nvPr/>
        </p:nvSpPr>
        <p:spPr>
          <a:xfrm>
            <a:off x="1787283" y="5253451"/>
            <a:ext cx="1603001" cy="757130"/>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Segoe UI" panose="020B0502040204020203" pitchFamily="34" charset="0"/>
                <a:cs typeface="Segoe UI" panose="020B0502040204020203" pitchFamily="34" charset="0"/>
              </a:rPr>
              <a:t>? ? ?</a:t>
            </a:r>
          </a:p>
        </p:txBody>
      </p:sp>
    </p:spTree>
    <p:extLst>
      <p:ext uri="{BB962C8B-B14F-4D97-AF65-F5344CB8AC3E}">
        <p14:creationId xmlns:p14="http://schemas.microsoft.com/office/powerpoint/2010/main" val="10445954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6885069" y="5650179"/>
            <a:ext cx="692808"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Can 18"/>
          <p:cNvSpPr/>
          <p:nvPr/>
        </p:nvSpPr>
        <p:spPr>
          <a:xfrm>
            <a:off x="4313780" y="5247646"/>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1</a:t>
            </a:r>
          </a:p>
        </p:txBody>
      </p:sp>
      <p:sp>
        <p:nvSpPr>
          <p:cNvPr id="20" name="Can 19"/>
          <p:cNvSpPr/>
          <p:nvPr/>
        </p:nvSpPr>
        <p:spPr>
          <a:xfrm>
            <a:off x="4998644"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2</a:t>
            </a:r>
          </a:p>
        </p:txBody>
      </p:sp>
      <p:cxnSp>
        <p:nvCxnSpPr>
          <p:cNvPr id="42" name="Straight Arrow Connector 41"/>
          <p:cNvCxnSpPr/>
          <p:nvPr/>
        </p:nvCxnSpPr>
        <p:spPr>
          <a:xfrm>
            <a:off x="6622789" y="3258580"/>
            <a:ext cx="152356" cy="421842"/>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846" y="3258583"/>
            <a:ext cx="783950" cy="191460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59185" y="6043493"/>
            <a:ext cx="2849610"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ysClr val="windowText" lastClr="000000"/>
                </a:solidFill>
                <a:effectLst/>
                <a:uLnTx/>
                <a:uFillTx/>
                <a:latin typeface="Segoe UI Semilight"/>
                <a:ea typeface="+mn-ea"/>
                <a:cs typeface="+mn-cs"/>
              </a:rPr>
              <a:t>Tenant Databases</a:t>
            </a:r>
          </a:p>
        </p:txBody>
      </p:sp>
      <p:sp>
        <p:nvSpPr>
          <p:cNvPr id="7" name="TextBox 6"/>
          <p:cNvSpPr txBox="1"/>
          <p:nvPr/>
        </p:nvSpPr>
        <p:spPr>
          <a:xfrm>
            <a:off x="11827870" y="866357"/>
            <a:ext cx="184731" cy="374846"/>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cxnSp>
        <p:nvCxnSpPr>
          <p:cNvPr id="65" name="Straight Arrow Connector 64"/>
          <p:cNvCxnSpPr/>
          <p:nvPr/>
        </p:nvCxnSpPr>
        <p:spPr>
          <a:xfrm>
            <a:off x="5075561"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711"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3</a:t>
            </a:r>
          </a:p>
        </p:txBody>
      </p:sp>
      <p:sp>
        <p:nvSpPr>
          <p:cNvPr id="68" name="Can 67"/>
          <p:cNvSpPr/>
          <p:nvPr/>
        </p:nvSpPr>
        <p:spPr>
          <a:xfrm>
            <a:off x="7643490"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N</a:t>
            </a:r>
          </a:p>
        </p:txBody>
      </p:sp>
      <p:sp>
        <p:nvSpPr>
          <p:cNvPr id="71" name="Title 1"/>
          <p:cNvSpPr>
            <a:spLocks noGrp="1"/>
          </p:cNvSpPr>
          <p:nvPr>
            <p:ph type="title"/>
          </p:nvPr>
        </p:nvSpPr>
        <p:spPr>
          <a:xfrm>
            <a:off x="622617" y="341637"/>
            <a:ext cx="11191240" cy="833544"/>
          </a:xfrm>
        </p:spPr>
        <p:txBody>
          <a:bodyPr>
            <a:normAutofit fontScale="90000"/>
          </a:bodyPr>
          <a:lstStyle/>
          <a:p>
            <a:r>
              <a:rPr lang="en-US" dirty="0"/>
              <a:t>Ad-hoc query across tenant databases</a:t>
            </a:r>
          </a:p>
        </p:txBody>
      </p:sp>
      <p:cxnSp>
        <p:nvCxnSpPr>
          <p:cNvPr id="23" name="Straight Arrow Connector 22"/>
          <p:cNvCxnSpPr/>
          <p:nvPr/>
        </p:nvCxnSpPr>
        <p:spPr>
          <a:xfrm>
            <a:off x="6751487"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13524"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5955454" y="3258582"/>
            <a:ext cx="521840" cy="187073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827665" y="4182870"/>
            <a:ext cx="2849610"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ysClr val="windowText" lastClr="000000"/>
                </a:solidFill>
                <a:effectLst/>
                <a:uLnTx/>
                <a:uFillTx/>
                <a:latin typeface="Segoe UI Semilight"/>
                <a:ea typeface="+mn-ea"/>
                <a:cs typeface="+mn-cs"/>
              </a:rPr>
              <a:t>Tenant Catalog</a:t>
            </a:r>
          </a:p>
        </p:txBody>
      </p:sp>
      <p:sp>
        <p:nvSpPr>
          <p:cNvPr id="38" name="Can 37"/>
          <p:cNvSpPr/>
          <p:nvPr/>
        </p:nvSpPr>
        <p:spPr>
          <a:xfrm>
            <a:off x="9798778" y="3689835"/>
            <a:ext cx="729466" cy="719318"/>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D83B01">
                    <a:lumMod val="50000"/>
                  </a:srgbClr>
                </a:solidFill>
                <a:effectLst/>
                <a:uLnTx/>
                <a:uFillTx/>
                <a:latin typeface="Segoe UI Semilight"/>
                <a:ea typeface="+mn-ea"/>
                <a:cs typeface="+mn-cs"/>
              </a:rPr>
              <a:t>Adhoc</a:t>
            </a:r>
            <a:r>
              <a:rPr kumimoji="0" lang="en-US" sz="1400" b="0" i="0" u="none" strike="noStrike" kern="0" cap="none" spc="0" normalizeH="0" baseline="0" noProof="0" dirty="0">
                <a:ln>
                  <a:noFill/>
                </a:ln>
                <a:solidFill>
                  <a:srgbClr val="D83B01">
                    <a:lumMod val="50000"/>
                  </a:srgbClr>
                </a:solidFill>
                <a:effectLst/>
                <a:uLnTx/>
                <a:uFillTx/>
                <a:latin typeface="Segoe UI Semilight"/>
                <a:ea typeface="+mn-ea"/>
                <a:cs typeface="+mn-cs"/>
              </a:rPr>
              <a:t> Analytics </a:t>
            </a:r>
          </a:p>
        </p:txBody>
      </p:sp>
      <p:sp>
        <p:nvSpPr>
          <p:cNvPr id="48" name="Can 66"/>
          <p:cNvSpPr/>
          <p:nvPr/>
        </p:nvSpPr>
        <p:spPr>
          <a:xfrm>
            <a:off x="6269476"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Cust 4</a:t>
            </a:r>
          </a:p>
        </p:txBody>
      </p:sp>
      <p:cxnSp>
        <p:nvCxnSpPr>
          <p:cNvPr id="49" name="Straight Arrow Connector 48"/>
          <p:cNvCxnSpPr>
            <a:cxnSpLocks/>
          </p:cNvCxnSpPr>
          <p:nvPr/>
        </p:nvCxnSpPr>
        <p:spPr>
          <a:xfrm flipH="1">
            <a:off x="5320175" y="3258582"/>
            <a:ext cx="404488" cy="192254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Can 25"/>
          <p:cNvSpPr/>
          <p:nvPr/>
        </p:nvSpPr>
        <p:spPr>
          <a:xfrm>
            <a:off x="6536430" y="3715185"/>
            <a:ext cx="758749" cy="69396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83B01">
                    <a:lumMod val="50000"/>
                  </a:srgbClr>
                </a:solidFill>
                <a:effectLst/>
                <a:uLnTx/>
                <a:uFillTx/>
                <a:latin typeface="Segoe UI Semilight"/>
                <a:ea typeface="+mn-ea"/>
                <a:cs typeface="+mn-cs"/>
              </a:rPr>
              <a:t>Catalog</a:t>
            </a:r>
          </a:p>
        </p:txBody>
      </p:sp>
      <p:cxnSp>
        <p:nvCxnSpPr>
          <p:cNvPr id="8" name="Straight Arrow Connector 7"/>
          <p:cNvCxnSpPr>
            <a:cxnSpLocks/>
          </p:cNvCxnSpPr>
          <p:nvPr/>
        </p:nvCxnSpPr>
        <p:spPr>
          <a:xfrm flipH="1">
            <a:off x="7410719" y="4047304"/>
            <a:ext cx="2258993"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p:cNvSpPr/>
          <p:nvPr/>
        </p:nvSpPr>
        <p:spPr>
          <a:xfrm>
            <a:off x="8394740" y="4453212"/>
            <a:ext cx="1761157" cy="1207172"/>
          </a:xfrm>
          <a:custGeom>
            <a:avLst/>
            <a:gdLst>
              <a:gd name="connsiteX0" fmla="*/ 1076325 w 1076325"/>
              <a:gd name="connsiteY0" fmla="*/ 0 h 847725"/>
              <a:gd name="connsiteX1" fmla="*/ 1076325 w 1076325"/>
              <a:gd name="connsiteY1" fmla="*/ 847725 h 847725"/>
              <a:gd name="connsiteX2" fmla="*/ 0 w 1076325"/>
              <a:gd name="connsiteY2" fmla="*/ 847725 h 847725"/>
              <a:gd name="connsiteX3" fmla="*/ 0 w 1076325"/>
              <a:gd name="connsiteY3" fmla="*/ 838200 h 847725"/>
              <a:gd name="connsiteX0" fmla="*/ 1076325 w 1076325"/>
              <a:gd name="connsiteY0" fmla="*/ 0 h 847725"/>
              <a:gd name="connsiteX1" fmla="*/ 1076325 w 1076325"/>
              <a:gd name="connsiteY1" fmla="*/ 847725 h 847725"/>
              <a:gd name="connsiteX2" fmla="*/ 0 w 1076325"/>
              <a:gd name="connsiteY2" fmla="*/ 847725 h 847725"/>
            </a:gdLst>
            <a:ahLst/>
            <a:cxnLst>
              <a:cxn ang="0">
                <a:pos x="connsiteX0" y="connsiteY0"/>
              </a:cxn>
              <a:cxn ang="0">
                <a:pos x="connsiteX1" y="connsiteY1"/>
              </a:cxn>
              <a:cxn ang="0">
                <a:pos x="connsiteX2" y="connsiteY2"/>
              </a:cxn>
            </a:cxnLst>
            <a:rect l="l" t="t" r="r" b="b"/>
            <a:pathLst>
              <a:path w="1076325" h="847725">
                <a:moveTo>
                  <a:pt x="1076325" y="0"/>
                </a:moveTo>
                <a:lnTo>
                  <a:pt x="1076325" y="847725"/>
                </a:lnTo>
                <a:lnTo>
                  <a:pt x="0" y="847725"/>
                </a:lnTo>
              </a:path>
            </a:pathLst>
          </a:cu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6" name="Rectangle 15"/>
          <p:cNvSpPr/>
          <p:nvPr/>
        </p:nvSpPr>
        <p:spPr>
          <a:xfrm>
            <a:off x="7424040" y="3446299"/>
            <a:ext cx="2400038" cy="487826"/>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1428" b="0" i="0" u="none" strike="noStrike" kern="1200" cap="none" spc="0" normalizeH="0" baseline="0" noProof="0" dirty="0">
                <a:ln>
                  <a:noFill/>
                </a:ln>
                <a:solidFill>
                  <a:srgbClr val="353535"/>
                </a:solidFill>
                <a:effectLst/>
                <a:uLnTx/>
                <a:uFillTx/>
                <a:latin typeface="Segoe UI Semilight"/>
                <a:ea typeface="+mn-ea"/>
                <a:cs typeface="+mn-cs"/>
              </a:rPr>
              <a:t>Database locations are retrieved from catalog</a:t>
            </a:r>
          </a:p>
        </p:txBody>
      </p:sp>
      <p:sp>
        <p:nvSpPr>
          <p:cNvPr id="17" name="Rectangle 16"/>
          <p:cNvSpPr/>
          <p:nvPr/>
        </p:nvSpPr>
        <p:spPr>
          <a:xfrm>
            <a:off x="9483110" y="5815071"/>
            <a:ext cx="2344759" cy="318357"/>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1632" b="0" i="0" u="none" strike="noStrike" kern="1200" cap="none" spc="0" normalizeH="0" baseline="0" noProof="0" dirty="0">
                <a:ln>
                  <a:noFill/>
                </a:ln>
                <a:solidFill>
                  <a:srgbClr val="353535"/>
                </a:solidFill>
                <a:effectLst/>
                <a:uLnTx/>
                <a:uFillTx/>
                <a:latin typeface="Segoe UI Semilight"/>
                <a:ea typeface="+mn-ea"/>
                <a:cs typeface="+mn-cs"/>
              </a:rPr>
              <a:t>Distributed query plan</a:t>
            </a:r>
          </a:p>
        </p:txBody>
      </p:sp>
      <p:sp>
        <p:nvSpPr>
          <p:cNvPr id="52" name="Rectangle 51"/>
          <p:cNvSpPr/>
          <p:nvPr/>
        </p:nvSpPr>
        <p:spPr>
          <a:xfrm>
            <a:off x="10528242" y="3654205"/>
            <a:ext cx="1907351" cy="770404"/>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1632" b="0" i="0" u="none" strike="noStrike" kern="1200" cap="none" spc="0" normalizeH="0" baseline="0" noProof="0" dirty="0">
                <a:ln>
                  <a:noFill/>
                </a:ln>
                <a:solidFill>
                  <a:srgbClr val="353535"/>
                </a:solidFill>
                <a:effectLst/>
                <a:uLnTx/>
                <a:uFillTx/>
                <a:latin typeface="Segoe UI Semilight"/>
                <a:ea typeface="+mn-ea"/>
                <a:cs typeface="+mn-cs"/>
              </a:rPr>
              <a:t>External tables project data from tenant dbs</a:t>
            </a:r>
          </a:p>
        </p:txBody>
      </p:sp>
      <p:grpSp>
        <p:nvGrpSpPr>
          <p:cNvPr id="2" name="Group 1"/>
          <p:cNvGrpSpPr/>
          <p:nvPr/>
        </p:nvGrpSpPr>
        <p:grpSpPr>
          <a:xfrm>
            <a:off x="7958754" y="1447273"/>
            <a:ext cx="4120330" cy="2318939"/>
            <a:chOff x="5851906" y="1064268"/>
            <a:chExt cx="3029929" cy="1705257"/>
          </a:xfrm>
        </p:grpSpPr>
        <p:pic>
          <p:nvPicPr>
            <p:cNvPr id="28"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48543" y="1064268"/>
              <a:ext cx="444592" cy="467207"/>
            </a:xfrm>
            <a:prstGeom prst="rect">
              <a:avLst/>
            </a:prstGeom>
          </p:spPr>
        </p:pic>
        <p:pic>
          <p:nvPicPr>
            <p:cNvPr id="31"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339057" y="1064270"/>
              <a:ext cx="318028" cy="425736"/>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9610" y="1078676"/>
              <a:ext cx="497316" cy="48539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5122" y="1600421"/>
              <a:ext cx="359113" cy="350500"/>
            </a:xfrm>
            <a:prstGeom prst="rect">
              <a:avLst/>
            </a:prstGeom>
          </p:spPr>
        </p:pic>
        <p:sp>
          <p:nvSpPr>
            <p:cNvPr id="34" name="TextBox 33"/>
            <p:cNvSpPr txBox="1"/>
            <p:nvPr/>
          </p:nvSpPr>
          <p:spPr>
            <a:xfrm>
              <a:off x="7892462" y="1640790"/>
              <a:ext cx="989373" cy="269762"/>
            </a:xfrm>
            <a:prstGeom prst="rect">
              <a:avLst/>
            </a:prstGeom>
            <a:solidFill>
              <a:srgbClr val="00B050"/>
            </a:solidFill>
            <a:ln>
              <a:solidFill>
                <a:schemeClr val="accent1"/>
              </a:solid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rtlCol="0" anchor="ctr">
              <a:no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US" sz="2174" b="1" i="0" u="none" strike="noStrike" kern="0" cap="none" spc="0" normalizeH="0" baseline="0" noProof="0" dirty="0" err="1">
                  <a:ln>
                    <a:noFill/>
                  </a:ln>
                  <a:solidFill>
                    <a:srgbClr val="FFFFFF"/>
                  </a:solidFill>
                  <a:effectLst/>
                  <a:uLnTx/>
                  <a:uFillTx/>
                  <a:latin typeface="Segoe UI Semilight"/>
                  <a:ea typeface="+mn-ea"/>
                  <a:cs typeface="+mn-cs"/>
                </a:rPr>
                <a:t>PowerBI</a:t>
              </a:r>
              <a:endParaRPr kumimoji="0" lang="en-US" sz="2174" b="1" i="0" u="none" strike="noStrike" kern="0" cap="none" spc="0" normalizeH="0" baseline="0" noProof="0" dirty="0">
                <a:ln>
                  <a:noFill/>
                </a:ln>
                <a:solidFill>
                  <a:srgbClr val="FFFFFF"/>
                </a:solidFill>
                <a:effectLst/>
                <a:uLnTx/>
                <a:uFillTx/>
                <a:latin typeface="Segoe UI Semilight"/>
                <a:ea typeface="+mn-ea"/>
                <a:cs typeface="+mn-cs"/>
              </a:endParaRPr>
            </a:p>
          </p:txBody>
        </p:sp>
        <p:pic>
          <p:nvPicPr>
            <p:cNvPr id="35" name="Picture 34"/>
            <p:cNvPicPr>
              <a:picLocks noChangeAspect="1"/>
            </p:cNvPicPr>
            <p:nvPr/>
          </p:nvPicPr>
          <p:blipFill rotWithShape="1">
            <a:blip r:embed="rId7"/>
            <a:srcRect l="3668"/>
            <a:stretch/>
          </p:blipFill>
          <p:spPr>
            <a:xfrm>
              <a:off x="6788422" y="1633444"/>
              <a:ext cx="435171" cy="284454"/>
            </a:xfrm>
            <a:prstGeom prst="rect">
              <a:avLst/>
            </a:prstGeom>
          </p:spPr>
        </p:pic>
        <p:pic>
          <p:nvPicPr>
            <p:cNvPr id="5" name="Picture 4"/>
            <p:cNvPicPr>
              <a:picLocks noChangeAspect="1"/>
            </p:cNvPicPr>
            <p:nvPr/>
          </p:nvPicPr>
          <p:blipFill rotWithShape="1">
            <a:blip r:embed="rId8"/>
            <a:srcRect l="2597" r="5063" b="6635"/>
            <a:stretch/>
          </p:blipFill>
          <p:spPr>
            <a:xfrm>
              <a:off x="6276373" y="1633117"/>
              <a:ext cx="393450" cy="285108"/>
            </a:xfrm>
            <a:prstGeom prst="rect">
              <a:avLst/>
            </a:prstGeom>
          </p:spPr>
        </p:pic>
        <p:sp>
          <p:nvSpPr>
            <p:cNvPr id="3" name="Right Bracket 2"/>
            <p:cNvSpPr/>
            <p:nvPr/>
          </p:nvSpPr>
          <p:spPr>
            <a:xfrm rot="5400000">
              <a:off x="7426419" y="1117481"/>
              <a:ext cx="93561" cy="1833151"/>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0" name="Straight Arrow Connector 9"/>
            <p:cNvCxnSpPr>
              <a:cxnSpLocks/>
              <a:stCxn id="3" idx="2"/>
            </p:cNvCxnSpPr>
            <p:nvPr/>
          </p:nvCxnSpPr>
          <p:spPr>
            <a:xfrm>
              <a:off x="7473199" y="2080837"/>
              <a:ext cx="1" cy="688688"/>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851906" y="2130008"/>
              <a:ext cx="1645929" cy="234107"/>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1632" b="0" i="0" u="none" strike="noStrike" kern="1200" cap="none" spc="0" normalizeH="0" baseline="0" noProof="0" dirty="0">
                  <a:ln>
                    <a:noFill/>
                  </a:ln>
                  <a:solidFill>
                    <a:srgbClr val="353535"/>
                  </a:solidFill>
                  <a:effectLst/>
                  <a:uLnTx/>
                  <a:uFillTx/>
                  <a:latin typeface="Segoe UI Semilight"/>
                  <a:ea typeface="+mn-ea"/>
                  <a:cs typeface="+mn-cs"/>
                </a:rPr>
                <a:t>Query from any client</a:t>
              </a:r>
            </a:p>
          </p:txBody>
        </p:sp>
      </p:grpSp>
      <p:sp>
        <p:nvSpPr>
          <p:cNvPr id="54" name="Rectangle 53"/>
          <p:cNvSpPr/>
          <p:nvPr/>
        </p:nvSpPr>
        <p:spPr>
          <a:xfrm>
            <a:off x="701413" y="921988"/>
            <a:ext cx="7834563" cy="469039"/>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2720" b="0" i="0" u="none" strike="noStrike" kern="1200" cap="none" spc="0" normalizeH="0" baseline="0" noProof="0" dirty="0">
                <a:ln>
                  <a:noFill/>
                </a:ln>
                <a:solidFill>
                  <a:srgbClr val="0078D7"/>
                </a:solidFill>
                <a:effectLst/>
                <a:uLnTx/>
                <a:uFillTx/>
                <a:latin typeface="Segoe UI Semilight"/>
                <a:ea typeface="+mn-ea"/>
                <a:cs typeface="+mn-cs"/>
              </a:rPr>
              <a:t>Query all tenants as if they are in a single database</a:t>
            </a:r>
          </a:p>
        </p:txBody>
      </p:sp>
      <p:grpSp>
        <p:nvGrpSpPr>
          <p:cNvPr id="40" name="Group 39"/>
          <p:cNvGrpSpPr/>
          <p:nvPr/>
        </p:nvGrpSpPr>
        <p:grpSpPr>
          <a:xfrm>
            <a:off x="4485242" y="2473201"/>
            <a:ext cx="2630153" cy="726145"/>
            <a:chOff x="4485242" y="2473201"/>
            <a:chExt cx="2630153" cy="726145"/>
          </a:xfrm>
        </p:grpSpPr>
        <p:sp>
          <p:nvSpPr>
            <p:cNvPr id="41" name="Rectangle 40"/>
            <p:cNvSpPr/>
            <p:nvPr/>
          </p:nvSpPr>
          <p:spPr>
            <a:xfrm>
              <a:off x="4592062" y="2473201"/>
              <a:ext cx="2523333" cy="582711"/>
            </a:xfrm>
            <a:prstGeom prst="rect">
              <a:avLst/>
            </a:prstGeom>
            <a:solidFill>
              <a:srgbClr val="448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3" name="Rectangle 42"/>
            <p:cNvSpPr/>
            <p:nvPr/>
          </p:nvSpPr>
          <p:spPr>
            <a:xfrm>
              <a:off x="4524315" y="2536586"/>
              <a:ext cx="2523333" cy="582711"/>
            </a:xfrm>
            <a:prstGeom prst="rect">
              <a:avLst/>
            </a:prstGeom>
            <a:solidFill>
              <a:srgbClr val="1D7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5" name="Rectangle 44"/>
            <p:cNvSpPr/>
            <p:nvPr/>
          </p:nvSpPr>
          <p:spPr>
            <a:xfrm>
              <a:off x="4485242" y="2616635"/>
              <a:ext cx="2451889" cy="582711"/>
            </a:xfrm>
            <a:prstGeom prst="rect">
              <a:avLst/>
            </a:prstGeom>
            <a:solidFill>
              <a:srgbClr val="00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Apps</a:t>
              </a:r>
            </a:p>
          </p:txBody>
        </p:sp>
      </p:grpSp>
      <p:sp>
        <p:nvSpPr>
          <p:cNvPr id="46" name="Rectangle 45"/>
          <p:cNvSpPr/>
          <p:nvPr/>
        </p:nvSpPr>
        <p:spPr>
          <a:xfrm>
            <a:off x="10429016" y="3323938"/>
            <a:ext cx="1675309" cy="341632"/>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b="1" i="0" u="none" strike="noStrike" kern="1200" cap="none" spc="0" normalizeH="0" baseline="0" noProof="0" dirty="0">
                <a:ln>
                  <a:noFill/>
                </a:ln>
                <a:solidFill>
                  <a:srgbClr val="353535"/>
                </a:solidFill>
                <a:effectLst/>
                <a:uLnTx/>
                <a:uFillTx/>
                <a:latin typeface="Segoe UI Semilight"/>
                <a:ea typeface="+mn-ea"/>
                <a:cs typeface="+mn-cs"/>
              </a:rPr>
              <a:t>Elastic Query</a:t>
            </a:r>
          </a:p>
        </p:txBody>
      </p:sp>
    </p:spTree>
    <p:extLst>
      <p:ext uri="{BB962C8B-B14F-4D97-AF65-F5344CB8AC3E}">
        <p14:creationId xmlns:p14="http://schemas.microsoft.com/office/powerpoint/2010/main" val="4251125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4" grpId="0" animBg="1"/>
      <p:bldP spid="16" grpId="0"/>
      <p:bldP spid="17" grpId="0"/>
      <p:bldP spid="52" grpId="0"/>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5560" y="3656359"/>
            <a:ext cx="10732540" cy="1828193"/>
          </a:xfrm>
        </p:spPr>
        <p:txBody>
          <a:bodyPr/>
          <a:lstStyle/>
          <a:p>
            <a:r>
              <a:rPr lang="en-US" sz="6000" dirty="0">
                <a:solidFill>
                  <a:schemeClr val="accent6">
                    <a:lumMod val="50000"/>
                    <a:lumOff val="50000"/>
                  </a:schemeClr>
                </a:solidFill>
                <a:latin typeface="+mn-lt"/>
              </a:rPr>
              <a:t>hands on</a:t>
            </a:r>
          </a:p>
          <a:p>
            <a:r>
              <a:rPr lang="en-US" sz="4800" dirty="0"/>
              <a:t>Ad-hoc analytics with Elastic Query</a:t>
            </a:r>
          </a:p>
        </p:txBody>
      </p:sp>
    </p:spTree>
    <p:extLst>
      <p:ext uri="{BB962C8B-B14F-4D97-AF65-F5344CB8AC3E}">
        <p14:creationId xmlns:p14="http://schemas.microsoft.com/office/powerpoint/2010/main" val="27337179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6885069" y="5650179"/>
            <a:ext cx="692808"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Can 18"/>
          <p:cNvSpPr/>
          <p:nvPr/>
        </p:nvSpPr>
        <p:spPr>
          <a:xfrm>
            <a:off x="4313780" y="5247646"/>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1</a:t>
            </a:r>
          </a:p>
        </p:txBody>
      </p:sp>
      <p:sp>
        <p:nvSpPr>
          <p:cNvPr id="20" name="Can 19"/>
          <p:cNvSpPr/>
          <p:nvPr/>
        </p:nvSpPr>
        <p:spPr>
          <a:xfrm>
            <a:off x="4998644"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2</a:t>
            </a:r>
          </a:p>
        </p:txBody>
      </p:sp>
      <p:cxnSp>
        <p:nvCxnSpPr>
          <p:cNvPr id="42" name="Straight Arrow Connector 41"/>
          <p:cNvCxnSpPr/>
          <p:nvPr/>
        </p:nvCxnSpPr>
        <p:spPr>
          <a:xfrm>
            <a:off x="6622789" y="3258580"/>
            <a:ext cx="152356" cy="421842"/>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771846" y="3258583"/>
            <a:ext cx="783950" cy="191460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827870" y="866357"/>
            <a:ext cx="184731" cy="374846"/>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cxnSp>
        <p:nvCxnSpPr>
          <p:cNvPr id="65" name="Straight Arrow Connector 64"/>
          <p:cNvCxnSpPr/>
          <p:nvPr/>
        </p:nvCxnSpPr>
        <p:spPr>
          <a:xfrm>
            <a:off x="5075561"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Can 66"/>
          <p:cNvSpPr/>
          <p:nvPr/>
        </p:nvSpPr>
        <p:spPr>
          <a:xfrm>
            <a:off x="5646711"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3</a:t>
            </a:r>
          </a:p>
        </p:txBody>
      </p:sp>
      <p:sp>
        <p:nvSpPr>
          <p:cNvPr id="68" name="Can 67"/>
          <p:cNvSpPr/>
          <p:nvPr/>
        </p:nvSpPr>
        <p:spPr>
          <a:xfrm>
            <a:off x="7643490"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D83B01">
                    <a:lumMod val="50000"/>
                  </a:srgbClr>
                </a:solidFill>
                <a:effectLst/>
                <a:uLnTx/>
                <a:uFillTx/>
                <a:latin typeface="Segoe UI Semilight"/>
                <a:ea typeface="+mn-ea"/>
                <a:cs typeface="+mn-cs"/>
              </a:rPr>
              <a:t>Cust</a:t>
            </a: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 N</a:t>
            </a:r>
          </a:p>
        </p:txBody>
      </p:sp>
      <p:sp>
        <p:nvSpPr>
          <p:cNvPr id="71" name="Title 1"/>
          <p:cNvSpPr>
            <a:spLocks noGrp="1"/>
          </p:cNvSpPr>
          <p:nvPr>
            <p:ph type="title"/>
          </p:nvPr>
        </p:nvSpPr>
        <p:spPr>
          <a:xfrm>
            <a:off x="622617" y="341637"/>
            <a:ext cx="11191240" cy="833544"/>
          </a:xfrm>
        </p:spPr>
        <p:txBody>
          <a:bodyPr>
            <a:normAutofit fontScale="90000"/>
          </a:bodyPr>
          <a:lstStyle/>
          <a:p>
            <a:r>
              <a:rPr lang="en-US" dirty="0"/>
              <a:t>Extract tenant data into an analytics DB or DW</a:t>
            </a:r>
          </a:p>
        </p:txBody>
      </p:sp>
      <p:cxnSp>
        <p:nvCxnSpPr>
          <p:cNvPr id="23" name="Straight Arrow Connector 22"/>
          <p:cNvCxnSpPr/>
          <p:nvPr/>
        </p:nvCxnSpPr>
        <p:spPr>
          <a:xfrm>
            <a:off x="6751487"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13524" y="1706149"/>
            <a:ext cx="0" cy="72648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5955454" y="3258582"/>
            <a:ext cx="521840" cy="187073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827665" y="4182870"/>
            <a:ext cx="2849610"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ysClr val="windowText" lastClr="000000"/>
                </a:solidFill>
                <a:effectLst/>
                <a:uLnTx/>
                <a:uFillTx/>
                <a:latin typeface="Segoe UI Semilight"/>
                <a:ea typeface="+mn-ea"/>
                <a:cs typeface="+mn-cs"/>
              </a:rPr>
              <a:t>Tenant Catalog</a:t>
            </a:r>
          </a:p>
        </p:txBody>
      </p:sp>
      <p:sp>
        <p:nvSpPr>
          <p:cNvPr id="38" name="Can 37"/>
          <p:cNvSpPr/>
          <p:nvPr/>
        </p:nvSpPr>
        <p:spPr>
          <a:xfrm>
            <a:off x="9798778" y="3689835"/>
            <a:ext cx="729466" cy="719318"/>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D83B01">
                    <a:lumMod val="50000"/>
                  </a:srgbClr>
                </a:solidFill>
                <a:effectLst/>
                <a:uLnTx/>
                <a:uFillTx/>
                <a:latin typeface="Segoe UI Semilight"/>
                <a:ea typeface="+mn-ea"/>
                <a:cs typeface="+mn-cs"/>
              </a:rPr>
              <a:t>Adhoc</a:t>
            </a:r>
            <a:r>
              <a:rPr kumimoji="0" lang="en-US" sz="1400" b="0" i="0" u="none" strike="noStrike" kern="0" cap="none" spc="0" normalizeH="0" baseline="0" noProof="0" dirty="0">
                <a:ln>
                  <a:noFill/>
                </a:ln>
                <a:solidFill>
                  <a:srgbClr val="D83B01">
                    <a:lumMod val="50000"/>
                  </a:srgbClr>
                </a:solidFill>
                <a:effectLst/>
                <a:uLnTx/>
                <a:uFillTx/>
                <a:latin typeface="Segoe UI Semilight"/>
                <a:ea typeface="+mn-ea"/>
                <a:cs typeface="+mn-cs"/>
              </a:rPr>
              <a:t> Analytics </a:t>
            </a:r>
          </a:p>
        </p:txBody>
      </p:sp>
      <p:sp>
        <p:nvSpPr>
          <p:cNvPr id="48" name="Can 66"/>
          <p:cNvSpPr/>
          <p:nvPr/>
        </p:nvSpPr>
        <p:spPr>
          <a:xfrm>
            <a:off x="6269476"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83B01">
                    <a:lumMod val="50000"/>
                  </a:srgbClr>
                </a:solidFill>
                <a:effectLst/>
                <a:uLnTx/>
                <a:uFillTx/>
                <a:latin typeface="Segoe UI Semilight"/>
                <a:ea typeface="+mn-ea"/>
                <a:cs typeface="+mn-cs"/>
              </a:rPr>
              <a:t>Cust 4</a:t>
            </a:r>
          </a:p>
        </p:txBody>
      </p:sp>
      <p:cxnSp>
        <p:nvCxnSpPr>
          <p:cNvPr id="49" name="Straight Arrow Connector 48"/>
          <p:cNvCxnSpPr>
            <a:cxnSpLocks/>
          </p:cNvCxnSpPr>
          <p:nvPr/>
        </p:nvCxnSpPr>
        <p:spPr>
          <a:xfrm flipH="1">
            <a:off x="5320175" y="3258582"/>
            <a:ext cx="404488" cy="192254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Can 25"/>
          <p:cNvSpPr/>
          <p:nvPr/>
        </p:nvSpPr>
        <p:spPr>
          <a:xfrm>
            <a:off x="6536430" y="3715186"/>
            <a:ext cx="758749" cy="709768"/>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83B01">
                    <a:lumMod val="50000"/>
                  </a:srgbClr>
                </a:solidFill>
                <a:effectLst/>
                <a:uLnTx/>
                <a:uFillTx/>
                <a:latin typeface="Segoe UI Semilight"/>
                <a:ea typeface="+mn-ea"/>
                <a:cs typeface="+mn-cs"/>
              </a:rPr>
              <a:t>Catalog</a:t>
            </a:r>
          </a:p>
        </p:txBody>
      </p:sp>
      <p:cxnSp>
        <p:nvCxnSpPr>
          <p:cNvPr id="8" name="Straight Arrow Connector 7"/>
          <p:cNvCxnSpPr>
            <a:cxnSpLocks/>
          </p:cNvCxnSpPr>
          <p:nvPr/>
        </p:nvCxnSpPr>
        <p:spPr>
          <a:xfrm flipH="1">
            <a:off x="7410719" y="4047304"/>
            <a:ext cx="2258993"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p:cNvSpPr/>
          <p:nvPr/>
        </p:nvSpPr>
        <p:spPr>
          <a:xfrm>
            <a:off x="8394740" y="4453212"/>
            <a:ext cx="1761157" cy="1207172"/>
          </a:xfrm>
          <a:custGeom>
            <a:avLst/>
            <a:gdLst>
              <a:gd name="connsiteX0" fmla="*/ 1076325 w 1076325"/>
              <a:gd name="connsiteY0" fmla="*/ 0 h 847725"/>
              <a:gd name="connsiteX1" fmla="*/ 1076325 w 1076325"/>
              <a:gd name="connsiteY1" fmla="*/ 847725 h 847725"/>
              <a:gd name="connsiteX2" fmla="*/ 0 w 1076325"/>
              <a:gd name="connsiteY2" fmla="*/ 847725 h 847725"/>
              <a:gd name="connsiteX3" fmla="*/ 0 w 1076325"/>
              <a:gd name="connsiteY3" fmla="*/ 838200 h 847725"/>
              <a:gd name="connsiteX0" fmla="*/ 1076325 w 1076325"/>
              <a:gd name="connsiteY0" fmla="*/ 0 h 847725"/>
              <a:gd name="connsiteX1" fmla="*/ 1076325 w 1076325"/>
              <a:gd name="connsiteY1" fmla="*/ 847725 h 847725"/>
              <a:gd name="connsiteX2" fmla="*/ 0 w 1076325"/>
              <a:gd name="connsiteY2" fmla="*/ 847725 h 847725"/>
            </a:gdLst>
            <a:ahLst/>
            <a:cxnLst>
              <a:cxn ang="0">
                <a:pos x="connsiteX0" y="connsiteY0"/>
              </a:cxn>
              <a:cxn ang="0">
                <a:pos x="connsiteX1" y="connsiteY1"/>
              </a:cxn>
              <a:cxn ang="0">
                <a:pos x="connsiteX2" y="connsiteY2"/>
              </a:cxn>
            </a:cxnLst>
            <a:rect l="l" t="t" r="r" b="b"/>
            <a:pathLst>
              <a:path w="1076325" h="847725">
                <a:moveTo>
                  <a:pt x="1076325" y="0"/>
                </a:moveTo>
                <a:lnTo>
                  <a:pt x="1076325" y="847725"/>
                </a:lnTo>
                <a:lnTo>
                  <a:pt x="0" y="847725"/>
                </a:lnTo>
              </a:path>
            </a:pathLst>
          </a:cu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 name="Group 1"/>
          <p:cNvGrpSpPr/>
          <p:nvPr/>
        </p:nvGrpSpPr>
        <p:grpSpPr>
          <a:xfrm>
            <a:off x="7959073" y="1447273"/>
            <a:ext cx="4120009" cy="2318939"/>
            <a:chOff x="5852142" y="1064268"/>
            <a:chExt cx="3029693" cy="1705257"/>
          </a:xfrm>
        </p:grpSpPr>
        <p:pic>
          <p:nvPicPr>
            <p:cNvPr id="28"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48543" y="1064268"/>
              <a:ext cx="444592" cy="467207"/>
            </a:xfrm>
            <a:prstGeom prst="rect">
              <a:avLst/>
            </a:prstGeom>
          </p:spPr>
        </p:pic>
        <p:pic>
          <p:nvPicPr>
            <p:cNvPr id="31"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339057" y="1064270"/>
              <a:ext cx="318028" cy="425736"/>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9610" y="1078676"/>
              <a:ext cx="497316" cy="48539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5122" y="1600421"/>
              <a:ext cx="359113" cy="350500"/>
            </a:xfrm>
            <a:prstGeom prst="rect">
              <a:avLst/>
            </a:prstGeom>
          </p:spPr>
        </p:pic>
        <p:sp>
          <p:nvSpPr>
            <p:cNvPr id="34" name="TextBox 33"/>
            <p:cNvSpPr txBox="1"/>
            <p:nvPr/>
          </p:nvSpPr>
          <p:spPr>
            <a:xfrm>
              <a:off x="7892462" y="1640790"/>
              <a:ext cx="989373" cy="269762"/>
            </a:xfrm>
            <a:prstGeom prst="rect">
              <a:avLst/>
            </a:prstGeom>
            <a:solidFill>
              <a:srgbClr val="00B050"/>
            </a:solidFill>
            <a:ln>
              <a:solidFill>
                <a:schemeClr val="accent1"/>
              </a:solid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rtlCol="0" anchor="ctr">
              <a:no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US" sz="2174" b="1" i="0" u="none" strike="noStrike" kern="0" cap="none" spc="0" normalizeH="0" baseline="0" noProof="0" dirty="0" err="1">
                  <a:ln>
                    <a:noFill/>
                  </a:ln>
                  <a:solidFill>
                    <a:srgbClr val="FFFFFF"/>
                  </a:solidFill>
                  <a:effectLst/>
                  <a:uLnTx/>
                  <a:uFillTx/>
                  <a:latin typeface="Segoe UI Semilight"/>
                  <a:ea typeface="+mn-ea"/>
                  <a:cs typeface="+mn-cs"/>
                </a:rPr>
                <a:t>PowerBI</a:t>
              </a:r>
              <a:endParaRPr kumimoji="0" lang="en-US" sz="2174" b="1" i="0" u="none" strike="noStrike" kern="0" cap="none" spc="0" normalizeH="0" baseline="0" noProof="0" dirty="0">
                <a:ln>
                  <a:noFill/>
                </a:ln>
                <a:solidFill>
                  <a:srgbClr val="FFFFFF"/>
                </a:solidFill>
                <a:effectLst/>
                <a:uLnTx/>
                <a:uFillTx/>
                <a:latin typeface="Segoe UI Semilight"/>
                <a:ea typeface="+mn-ea"/>
                <a:cs typeface="+mn-cs"/>
              </a:endParaRPr>
            </a:p>
          </p:txBody>
        </p:sp>
        <p:pic>
          <p:nvPicPr>
            <p:cNvPr id="35" name="Picture 34"/>
            <p:cNvPicPr>
              <a:picLocks noChangeAspect="1"/>
            </p:cNvPicPr>
            <p:nvPr/>
          </p:nvPicPr>
          <p:blipFill rotWithShape="1">
            <a:blip r:embed="rId7"/>
            <a:srcRect l="3668"/>
            <a:stretch/>
          </p:blipFill>
          <p:spPr>
            <a:xfrm>
              <a:off x="6788422" y="1633444"/>
              <a:ext cx="435171" cy="284454"/>
            </a:xfrm>
            <a:prstGeom prst="rect">
              <a:avLst/>
            </a:prstGeom>
          </p:spPr>
        </p:pic>
        <p:pic>
          <p:nvPicPr>
            <p:cNvPr id="5" name="Picture 4"/>
            <p:cNvPicPr>
              <a:picLocks noChangeAspect="1"/>
            </p:cNvPicPr>
            <p:nvPr/>
          </p:nvPicPr>
          <p:blipFill rotWithShape="1">
            <a:blip r:embed="rId8"/>
            <a:srcRect l="2597" r="5063" b="6635"/>
            <a:stretch/>
          </p:blipFill>
          <p:spPr>
            <a:xfrm>
              <a:off x="6276373" y="1633117"/>
              <a:ext cx="393450" cy="285108"/>
            </a:xfrm>
            <a:prstGeom prst="rect">
              <a:avLst/>
            </a:prstGeom>
          </p:spPr>
        </p:pic>
        <p:sp>
          <p:nvSpPr>
            <p:cNvPr id="3" name="Right Bracket 2"/>
            <p:cNvSpPr/>
            <p:nvPr/>
          </p:nvSpPr>
          <p:spPr>
            <a:xfrm rot="5400000">
              <a:off x="7426419" y="1117481"/>
              <a:ext cx="93561" cy="1833151"/>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0" name="Straight Arrow Connector 9"/>
            <p:cNvCxnSpPr>
              <a:cxnSpLocks/>
              <a:stCxn id="3" idx="2"/>
            </p:cNvCxnSpPr>
            <p:nvPr/>
          </p:nvCxnSpPr>
          <p:spPr>
            <a:xfrm>
              <a:off x="7473199" y="2080837"/>
              <a:ext cx="1" cy="688688"/>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852142" y="2130008"/>
              <a:ext cx="1645929" cy="234107"/>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1632" b="0" i="0" u="none" strike="noStrike" kern="1200" cap="none" spc="0" normalizeH="0" baseline="0" noProof="0" dirty="0">
                  <a:ln>
                    <a:noFill/>
                  </a:ln>
                  <a:solidFill>
                    <a:srgbClr val="353535"/>
                  </a:solidFill>
                  <a:effectLst/>
                  <a:uLnTx/>
                  <a:uFillTx/>
                  <a:latin typeface="Segoe UI Semilight"/>
                  <a:ea typeface="+mn-ea"/>
                  <a:cs typeface="+mn-cs"/>
                </a:rPr>
                <a:t>Query from any client</a:t>
              </a:r>
            </a:p>
          </p:txBody>
        </p:sp>
      </p:grpSp>
      <p:sp>
        <p:nvSpPr>
          <p:cNvPr id="54" name="Rectangle 53"/>
          <p:cNvSpPr/>
          <p:nvPr/>
        </p:nvSpPr>
        <p:spPr>
          <a:xfrm>
            <a:off x="701414" y="921988"/>
            <a:ext cx="7224732" cy="469039"/>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2720" b="0" i="0" u="none" strike="noStrike" kern="1200" cap="none" spc="0" normalizeH="0" baseline="0" noProof="0" dirty="0">
                <a:ln>
                  <a:noFill/>
                </a:ln>
                <a:solidFill>
                  <a:srgbClr val="0078D7"/>
                </a:solidFill>
                <a:effectLst/>
                <a:uLnTx/>
                <a:uFillTx/>
                <a:latin typeface="Segoe UI Semilight"/>
                <a:ea typeface="+mn-ea"/>
                <a:cs typeface="+mn-cs"/>
              </a:rPr>
              <a:t>Unlock operational and application insights</a:t>
            </a:r>
          </a:p>
        </p:txBody>
      </p:sp>
      <p:grpSp>
        <p:nvGrpSpPr>
          <p:cNvPr id="40" name="Group 39"/>
          <p:cNvGrpSpPr/>
          <p:nvPr/>
        </p:nvGrpSpPr>
        <p:grpSpPr>
          <a:xfrm>
            <a:off x="4485242" y="2473201"/>
            <a:ext cx="2630153" cy="726145"/>
            <a:chOff x="4485242" y="2473201"/>
            <a:chExt cx="2630153" cy="726145"/>
          </a:xfrm>
        </p:grpSpPr>
        <p:sp>
          <p:nvSpPr>
            <p:cNvPr id="41" name="Rectangle 40"/>
            <p:cNvSpPr/>
            <p:nvPr/>
          </p:nvSpPr>
          <p:spPr>
            <a:xfrm>
              <a:off x="4592062" y="2473201"/>
              <a:ext cx="2523333" cy="582711"/>
            </a:xfrm>
            <a:prstGeom prst="rect">
              <a:avLst/>
            </a:prstGeom>
            <a:solidFill>
              <a:srgbClr val="448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3" name="Rectangle 42"/>
            <p:cNvSpPr/>
            <p:nvPr/>
          </p:nvSpPr>
          <p:spPr>
            <a:xfrm>
              <a:off x="4524315" y="2536586"/>
              <a:ext cx="2523333" cy="582711"/>
            </a:xfrm>
            <a:prstGeom prst="rect">
              <a:avLst/>
            </a:prstGeom>
            <a:solidFill>
              <a:srgbClr val="1D7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5" name="Rectangle 44"/>
            <p:cNvSpPr/>
            <p:nvPr/>
          </p:nvSpPr>
          <p:spPr>
            <a:xfrm>
              <a:off x="4485242" y="2616635"/>
              <a:ext cx="2451889" cy="582711"/>
            </a:xfrm>
            <a:prstGeom prst="rect">
              <a:avLst/>
            </a:prstGeom>
            <a:solidFill>
              <a:srgbClr val="00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Apps</a:t>
              </a:r>
            </a:p>
          </p:txBody>
        </p:sp>
      </p:grpSp>
      <p:sp>
        <p:nvSpPr>
          <p:cNvPr id="46" name="Vertical Scroll 39"/>
          <p:cNvSpPr>
            <a:spLocks noChangeAspect="1"/>
          </p:cNvSpPr>
          <p:nvPr/>
        </p:nvSpPr>
        <p:spPr bwMode="auto">
          <a:xfrm>
            <a:off x="1923438" y="5745744"/>
            <a:ext cx="422092" cy="428662"/>
          </a:xfrm>
          <a:prstGeom prst="foldedCorner">
            <a:avLst>
              <a:gd name="adj" fmla="val 22037"/>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14" rIns="0" bIns="34284" rtlCol="0" anchor="ctr" anchorCtr="0"/>
          <a:lstStyle/>
          <a:p>
            <a:pPr algn="ctr" defTabSz="932284">
              <a:defRPr/>
            </a:pPr>
            <a:r>
              <a:rPr lang="en-US" sz="816" b="1" kern="0">
                <a:solidFill>
                  <a:schemeClr val="accent5">
                    <a:lumMod val="75000"/>
                  </a:schemeClr>
                </a:solidFill>
                <a:latin typeface="Consolas" panose="020B0609020204030204" pitchFamily="49" charset="0"/>
                <a:ea typeface="Segoe UI" pitchFamily="34" charset="0"/>
                <a:cs typeface="Segoe UI" pitchFamily="34" charset="0"/>
              </a:rPr>
              <a:t>T-SQL</a:t>
            </a:r>
            <a:endParaRPr lang="en-US" sz="816" b="1" kern="0" dirty="0">
              <a:solidFill>
                <a:schemeClr val="accent5">
                  <a:lumMod val="75000"/>
                </a:schemeClr>
              </a:solidFill>
              <a:latin typeface="Consolas" panose="020B0609020204030204" pitchFamily="49" charset="0"/>
              <a:ea typeface="Segoe UI" pitchFamily="34" charset="0"/>
              <a:cs typeface="Segoe UI" pitchFamily="34" charset="0"/>
            </a:endParaRPr>
          </a:p>
        </p:txBody>
      </p:sp>
      <p:sp>
        <p:nvSpPr>
          <p:cNvPr id="47" name="Vertical Scroll 42"/>
          <p:cNvSpPr>
            <a:spLocks noChangeAspect="1"/>
          </p:cNvSpPr>
          <p:nvPr/>
        </p:nvSpPr>
        <p:spPr bwMode="auto">
          <a:xfrm>
            <a:off x="1688811" y="5745744"/>
            <a:ext cx="422092" cy="428662"/>
          </a:xfrm>
          <a:prstGeom prst="foldedCorner">
            <a:avLst>
              <a:gd name="adj" fmla="val 23572"/>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14" rIns="0" bIns="34284" rtlCol="0" anchor="ctr" anchorCtr="0"/>
          <a:lstStyle/>
          <a:p>
            <a:pPr algn="ctr" defTabSz="932284">
              <a:defRPr/>
            </a:pPr>
            <a:r>
              <a:rPr lang="en-US" sz="816" b="1" kern="0">
                <a:solidFill>
                  <a:schemeClr val="accent5">
                    <a:lumMod val="75000"/>
                  </a:schemeClr>
                </a:solidFill>
                <a:latin typeface="Consolas" panose="020B0609020204030204" pitchFamily="49" charset="0"/>
                <a:ea typeface="Segoe UI" pitchFamily="34" charset="0"/>
                <a:cs typeface="Segoe UI" pitchFamily="34" charset="0"/>
              </a:rPr>
              <a:t>T-SQL</a:t>
            </a:r>
            <a:endParaRPr lang="en-US" sz="816" b="1" kern="0" dirty="0">
              <a:solidFill>
                <a:schemeClr val="accent5">
                  <a:lumMod val="75000"/>
                </a:schemeClr>
              </a:solidFill>
              <a:latin typeface="Consolas" panose="020B0609020204030204" pitchFamily="49" charset="0"/>
              <a:ea typeface="Segoe UI" pitchFamily="34" charset="0"/>
              <a:cs typeface="Segoe UI" pitchFamily="34" charset="0"/>
            </a:endParaRPr>
          </a:p>
        </p:txBody>
      </p:sp>
      <p:sp>
        <p:nvSpPr>
          <p:cNvPr id="51" name="Vertical Scroll 44"/>
          <p:cNvSpPr>
            <a:spLocks noChangeAspect="1"/>
          </p:cNvSpPr>
          <p:nvPr/>
        </p:nvSpPr>
        <p:spPr bwMode="auto">
          <a:xfrm>
            <a:off x="1547280" y="5745744"/>
            <a:ext cx="422092" cy="428662"/>
          </a:xfrm>
          <a:prstGeom prst="foldedCorner">
            <a:avLst>
              <a:gd name="adj" fmla="val 23572"/>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14" rIns="0" bIns="34284" rtlCol="0" anchor="ctr" anchorCtr="0"/>
          <a:lstStyle/>
          <a:p>
            <a:pPr algn="ctr" defTabSz="932284">
              <a:defRPr/>
            </a:pPr>
            <a:r>
              <a:rPr lang="en-US" sz="816" b="1" kern="0">
                <a:solidFill>
                  <a:schemeClr val="accent5">
                    <a:lumMod val="75000"/>
                  </a:schemeClr>
                </a:solidFill>
                <a:latin typeface="Consolas" panose="020B0609020204030204" pitchFamily="49" charset="0"/>
                <a:ea typeface="Segoe UI" pitchFamily="34" charset="0"/>
                <a:cs typeface="Segoe UI" pitchFamily="34" charset="0"/>
              </a:rPr>
              <a:t>T-SQL</a:t>
            </a:r>
            <a:endParaRPr lang="en-US" sz="816" b="1" kern="0" dirty="0">
              <a:solidFill>
                <a:schemeClr val="accent5">
                  <a:lumMod val="75000"/>
                </a:schemeClr>
              </a:solidFill>
              <a:latin typeface="Consolas" panose="020B0609020204030204" pitchFamily="49" charset="0"/>
              <a:ea typeface="Segoe UI" pitchFamily="34" charset="0"/>
              <a:cs typeface="Segoe UI" pitchFamily="34" charset="0"/>
            </a:endParaRPr>
          </a:p>
        </p:txBody>
      </p:sp>
      <p:sp>
        <p:nvSpPr>
          <p:cNvPr id="55" name="Vertical Scroll 45"/>
          <p:cNvSpPr>
            <a:spLocks noChangeAspect="1"/>
          </p:cNvSpPr>
          <p:nvPr/>
        </p:nvSpPr>
        <p:spPr bwMode="auto">
          <a:xfrm>
            <a:off x="2036784" y="5745744"/>
            <a:ext cx="422092" cy="428662"/>
          </a:xfrm>
          <a:prstGeom prst="foldedCorner">
            <a:avLst>
              <a:gd name="adj" fmla="val 24339"/>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14" rIns="0" bIns="34284" rtlCol="0" anchor="ctr" anchorCtr="0"/>
          <a:lstStyle/>
          <a:p>
            <a:pPr algn="ctr" defTabSz="932284">
              <a:defRPr/>
            </a:pPr>
            <a:r>
              <a:rPr lang="en-US" sz="816" b="1" kern="0">
                <a:solidFill>
                  <a:schemeClr val="accent5">
                    <a:lumMod val="75000"/>
                  </a:schemeClr>
                </a:solidFill>
                <a:latin typeface="Consolas" panose="020B0609020204030204" pitchFamily="49" charset="0"/>
                <a:ea typeface="Segoe UI" pitchFamily="34" charset="0"/>
                <a:cs typeface="Segoe UI" pitchFamily="34" charset="0"/>
              </a:rPr>
              <a:t>T-SQL</a:t>
            </a:r>
            <a:endParaRPr lang="en-US" sz="816" b="1" kern="0" dirty="0">
              <a:solidFill>
                <a:schemeClr val="accent5">
                  <a:lumMod val="75000"/>
                </a:schemeClr>
              </a:solidFill>
              <a:latin typeface="Consolas" panose="020B0609020204030204" pitchFamily="49" charset="0"/>
              <a:ea typeface="Segoe UI" pitchFamily="34" charset="0"/>
              <a:cs typeface="Segoe UI" pitchFamily="34" charset="0"/>
            </a:endParaRPr>
          </a:p>
        </p:txBody>
      </p:sp>
      <p:sp>
        <p:nvSpPr>
          <p:cNvPr id="56" name="Vertical Scroll 45"/>
          <p:cNvSpPr>
            <a:spLocks noChangeAspect="1"/>
          </p:cNvSpPr>
          <p:nvPr/>
        </p:nvSpPr>
        <p:spPr bwMode="auto">
          <a:xfrm>
            <a:off x="2201300" y="5745744"/>
            <a:ext cx="422092" cy="428662"/>
          </a:xfrm>
          <a:prstGeom prst="foldedCorner">
            <a:avLst>
              <a:gd name="adj" fmla="val 22805"/>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14" rIns="0" bIns="34284" rtlCol="0" anchor="ctr" anchorCtr="0"/>
          <a:lstStyle/>
          <a:p>
            <a:pPr algn="ctr" defTabSz="932284">
              <a:defRPr/>
            </a:pPr>
            <a:r>
              <a:rPr lang="en-US" sz="816" b="1" kern="0" dirty="0">
                <a:solidFill>
                  <a:schemeClr val="accent5">
                    <a:lumMod val="75000"/>
                  </a:schemeClr>
                </a:solidFill>
                <a:latin typeface="Consolas" panose="020B0609020204030204" pitchFamily="49" charset="0"/>
                <a:ea typeface="Segoe UI" pitchFamily="34" charset="0"/>
                <a:cs typeface="Segoe UI" pitchFamily="34" charset="0"/>
              </a:rPr>
              <a:t>T-SQL</a:t>
            </a:r>
          </a:p>
        </p:txBody>
      </p:sp>
      <p:cxnSp>
        <p:nvCxnSpPr>
          <p:cNvPr id="57" name="Straight Arrow Connector 56"/>
          <p:cNvCxnSpPr>
            <a:cxnSpLocks/>
          </p:cNvCxnSpPr>
          <p:nvPr/>
        </p:nvCxnSpPr>
        <p:spPr>
          <a:xfrm>
            <a:off x="3109560" y="5649932"/>
            <a:ext cx="110099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963702" y="1706148"/>
            <a:ext cx="1714853" cy="1935651"/>
            <a:chOff x="1443381" y="1254635"/>
            <a:chExt cx="1261036" cy="1423402"/>
          </a:xfrm>
        </p:grpSpPr>
        <p:pic>
          <p:nvPicPr>
            <p:cNvPr id="59"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81412" y="1254635"/>
              <a:ext cx="543720" cy="571378"/>
            </a:xfrm>
            <a:prstGeom prst="rect">
              <a:avLst/>
            </a:prstGeom>
          </p:spPr>
        </p:pic>
        <p:sp>
          <p:nvSpPr>
            <p:cNvPr id="60" name="Rectangle 59"/>
            <p:cNvSpPr/>
            <p:nvPr/>
          </p:nvSpPr>
          <p:spPr>
            <a:xfrm>
              <a:off x="1443381" y="1941559"/>
              <a:ext cx="1261036" cy="3444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801" b="1" kern="0" dirty="0">
                  <a:solidFill>
                    <a:schemeClr val="bg1"/>
                  </a:solidFill>
                </a:rPr>
                <a:t>Azure Portal</a:t>
              </a:r>
            </a:p>
          </p:txBody>
        </p:sp>
        <p:cxnSp>
          <p:nvCxnSpPr>
            <p:cNvPr id="61" name="Straight Arrow Connector 60"/>
            <p:cNvCxnSpPr>
              <a:cxnSpLocks/>
            </p:cNvCxnSpPr>
            <p:nvPr/>
          </p:nvCxnSpPr>
          <p:spPr>
            <a:xfrm flipH="1">
              <a:off x="1773297" y="2396233"/>
              <a:ext cx="232308" cy="281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213924" y="3440949"/>
            <a:ext cx="2324917" cy="1271888"/>
            <a:chOff x="156663" y="2530339"/>
            <a:chExt cx="1709653" cy="935297"/>
          </a:xfrm>
        </p:grpSpPr>
        <p:sp>
          <p:nvSpPr>
            <p:cNvPr id="70" name="Can 25"/>
            <p:cNvSpPr/>
            <p:nvPr/>
          </p:nvSpPr>
          <p:spPr>
            <a:xfrm>
              <a:off x="1308362" y="2729454"/>
              <a:ext cx="557954" cy="512864"/>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40"/>
              <a:r>
                <a:rPr lang="en-US" sz="1360" kern="0" dirty="0">
                  <a:solidFill>
                    <a:schemeClr val="accent4">
                      <a:lumMod val="50000"/>
                    </a:schemeClr>
                  </a:solidFill>
                </a:rPr>
                <a:t>Job Account</a:t>
              </a:r>
            </a:p>
          </p:txBody>
        </p:sp>
        <p:grpSp>
          <p:nvGrpSpPr>
            <p:cNvPr id="72" name="Group 71"/>
            <p:cNvGrpSpPr/>
            <p:nvPr/>
          </p:nvGrpSpPr>
          <p:grpSpPr>
            <a:xfrm>
              <a:off x="156663" y="2530339"/>
              <a:ext cx="885248" cy="935297"/>
              <a:chOff x="394627" y="2554485"/>
              <a:chExt cx="885248" cy="1006530"/>
            </a:xfrm>
          </p:grpSpPr>
          <p:sp>
            <p:nvSpPr>
              <p:cNvPr id="74" name="Vertical Scroll 3"/>
              <p:cNvSpPr/>
              <p:nvPr/>
            </p:nvSpPr>
            <p:spPr bwMode="auto">
              <a:xfrm>
                <a:off x="455362" y="2554485"/>
                <a:ext cx="824513" cy="942609"/>
              </a:xfrm>
              <a:prstGeom prst="foldedCorner">
                <a:avLst>
                  <a:gd name="adj" fmla="val 20133"/>
                </a:avLst>
              </a:prstGeom>
              <a:solidFill>
                <a:srgbClr val="F9F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t" anchorCtr="0"/>
              <a:lstStyle/>
              <a:p>
                <a:pPr defTabSz="932284">
                  <a:defRPr/>
                </a:pPr>
                <a:r>
                  <a:rPr lang="en-US" sz="1904" b="1" kern="0" dirty="0">
                    <a:solidFill>
                      <a:schemeClr val="tx2"/>
                    </a:solidFill>
                    <a:latin typeface="Consolas" panose="020B0609020204030204" pitchFamily="49" charset="0"/>
                    <a:ea typeface="Segoe UI" pitchFamily="34" charset="0"/>
                    <a:cs typeface="Segoe UI" pitchFamily="34" charset="0"/>
                  </a:rPr>
                  <a:t>T-SQL</a:t>
                </a:r>
              </a:p>
              <a:p>
                <a:pPr defTabSz="932284">
                  <a:defRPr/>
                </a:pPr>
                <a:r>
                  <a:rPr lang="en-US" sz="952" b="1" kern="0" dirty="0">
                    <a:solidFill>
                      <a:schemeClr val="tx2"/>
                    </a:solidFill>
                    <a:latin typeface="Consolas" panose="020B0609020204030204" pitchFamily="49" charset="0"/>
                    <a:ea typeface="Segoe UI" pitchFamily="34" charset="0"/>
                    <a:cs typeface="Segoe UI" pitchFamily="34" charset="0"/>
                  </a:rPr>
                  <a:t>CREATE TABLE…</a:t>
                </a:r>
              </a:p>
              <a:p>
                <a:pPr defTabSz="932284">
                  <a:defRPr/>
                </a:pPr>
                <a:r>
                  <a:rPr lang="en-US" sz="952" b="1" kern="0" dirty="0">
                    <a:solidFill>
                      <a:schemeClr val="tx2"/>
                    </a:solidFill>
                    <a:latin typeface="Consolas" panose="020B0609020204030204" pitchFamily="49" charset="0"/>
                    <a:ea typeface="Segoe UI" pitchFamily="34" charset="0"/>
                    <a:cs typeface="Segoe UI" pitchFamily="34" charset="0"/>
                  </a:rPr>
                  <a:t>CREATE INDEX…</a:t>
                </a:r>
              </a:p>
              <a:p>
                <a:pPr defTabSz="932284">
                  <a:defRPr/>
                </a:pPr>
                <a:r>
                  <a:rPr lang="en-US" sz="952" b="1" kern="0" dirty="0">
                    <a:solidFill>
                      <a:schemeClr val="tx2"/>
                    </a:solidFill>
                    <a:latin typeface="Consolas" panose="020B0609020204030204" pitchFamily="49" charset="0"/>
                    <a:ea typeface="Segoe UI" pitchFamily="34" charset="0"/>
                    <a:cs typeface="Segoe UI" pitchFamily="34" charset="0"/>
                  </a:rPr>
                  <a:t>INSERT INTO…</a:t>
                </a:r>
              </a:p>
              <a:p>
                <a:pPr defTabSz="932284">
                  <a:defRPr/>
                </a:pPr>
                <a:r>
                  <a:rPr lang="en-US" sz="952" b="1" kern="0" dirty="0">
                    <a:solidFill>
                      <a:schemeClr val="tx2"/>
                    </a:solidFill>
                    <a:latin typeface="Consolas" panose="020B0609020204030204" pitchFamily="49" charset="0"/>
                    <a:ea typeface="Segoe UI" pitchFamily="34" charset="0"/>
                    <a:cs typeface="Segoe UI" pitchFamily="34" charset="0"/>
                  </a:rPr>
                  <a:t>SELECT * FROM…</a:t>
                </a:r>
              </a:p>
            </p:txBody>
          </p:sp>
          <p:sp>
            <p:nvSpPr>
              <p:cNvPr id="75" name="Vertical Scroll 3"/>
              <p:cNvSpPr/>
              <p:nvPr/>
            </p:nvSpPr>
            <p:spPr bwMode="auto">
              <a:xfrm>
                <a:off x="394627" y="2618406"/>
                <a:ext cx="824513" cy="942609"/>
              </a:xfrm>
              <a:prstGeom prst="foldedCorner">
                <a:avLst>
                  <a:gd name="adj" fmla="val 20133"/>
                </a:avLst>
              </a:prstGeom>
              <a:solidFill>
                <a:srgbClr val="FFFFCC"/>
              </a:solidFill>
              <a:ln>
                <a:noFill/>
                <a:headEnd type="none" w="med" len="med"/>
                <a:tailEnd type="none" w="med" len="med"/>
              </a:ln>
              <a:effectLst>
                <a:outerShdw blurRad="76200" dir="13500000" sy="23000" kx="1200000" algn="b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t" anchorCtr="0"/>
              <a:lstStyle/>
              <a:p>
                <a:pPr defTabSz="932284">
                  <a:defRPr/>
                </a:pPr>
                <a:r>
                  <a:rPr lang="en-US" sz="1632" b="1" kern="0" dirty="0">
                    <a:solidFill>
                      <a:schemeClr val="tx2"/>
                    </a:solidFill>
                    <a:ea typeface="Segoe UI" pitchFamily="34" charset="0"/>
                    <a:cs typeface="Segoe UI" pitchFamily="34" charset="0"/>
                  </a:rPr>
                  <a:t>T-SQL Job</a:t>
                </a:r>
              </a:p>
              <a:p>
                <a:pPr defTabSz="932284">
                  <a:defRPr/>
                </a:pPr>
                <a:r>
                  <a:rPr lang="en-US" sz="952" b="1" kern="0" dirty="0">
                    <a:solidFill>
                      <a:schemeClr val="tx2"/>
                    </a:solidFill>
                    <a:latin typeface="Consolas" panose="020B0609020204030204" pitchFamily="49" charset="0"/>
                    <a:ea typeface="Segoe UI" pitchFamily="34" charset="0"/>
                    <a:cs typeface="Segoe UI" pitchFamily="34" charset="0"/>
                  </a:rPr>
                  <a:t>SELECT * FROM…</a:t>
                </a:r>
              </a:p>
            </p:txBody>
          </p:sp>
        </p:grpSp>
      </p:grpSp>
      <p:grpSp>
        <p:nvGrpSpPr>
          <p:cNvPr id="76" name="Group 75"/>
          <p:cNvGrpSpPr/>
          <p:nvPr/>
        </p:nvGrpSpPr>
        <p:grpSpPr>
          <a:xfrm>
            <a:off x="453783" y="1813040"/>
            <a:ext cx="1485779" cy="1828759"/>
            <a:chOff x="333046" y="1333239"/>
            <a:chExt cx="1092584" cy="1344798"/>
          </a:xfrm>
        </p:grpSpPr>
        <p:cxnSp>
          <p:nvCxnSpPr>
            <p:cNvPr id="77" name="Straight Arrow Connector 76"/>
            <p:cNvCxnSpPr>
              <a:cxnSpLocks/>
            </p:cNvCxnSpPr>
            <p:nvPr/>
          </p:nvCxnSpPr>
          <p:spPr>
            <a:xfrm>
              <a:off x="1192061" y="2396233"/>
              <a:ext cx="233569" cy="281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8"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86081" y="1333239"/>
              <a:ext cx="318028" cy="425736"/>
            </a:xfrm>
            <a:prstGeom prst="rect">
              <a:avLst/>
            </a:prstGeom>
          </p:spPr>
        </p:pic>
        <p:pic>
          <p:nvPicPr>
            <p:cNvPr id="79" name="Picture 78"/>
            <p:cNvPicPr>
              <a:picLocks noChangeAspect="1"/>
            </p:cNvPicPr>
            <p:nvPr/>
          </p:nvPicPr>
          <p:blipFill rotWithShape="1">
            <a:blip r:embed="rId7"/>
            <a:srcRect l="3668"/>
            <a:stretch/>
          </p:blipFill>
          <p:spPr>
            <a:xfrm>
              <a:off x="845095" y="1967912"/>
              <a:ext cx="435171" cy="284454"/>
            </a:xfrm>
            <a:prstGeom prst="rect">
              <a:avLst/>
            </a:prstGeom>
          </p:spPr>
        </p:pic>
        <p:pic>
          <p:nvPicPr>
            <p:cNvPr id="80" name="Picture 79"/>
            <p:cNvPicPr>
              <a:picLocks noChangeAspect="1"/>
            </p:cNvPicPr>
            <p:nvPr/>
          </p:nvPicPr>
          <p:blipFill rotWithShape="1">
            <a:blip r:embed="rId8"/>
            <a:srcRect l="2597" r="5063" b="6635"/>
            <a:stretch/>
          </p:blipFill>
          <p:spPr>
            <a:xfrm>
              <a:off x="333046" y="1967585"/>
              <a:ext cx="393450" cy="285108"/>
            </a:xfrm>
            <a:prstGeom prst="rect">
              <a:avLst/>
            </a:prstGeom>
          </p:spPr>
        </p:pic>
      </p:grpSp>
      <p:sp>
        <p:nvSpPr>
          <p:cNvPr id="81" name="Can 37"/>
          <p:cNvSpPr/>
          <p:nvPr/>
        </p:nvSpPr>
        <p:spPr>
          <a:xfrm>
            <a:off x="10733657" y="3689835"/>
            <a:ext cx="729466" cy="719318"/>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83B01">
                    <a:lumMod val="50000"/>
                  </a:srgbClr>
                </a:solidFill>
                <a:effectLst/>
                <a:uLnTx/>
                <a:uFillTx/>
                <a:latin typeface="Segoe UI Semilight"/>
                <a:ea typeface="+mn-ea"/>
                <a:cs typeface="+mn-cs"/>
              </a:rPr>
              <a:t>Tenant Analytics </a:t>
            </a:r>
          </a:p>
        </p:txBody>
      </p:sp>
      <p:sp>
        <p:nvSpPr>
          <p:cNvPr id="82" name="Rectangle 81"/>
          <p:cNvSpPr/>
          <p:nvPr/>
        </p:nvSpPr>
        <p:spPr>
          <a:xfrm>
            <a:off x="1419495" y="5723227"/>
            <a:ext cx="1308762" cy="6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grpSp>
        <p:nvGrpSpPr>
          <p:cNvPr id="62" name="Group 61"/>
          <p:cNvGrpSpPr/>
          <p:nvPr/>
        </p:nvGrpSpPr>
        <p:grpSpPr>
          <a:xfrm>
            <a:off x="1302040" y="4453212"/>
            <a:ext cx="1714853" cy="1379388"/>
            <a:chOff x="956821" y="3274717"/>
            <a:chExt cx="1261036" cy="1014348"/>
          </a:xfrm>
        </p:grpSpPr>
        <p:sp>
          <p:nvSpPr>
            <p:cNvPr id="63" name="Rectangle 62"/>
            <p:cNvSpPr/>
            <p:nvPr/>
          </p:nvSpPr>
          <p:spPr>
            <a:xfrm>
              <a:off x="956821" y="4001421"/>
              <a:ext cx="1261036" cy="2876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801" b="1" kern="0" dirty="0">
                  <a:solidFill>
                    <a:schemeClr val="bg1"/>
                  </a:solidFill>
                </a:rPr>
                <a:t>Elastic Jobs </a:t>
              </a:r>
            </a:p>
          </p:txBody>
        </p:sp>
        <p:cxnSp>
          <p:nvCxnSpPr>
            <p:cNvPr id="64" name="Straight Arrow Connector 63"/>
            <p:cNvCxnSpPr>
              <a:cxnSpLocks/>
            </p:cNvCxnSpPr>
            <p:nvPr/>
          </p:nvCxnSpPr>
          <p:spPr>
            <a:xfrm flipH="1" flipV="1">
              <a:off x="1587339" y="3274717"/>
              <a:ext cx="1" cy="6471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3" name="Straight Arrow Connector 82"/>
          <p:cNvCxnSpPr>
            <a:cxnSpLocks/>
          </p:cNvCxnSpPr>
          <p:nvPr/>
        </p:nvCxnSpPr>
        <p:spPr>
          <a:xfrm>
            <a:off x="11098389" y="2830122"/>
            <a:ext cx="1" cy="936531"/>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Freeform: Shape 83"/>
          <p:cNvSpPr/>
          <p:nvPr/>
        </p:nvSpPr>
        <p:spPr>
          <a:xfrm rot="16200000" flipH="1">
            <a:off x="5567657" y="1035285"/>
            <a:ext cx="2120166" cy="8936546"/>
          </a:xfrm>
          <a:custGeom>
            <a:avLst/>
            <a:gdLst>
              <a:gd name="connsiteX0" fmla="*/ 1076325 w 1076325"/>
              <a:gd name="connsiteY0" fmla="*/ 0 h 847725"/>
              <a:gd name="connsiteX1" fmla="*/ 1076325 w 1076325"/>
              <a:gd name="connsiteY1" fmla="*/ 847725 h 847725"/>
              <a:gd name="connsiteX2" fmla="*/ 0 w 1076325"/>
              <a:gd name="connsiteY2" fmla="*/ 847725 h 847725"/>
              <a:gd name="connsiteX3" fmla="*/ 0 w 1076325"/>
              <a:gd name="connsiteY3" fmla="*/ 838200 h 847725"/>
              <a:gd name="connsiteX0" fmla="*/ 1076325 w 1076325"/>
              <a:gd name="connsiteY0" fmla="*/ 0 h 847725"/>
              <a:gd name="connsiteX1" fmla="*/ 1076325 w 1076325"/>
              <a:gd name="connsiteY1" fmla="*/ 847725 h 847725"/>
              <a:gd name="connsiteX2" fmla="*/ 0 w 1076325"/>
              <a:gd name="connsiteY2" fmla="*/ 847725 h 847725"/>
            </a:gdLst>
            <a:ahLst/>
            <a:cxnLst>
              <a:cxn ang="0">
                <a:pos x="connsiteX0" y="connsiteY0"/>
              </a:cxn>
              <a:cxn ang="0">
                <a:pos x="connsiteX1" y="connsiteY1"/>
              </a:cxn>
              <a:cxn ang="0">
                <a:pos x="connsiteX2" y="connsiteY2"/>
              </a:cxn>
            </a:cxnLst>
            <a:rect l="l" t="t" r="r" b="b"/>
            <a:pathLst>
              <a:path w="1076325" h="847725">
                <a:moveTo>
                  <a:pt x="1076325" y="0"/>
                </a:moveTo>
                <a:lnTo>
                  <a:pt x="1076325" y="847725"/>
                </a:lnTo>
                <a:lnTo>
                  <a:pt x="0" y="847725"/>
                </a:lnTo>
              </a:path>
            </a:pathLst>
          </a:cu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48">
              <a:solidFill>
                <a:srgbClr val="353535"/>
              </a:solidFill>
              <a:latin typeface="Segoe UI Semilight"/>
            </a:endParaRPr>
          </a:p>
        </p:txBody>
      </p:sp>
      <p:cxnSp>
        <p:nvCxnSpPr>
          <p:cNvPr id="6" name="Straight Connector 5"/>
          <p:cNvCxnSpPr>
            <a:stCxn id="63" idx="2"/>
            <a:endCxn id="84" idx="0"/>
          </p:cNvCxnSpPr>
          <p:nvPr/>
        </p:nvCxnSpPr>
        <p:spPr>
          <a:xfrm>
            <a:off x="2159467" y="5832599"/>
            <a:ext cx="0" cy="731042"/>
          </a:xfrm>
          <a:prstGeom prst="line">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11231824" y="4443474"/>
            <a:ext cx="1204651" cy="674031"/>
          </a:xfrm>
          <a:prstGeom prst="rect">
            <a:avLst/>
          </a:prstGeom>
        </p:spPr>
        <p:txBody>
          <a:bodyPr wrap="square">
            <a:spAutoFit/>
          </a:bodyPr>
          <a:lstStyle/>
          <a:p>
            <a:pPr marL="0" marR="0" lvl="0" indent="0" algn="l" defTabSz="932742" rtl="0" eaLnBrk="1" fontAlgn="auto" latinLnBrk="0" hangingPunct="1">
              <a:lnSpc>
                <a:spcPct val="90000"/>
              </a:lnSpc>
              <a:spcBef>
                <a:spcPts val="1632"/>
              </a:spcBef>
              <a:spcAft>
                <a:spcPts val="0"/>
              </a:spcAft>
              <a:buClrTx/>
              <a:buSzTx/>
              <a:buFontTx/>
              <a:buNone/>
              <a:tabLst/>
              <a:defRPr/>
            </a:pPr>
            <a:r>
              <a:rPr kumimoji="0" lang="en-US" sz="1400" b="1" i="0" u="none" strike="noStrike" kern="1200" cap="none" spc="0" normalizeH="0" baseline="0" noProof="0" dirty="0">
                <a:ln>
                  <a:noFill/>
                </a:ln>
                <a:solidFill>
                  <a:srgbClr val="353535"/>
                </a:solidFill>
                <a:effectLst/>
                <a:uLnTx/>
                <a:uFillTx/>
                <a:latin typeface="Segoe UI Semilight"/>
                <a:ea typeface="+mn-ea"/>
                <a:cs typeface="+mn-cs"/>
              </a:rPr>
              <a:t>SQL DB with ColumnStore or SQL DW</a:t>
            </a:r>
          </a:p>
        </p:txBody>
      </p:sp>
      <p:sp>
        <p:nvSpPr>
          <p:cNvPr id="69" name="TextBox 68"/>
          <p:cNvSpPr txBox="1"/>
          <p:nvPr/>
        </p:nvSpPr>
        <p:spPr>
          <a:xfrm>
            <a:off x="4659185" y="6043493"/>
            <a:ext cx="2849610" cy="36946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ysClr val="windowText" lastClr="000000"/>
                </a:solidFill>
                <a:effectLst/>
                <a:uLnTx/>
                <a:uFillTx/>
                <a:latin typeface="Segoe UI Semilight"/>
                <a:ea typeface="+mn-ea"/>
                <a:cs typeface="+mn-cs"/>
              </a:rPr>
              <a:t>Tenant Databases</a:t>
            </a:r>
          </a:p>
        </p:txBody>
      </p:sp>
    </p:spTree>
    <p:extLst>
      <p:ext uri="{BB962C8B-B14F-4D97-AF65-F5344CB8AC3E}">
        <p14:creationId xmlns:p14="http://schemas.microsoft.com/office/powerpoint/2010/main" val="146765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35000" decel="65000" fill="hold" grpId="0" nodeType="clickEffect">
                                  <p:stCondLst>
                                    <p:cond delay="0"/>
                                  </p:stCondLst>
                                  <p:childTnLst>
                                    <p:animMotion origin="layout" path="M 2.22222E-6 -4.93827E-7 L 0.19826 -4.93827E-7 " pathEditMode="relative" rAng="0" ptsTypes="AA">
                                      <p:cBhvr>
                                        <p:cTn id="27" dur="500" fill="hold"/>
                                        <p:tgtEl>
                                          <p:spTgt spid="46"/>
                                        </p:tgtEl>
                                        <p:attrNameLst>
                                          <p:attrName>ppt_x</p:attrName>
                                          <p:attrName>ppt_y</p:attrName>
                                        </p:attrNameLst>
                                      </p:cBhvr>
                                      <p:rCtr x="9913" y="0"/>
                                    </p:animMotion>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0.00105 -4.93827E-7 L 0.27032 -0.00031 " pathEditMode="relative" rAng="0" ptsTypes="AA">
                                      <p:cBhvr>
                                        <p:cTn id="30" dur="500" fill="hold"/>
                                        <p:tgtEl>
                                          <p:spTgt spid="47"/>
                                        </p:tgtEl>
                                        <p:attrNameLst>
                                          <p:attrName>ppt_x</p:attrName>
                                          <p:attrName>ppt_y</p:attrName>
                                        </p:attrNameLst>
                                      </p:cBhvr>
                                      <p:rCtr x="13455" y="-31"/>
                                    </p:animMotion>
                                  </p:childTnLst>
                                </p:cTn>
                              </p:par>
                            </p:childTnLst>
                          </p:cTn>
                        </p:par>
                        <p:par>
                          <p:cTn id="31" fill="hold">
                            <p:stCondLst>
                              <p:cond delay="1000"/>
                            </p:stCondLst>
                            <p:childTnLst>
                              <p:par>
                                <p:cTn id="32" presetID="42" presetClass="path" presetSubtype="0" accel="50000" decel="50000" fill="hold" grpId="0" nodeType="afterEffect">
                                  <p:stCondLst>
                                    <p:cond delay="0"/>
                                  </p:stCondLst>
                                  <p:childTnLst>
                                    <p:animMotion origin="layout" path="M 5.55556E-7 -4.93827E-7 L 0.3342 -4.93827E-7 " pathEditMode="relative" rAng="0" ptsTypes="AA">
                                      <p:cBhvr>
                                        <p:cTn id="33" dur="500" fill="hold"/>
                                        <p:tgtEl>
                                          <p:spTgt spid="51"/>
                                        </p:tgtEl>
                                        <p:attrNameLst>
                                          <p:attrName>ppt_x</p:attrName>
                                          <p:attrName>ppt_y</p:attrName>
                                        </p:attrNameLst>
                                      </p:cBhvr>
                                      <p:rCtr x="16701" y="0"/>
                                    </p:animMotion>
                                  </p:childTnLst>
                                </p:cTn>
                              </p:par>
                            </p:childTnLst>
                          </p:cTn>
                        </p:par>
                        <p:par>
                          <p:cTn id="34" fill="hold">
                            <p:stCondLst>
                              <p:cond delay="1500"/>
                            </p:stCondLst>
                            <p:childTnLst>
                              <p:par>
                                <p:cTn id="35" presetID="42" presetClass="path" presetSubtype="0" accel="50000" decel="50000" fill="hold" grpId="0" nodeType="afterEffect">
                                  <p:stCondLst>
                                    <p:cond delay="0"/>
                                  </p:stCondLst>
                                  <p:childTnLst>
                                    <p:animMotion origin="layout" path="M 8.33333E-7 -4.93827E-7 L 0.34479 -4.93827E-7 " pathEditMode="relative" rAng="0" ptsTypes="AA">
                                      <p:cBhvr>
                                        <p:cTn id="36" dur="500" fill="hold"/>
                                        <p:tgtEl>
                                          <p:spTgt spid="55"/>
                                        </p:tgtEl>
                                        <p:attrNameLst>
                                          <p:attrName>ppt_x</p:attrName>
                                          <p:attrName>ppt_y</p:attrName>
                                        </p:attrNameLst>
                                      </p:cBhvr>
                                      <p:rCtr x="17240" y="0"/>
                                    </p:animMotion>
                                  </p:childTnLst>
                                </p:cTn>
                              </p:par>
                            </p:childTnLst>
                          </p:cTn>
                        </p:par>
                        <p:par>
                          <p:cTn id="37" fill="hold">
                            <p:stCondLst>
                              <p:cond delay="2000"/>
                            </p:stCondLst>
                            <p:childTnLst>
                              <p:par>
                                <p:cTn id="38" presetID="42" presetClass="path" presetSubtype="0" accel="50000" decel="50000" fill="hold" grpId="0" nodeType="afterEffect">
                                  <p:stCondLst>
                                    <p:cond delay="0"/>
                                  </p:stCondLst>
                                  <p:childTnLst>
                                    <p:animMotion origin="layout" path="M -3.61111E-6 -4.93827E-7 L 0.44254 -4.93827E-7 " pathEditMode="relative" rAng="0" ptsTypes="AA">
                                      <p:cBhvr>
                                        <p:cTn id="39" dur="500" fill="hold"/>
                                        <p:tgtEl>
                                          <p:spTgt spid="56"/>
                                        </p:tgtEl>
                                        <p:attrNameLst>
                                          <p:attrName>ppt_x</p:attrName>
                                          <p:attrName>ppt_y</p:attrName>
                                        </p:attrNameLst>
                                      </p:cBhvr>
                                      <p:rCtr x="22118" y="0"/>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up)">
                                      <p:cBhvr>
                                        <p:cTn id="44" dur="500"/>
                                        <p:tgtEl>
                                          <p:spTgt spid="6"/>
                                        </p:tgtEl>
                                      </p:cBhvr>
                                    </p:animEffect>
                                  </p:childTnLst>
                                </p:cTn>
                              </p:par>
                            </p:childTnLst>
                          </p:cTn>
                        </p:par>
                        <p:par>
                          <p:cTn id="45" fill="hold">
                            <p:stCondLst>
                              <p:cond delay="500"/>
                            </p:stCondLst>
                            <p:childTnLst>
                              <p:par>
                                <p:cTn id="46" presetID="22" presetClass="entr" presetSubtype="4" fill="hold" grpId="0"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wipe(down)">
                                      <p:cBhvr>
                                        <p:cTn id="48" dur="500"/>
                                        <p:tgtEl>
                                          <p:spTgt spid="8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wipe(up)">
                                      <p:cBhvr>
                                        <p:cTn id="5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1" grpId="0" animBg="1"/>
      <p:bldP spid="55" grpId="0" animBg="1"/>
      <p:bldP spid="56" grpId="0" animBg="1"/>
      <p:bldP spid="81" grpId="0" animBg="1"/>
      <p:bldP spid="84" grpId="0" animBg="1"/>
      <p:bldP spid="8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5560" y="3656359"/>
            <a:ext cx="10732540" cy="2492990"/>
          </a:xfrm>
        </p:spPr>
        <p:txBody>
          <a:bodyPr/>
          <a:lstStyle/>
          <a:p>
            <a:r>
              <a:rPr lang="en-US" sz="6000" dirty="0">
                <a:solidFill>
                  <a:schemeClr val="accent6">
                    <a:lumMod val="50000"/>
                    <a:lumOff val="50000"/>
                  </a:schemeClr>
                </a:solidFill>
                <a:latin typeface="+mn-lt"/>
              </a:rPr>
              <a:t>hands on</a:t>
            </a:r>
          </a:p>
          <a:p>
            <a:r>
              <a:rPr lang="en-US" sz="4800" dirty="0"/>
              <a:t>extract and load data into an analytics store using Elastic Jobs</a:t>
            </a:r>
          </a:p>
        </p:txBody>
      </p:sp>
    </p:spTree>
    <p:extLst>
      <p:ext uri="{BB962C8B-B14F-4D97-AF65-F5344CB8AC3E}">
        <p14:creationId xmlns:p14="http://schemas.microsoft.com/office/powerpoint/2010/main" val="29674054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B47E0E-4626-4213-BD5A-6087797453E6}"/>
              </a:ext>
            </a:extLst>
          </p:cNvPr>
          <p:cNvSpPr/>
          <p:nvPr/>
        </p:nvSpPr>
        <p:spPr bwMode="auto">
          <a:xfrm>
            <a:off x="0" y="3268662"/>
            <a:ext cx="12436475" cy="37433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a:extLst>
              <a:ext uri="{FF2B5EF4-FFF2-40B4-BE49-F238E27FC236}">
                <a16:creationId xmlns:a16="http://schemas.microsoft.com/office/drawing/2014/main" id="{CA26C07D-95AA-4CC5-9C4B-780C4CD1DC2C}"/>
              </a:ext>
            </a:extLst>
          </p:cNvPr>
          <p:cNvSpPr>
            <a:spLocks noGrp="1"/>
          </p:cNvSpPr>
          <p:nvPr>
            <p:ph type="title"/>
          </p:nvPr>
        </p:nvSpPr>
        <p:spPr>
          <a:xfrm>
            <a:off x="274638" y="3878262"/>
            <a:ext cx="11887200" cy="1846659"/>
          </a:xfrm>
        </p:spPr>
        <p:txBody>
          <a:bodyPr/>
          <a:lstStyle/>
          <a:p>
            <a:r>
              <a:rPr lang="en-US" sz="6000" dirty="0">
                <a:solidFill>
                  <a:schemeClr val="bg1"/>
                </a:solidFill>
                <a:latin typeface="+mn-lt"/>
              </a:rPr>
              <a:t>extract insights from tenant data using SQL Data Warehouse</a:t>
            </a:r>
            <a:endParaRPr lang="en-US" sz="6600" dirty="0">
              <a:solidFill>
                <a:schemeClr val="bg1"/>
              </a:solidFill>
              <a:latin typeface="+mn-lt"/>
            </a:endParaRPr>
          </a:p>
        </p:txBody>
      </p:sp>
    </p:spTree>
    <p:extLst>
      <p:ext uri="{BB962C8B-B14F-4D97-AF65-F5344CB8AC3E}">
        <p14:creationId xmlns:p14="http://schemas.microsoft.com/office/powerpoint/2010/main" val="18453299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8B04D0-36E0-4F94-A91A-4319CDFE28B2}"/>
              </a:ext>
            </a:extLst>
          </p:cNvPr>
          <p:cNvSpPr/>
          <p:nvPr/>
        </p:nvSpPr>
        <p:spPr bwMode="auto">
          <a:xfrm>
            <a:off x="0" y="0"/>
            <a:ext cx="12436475" cy="225766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ext Placeholder 2"/>
          <p:cNvSpPr>
            <a:spLocks noGrp="1"/>
          </p:cNvSpPr>
          <p:nvPr>
            <p:ph type="body" sz="quarter" idx="10"/>
          </p:nvPr>
        </p:nvSpPr>
        <p:spPr>
          <a:xfrm>
            <a:off x="274637" y="1135062"/>
            <a:ext cx="11887200" cy="1512337"/>
          </a:xfrm>
        </p:spPr>
        <p:txBody>
          <a:bodyPr/>
          <a:lstStyle/>
          <a:p>
            <a:pPr marL="0" indent="0" algn="ctr">
              <a:buNone/>
            </a:pPr>
            <a:r>
              <a:rPr lang="en-US" sz="2000" dirty="0">
                <a:solidFill>
                  <a:schemeClr val="bg1"/>
                </a:solidFill>
              </a:rPr>
              <a:t>A relational data warehouse-as-a-service, fully managed by Microsoft. </a:t>
            </a:r>
          </a:p>
          <a:p>
            <a:pPr marL="0" indent="0" algn="ctr">
              <a:buNone/>
            </a:pPr>
            <a:r>
              <a:rPr lang="en-US" sz="2000" dirty="0">
                <a:solidFill>
                  <a:schemeClr val="bg1"/>
                </a:solidFill>
              </a:rPr>
              <a:t>Industries first elastic cloud data warehouse with proven SQL Server capabilities.</a:t>
            </a:r>
          </a:p>
          <a:p>
            <a:pPr marL="0" indent="0" algn="ctr">
              <a:buNone/>
            </a:pPr>
            <a:r>
              <a:rPr lang="en-US" sz="2000" dirty="0">
                <a:solidFill>
                  <a:schemeClr val="bg1"/>
                </a:solidFill>
              </a:rPr>
              <a:t>Support your smallest to your largest data storage needs.</a:t>
            </a:r>
          </a:p>
          <a:p>
            <a:pPr marL="0" indent="0">
              <a:lnSpc>
                <a:spcPct val="110000"/>
              </a:lnSpc>
              <a:buNone/>
            </a:pPr>
            <a:endParaRPr lang="en-US" sz="2000" dirty="0"/>
          </a:p>
        </p:txBody>
      </p:sp>
      <p:sp>
        <p:nvSpPr>
          <p:cNvPr id="2" name="Title 1"/>
          <p:cNvSpPr>
            <a:spLocks noGrp="1"/>
          </p:cNvSpPr>
          <p:nvPr>
            <p:ph type="title"/>
          </p:nvPr>
        </p:nvSpPr>
        <p:spPr/>
        <p:txBody>
          <a:bodyPr/>
          <a:lstStyle/>
          <a:p>
            <a:r>
              <a:rPr lang="en-US" dirty="0">
                <a:solidFill>
                  <a:schemeClr val="bg1"/>
                </a:solidFill>
              </a:rPr>
              <a:t>Azure SQL Data Warehouse</a:t>
            </a:r>
          </a:p>
        </p:txBody>
      </p:sp>
      <p:sp>
        <p:nvSpPr>
          <p:cNvPr id="6" name="21 INE 1">
            <a:extLst>
              <a:ext uri="{FF2B5EF4-FFF2-40B4-BE49-F238E27FC236}">
                <a16:creationId xmlns:a16="http://schemas.microsoft.com/office/drawing/2014/main" id="{9B0CD237-E46E-4F41-A119-68B8CBE7AFA8}"/>
              </a:ext>
            </a:extLst>
          </p:cNvPr>
          <p:cNvSpPr/>
          <p:nvPr/>
        </p:nvSpPr>
        <p:spPr bwMode="auto">
          <a:xfrm>
            <a:off x="3221290" y="2689963"/>
            <a:ext cx="1244681" cy="813192"/>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63" kern="0">
              <a:solidFill>
                <a:srgbClr val="FFFFFF"/>
              </a:solidFill>
            </a:endParaRPr>
          </a:p>
        </p:txBody>
      </p:sp>
      <p:grpSp>
        <p:nvGrpSpPr>
          <p:cNvPr id="7" name="1 GEAR">
            <a:extLst>
              <a:ext uri="{FF2B5EF4-FFF2-40B4-BE49-F238E27FC236}">
                <a16:creationId xmlns:a16="http://schemas.microsoft.com/office/drawing/2014/main" id="{E8C18412-DDFD-4E21-B3FF-835D34C97244}"/>
              </a:ext>
            </a:extLst>
          </p:cNvPr>
          <p:cNvGrpSpPr/>
          <p:nvPr/>
        </p:nvGrpSpPr>
        <p:grpSpPr>
          <a:xfrm>
            <a:off x="3580478" y="2402097"/>
            <a:ext cx="662869" cy="690866"/>
            <a:chOff x="3427632" y="3858620"/>
            <a:chExt cx="676353" cy="704919"/>
          </a:xfrm>
        </p:grpSpPr>
        <p:sp>
          <p:nvSpPr>
            <p:cNvPr id="8" name="Oval 7">
              <a:extLst>
                <a:ext uri="{FF2B5EF4-FFF2-40B4-BE49-F238E27FC236}">
                  <a16:creationId xmlns:a16="http://schemas.microsoft.com/office/drawing/2014/main" id="{BB980198-F879-4DE6-8350-36CDD3949F28}"/>
                </a:ext>
              </a:extLst>
            </p:cNvPr>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7855" tIns="43927" rIns="43927" bIns="87855" numCol="1" spcCol="0" rtlCol="0" fromWordArt="0" anchor="b" anchorCtr="0" forceAA="0" compatLnSpc="1">
              <a:prstTxWarp prst="textNoShape">
                <a:avLst/>
              </a:prstTxWarp>
              <a:noAutofit/>
            </a:bodyPr>
            <a:lstStyle/>
            <a:p>
              <a:pPr algn="ctr" defTabSz="878101" fontAlgn="base">
                <a:spcBef>
                  <a:spcPct val="0"/>
                </a:spcBef>
                <a:spcAft>
                  <a:spcPct val="0"/>
                </a:spcAft>
                <a:defRPr/>
              </a:pPr>
              <a:endParaRPr lang="en-US" sz="2115" kern="0" spc="-96"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9" name="Group 8">
              <a:extLst>
                <a:ext uri="{FF2B5EF4-FFF2-40B4-BE49-F238E27FC236}">
                  <a16:creationId xmlns:a16="http://schemas.microsoft.com/office/drawing/2014/main" id="{35F98ECF-F69B-4376-B2A8-C8284EB0FBB9}"/>
                </a:ext>
              </a:extLst>
            </p:cNvPr>
            <p:cNvGrpSpPr/>
            <p:nvPr/>
          </p:nvGrpSpPr>
          <p:grpSpPr>
            <a:xfrm>
              <a:off x="3427632" y="3858620"/>
              <a:ext cx="676353" cy="704919"/>
              <a:chOff x="14154282" y="2732561"/>
              <a:chExt cx="1671361" cy="1714515"/>
            </a:xfrm>
          </p:grpSpPr>
          <p:sp>
            <p:nvSpPr>
              <p:cNvPr id="10" name="Freeform 12">
                <a:extLst>
                  <a:ext uri="{FF2B5EF4-FFF2-40B4-BE49-F238E27FC236}">
                    <a16:creationId xmlns:a16="http://schemas.microsoft.com/office/drawing/2014/main" id="{9F716F98-D5CB-4242-8EEF-13C7F6E59766}"/>
                  </a:ext>
                </a:extLst>
              </p:cNvPr>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dirty="0">
                  <a:solidFill>
                    <a:srgbClr val="FFFFFF"/>
                  </a:solidFill>
                  <a:latin typeface="Segoe Light"/>
                </a:endParaRPr>
              </a:p>
            </p:txBody>
          </p:sp>
          <p:sp>
            <p:nvSpPr>
              <p:cNvPr id="11" name="Oval 10">
                <a:extLst>
                  <a:ext uri="{FF2B5EF4-FFF2-40B4-BE49-F238E27FC236}">
                    <a16:creationId xmlns:a16="http://schemas.microsoft.com/office/drawing/2014/main" id="{8B4EC611-851E-412C-A243-4295E55AB2C5}"/>
                  </a:ext>
                </a:extLst>
              </p:cNvPr>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16" tIns="43057" rIns="86116" bIns="43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07" kern="0" dirty="0">
                  <a:solidFill>
                    <a:srgbClr val="000000"/>
                  </a:solidFill>
                </a:endParaRPr>
              </a:p>
            </p:txBody>
          </p:sp>
        </p:grpSp>
      </p:grpSp>
      <p:sp>
        <p:nvSpPr>
          <p:cNvPr id="12" name="Rectangle 11">
            <a:extLst>
              <a:ext uri="{FF2B5EF4-FFF2-40B4-BE49-F238E27FC236}">
                <a16:creationId xmlns:a16="http://schemas.microsoft.com/office/drawing/2014/main" id="{5D88571C-740B-4328-A386-95D27812C0D3}"/>
              </a:ext>
            </a:extLst>
          </p:cNvPr>
          <p:cNvSpPr/>
          <p:nvPr/>
        </p:nvSpPr>
        <p:spPr bwMode="auto">
          <a:xfrm>
            <a:off x="173580" y="2408541"/>
            <a:ext cx="3242928" cy="5393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Light"/>
                <a:ea typeface="Segoe UI" pitchFamily="34" charset="0"/>
                <a:cs typeface="Segoe UI" pitchFamily="34" charset="0"/>
              </a:rPr>
              <a:t>Elastic scale &amp; performance</a:t>
            </a:r>
          </a:p>
        </p:txBody>
      </p:sp>
      <p:sp>
        <p:nvSpPr>
          <p:cNvPr id="13" name="TextBox 12">
            <a:extLst>
              <a:ext uri="{FF2B5EF4-FFF2-40B4-BE49-F238E27FC236}">
                <a16:creationId xmlns:a16="http://schemas.microsoft.com/office/drawing/2014/main" id="{7E409B26-4E9F-4FFE-A56E-E3260B79850A}"/>
              </a:ext>
            </a:extLst>
          </p:cNvPr>
          <p:cNvSpPr txBox="1"/>
          <p:nvPr/>
        </p:nvSpPr>
        <p:spPr>
          <a:xfrm>
            <a:off x="867758" y="4763025"/>
            <a:ext cx="3336667" cy="1161188"/>
          </a:xfrm>
          <a:prstGeom prst="rect">
            <a:avLst/>
          </a:prstGeom>
          <a:noFill/>
          <a:ln>
            <a:noFill/>
          </a:ln>
        </p:spPr>
        <p:txBody>
          <a:bodyPr wrap="square" lIns="179234" tIns="143388" rIns="179234" bIns="143388" rtlCol="0">
            <a:spAutoFit/>
          </a:bodyPr>
          <a:lstStyle/>
          <a:p>
            <a:pPr>
              <a:lnSpc>
                <a:spcPct val="90000"/>
              </a:lnSpc>
              <a:spcAft>
                <a:spcPts val="1175"/>
              </a:spcAft>
            </a:pPr>
            <a:r>
              <a:rPr lang="en-US" sz="1371" dirty="0">
                <a:gradFill>
                  <a:gsLst>
                    <a:gs pos="2917">
                      <a:srgbClr val="000000"/>
                    </a:gs>
                    <a:gs pos="30000">
                      <a:srgbClr val="000000"/>
                    </a:gs>
                  </a:gsLst>
                  <a:lin ang="5400000" scaled="0"/>
                </a:gradFill>
              </a:rPr>
              <a:t>Scales to petabytes of data</a:t>
            </a:r>
          </a:p>
          <a:p>
            <a:pPr>
              <a:lnSpc>
                <a:spcPct val="90000"/>
              </a:lnSpc>
              <a:spcAft>
                <a:spcPts val="1175"/>
              </a:spcAft>
            </a:pPr>
            <a:r>
              <a:rPr lang="en-US" sz="1371" dirty="0">
                <a:gradFill>
                  <a:gsLst>
                    <a:gs pos="2917">
                      <a:srgbClr val="000000"/>
                    </a:gs>
                    <a:gs pos="30000">
                      <a:srgbClr val="000000"/>
                    </a:gs>
                  </a:gsLst>
                  <a:lin ang="5400000" scaled="0"/>
                </a:gradFill>
              </a:rPr>
              <a:t>Massively Parallel Processing</a:t>
            </a:r>
          </a:p>
          <a:p>
            <a:pPr>
              <a:lnSpc>
                <a:spcPct val="90000"/>
              </a:lnSpc>
              <a:spcAft>
                <a:spcPts val="1175"/>
              </a:spcAft>
            </a:pPr>
            <a:r>
              <a:rPr lang="en-US" sz="1371" dirty="0">
                <a:gradFill>
                  <a:gsLst>
                    <a:gs pos="2917">
                      <a:srgbClr val="000000"/>
                    </a:gs>
                    <a:gs pos="30000">
                      <a:srgbClr val="000000"/>
                    </a:gs>
                  </a:gsLst>
                  <a:lin ang="5400000" scaled="0"/>
                </a:gradFill>
              </a:rPr>
              <a:t>Instant-on compute scales </a:t>
            </a:r>
            <a:r>
              <a:rPr lang="en-US" sz="1371">
                <a:gradFill>
                  <a:gsLst>
                    <a:gs pos="2917">
                      <a:srgbClr val="000000"/>
                    </a:gs>
                    <a:gs pos="30000">
                      <a:srgbClr val="000000"/>
                    </a:gs>
                  </a:gsLst>
                  <a:lin ang="5400000" scaled="0"/>
                </a:gradFill>
              </a:rPr>
              <a:t>in seconds</a:t>
            </a:r>
            <a:endParaRPr lang="en-US" sz="1371" dirty="0">
              <a:gradFill>
                <a:gsLst>
                  <a:gs pos="2917">
                    <a:srgbClr val="000000"/>
                  </a:gs>
                  <a:gs pos="30000">
                    <a:srgbClr val="000000"/>
                  </a:gs>
                </a:gsLst>
                <a:lin ang="5400000" scaled="0"/>
              </a:gradFill>
            </a:endParaRPr>
          </a:p>
        </p:txBody>
      </p:sp>
      <p:grpSp>
        <p:nvGrpSpPr>
          <p:cNvPr id="14" name="Group 13">
            <a:extLst>
              <a:ext uri="{FF2B5EF4-FFF2-40B4-BE49-F238E27FC236}">
                <a16:creationId xmlns:a16="http://schemas.microsoft.com/office/drawing/2014/main" id="{E682CB82-3EA8-481D-A065-98F68242CEDF}"/>
              </a:ext>
            </a:extLst>
          </p:cNvPr>
          <p:cNvGrpSpPr>
            <a:grpSpLocks noChangeAspect="1"/>
          </p:cNvGrpSpPr>
          <p:nvPr/>
        </p:nvGrpSpPr>
        <p:grpSpPr>
          <a:xfrm>
            <a:off x="262417" y="3078400"/>
            <a:ext cx="1137763" cy="1890539"/>
            <a:chOff x="2066845" y="1140049"/>
            <a:chExt cx="550302" cy="914400"/>
          </a:xfrm>
          <a:solidFill>
            <a:schemeClr val="accent4"/>
          </a:solidFill>
        </p:grpSpPr>
        <p:sp>
          <p:nvSpPr>
            <p:cNvPr id="15" name="Freeform 22">
              <a:extLst>
                <a:ext uri="{FF2B5EF4-FFF2-40B4-BE49-F238E27FC236}">
                  <a16:creationId xmlns:a16="http://schemas.microsoft.com/office/drawing/2014/main" id="{E9772049-D56E-407A-B09A-7D32E2B687D4}"/>
                </a:ext>
              </a:extLst>
            </p:cNvPr>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16" name="Freeform 342">
              <a:extLst>
                <a:ext uri="{FF2B5EF4-FFF2-40B4-BE49-F238E27FC236}">
                  <a16:creationId xmlns:a16="http://schemas.microsoft.com/office/drawing/2014/main" id="{C050CD0B-8037-43D0-95B2-603E361C253B}"/>
                </a:ext>
              </a:extLst>
            </p:cNvPr>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17" name="Freeform 343">
              <a:extLst>
                <a:ext uri="{FF2B5EF4-FFF2-40B4-BE49-F238E27FC236}">
                  <a16:creationId xmlns:a16="http://schemas.microsoft.com/office/drawing/2014/main" id="{49D49524-71BC-4006-85EA-C4C65642206A}"/>
                </a:ext>
              </a:extLst>
            </p:cNvPr>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grpSp>
      <p:grpSp>
        <p:nvGrpSpPr>
          <p:cNvPr id="18" name="Group 17">
            <a:extLst>
              <a:ext uri="{FF2B5EF4-FFF2-40B4-BE49-F238E27FC236}">
                <a16:creationId xmlns:a16="http://schemas.microsoft.com/office/drawing/2014/main" id="{F95392F4-FCEA-40FB-A4BA-D361FE4CA8F8}"/>
              </a:ext>
            </a:extLst>
          </p:cNvPr>
          <p:cNvGrpSpPr>
            <a:grpSpLocks noChangeAspect="1"/>
          </p:cNvGrpSpPr>
          <p:nvPr/>
        </p:nvGrpSpPr>
        <p:grpSpPr>
          <a:xfrm>
            <a:off x="1550309" y="3120431"/>
            <a:ext cx="598483" cy="994456"/>
            <a:chOff x="2066845" y="1140049"/>
            <a:chExt cx="550302" cy="914400"/>
          </a:xfrm>
          <a:solidFill>
            <a:schemeClr val="accent4"/>
          </a:solidFill>
        </p:grpSpPr>
        <p:sp>
          <p:nvSpPr>
            <p:cNvPr id="19" name="Freeform 22">
              <a:extLst>
                <a:ext uri="{FF2B5EF4-FFF2-40B4-BE49-F238E27FC236}">
                  <a16:creationId xmlns:a16="http://schemas.microsoft.com/office/drawing/2014/main" id="{AF7D4A28-52CC-4D6C-AD9E-CC049FF46C63}"/>
                </a:ext>
              </a:extLst>
            </p:cNvPr>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20" name="Freeform 342">
              <a:extLst>
                <a:ext uri="{FF2B5EF4-FFF2-40B4-BE49-F238E27FC236}">
                  <a16:creationId xmlns:a16="http://schemas.microsoft.com/office/drawing/2014/main" id="{ECBA396D-5843-4E88-8736-189A32B3C812}"/>
                </a:ext>
              </a:extLst>
            </p:cNvPr>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21" name="Freeform 343">
              <a:extLst>
                <a:ext uri="{FF2B5EF4-FFF2-40B4-BE49-F238E27FC236}">
                  <a16:creationId xmlns:a16="http://schemas.microsoft.com/office/drawing/2014/main" id="{9DE3DBB8-841B-4F8C-9465-7872E161BFE4}"/>
                </a:ext>
              </a:extLst>
            </p:cNvPr>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grpSp>
      <p:sp>
        <p:nvSpPr>
          <p:cNvPr id="22" name="2 LINE 2">
            <a:extLst>
              <a:ext uri="{FF2B5EF4-FFF2-40B4-BE49-F238E27FC236}">
                <a16:creationId xmlns:a16="http://schemas.microsoft.com/office/drawing/2014/main" id="{652256C3-041A-4E54-B598-5D8EA4F36344}"/>
              </a:ext>
            </a:extLst>
          </p:cNvPr>
          <p:cNvSpPr/>
          <p:nvPr/>
        </p:nvSpPr>
        <p:spPr bwMode="auto">
          <a:xfrm flipH="1">
            <a:off x="7090092" y="2689963"/>
            <a:ext cx="1244681" cy="813192"/>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63" kern="0">
              <a:solidFill>
                <a:srgbClr val="FFFFFF"/>
              </a:solidFill>
            </a:endParaRPr>
          </a:p>
        </p:txBody>
      </p:sp>
      <p:grpSp>
        <p:nvGrpSpPr>
          <p:cNvPr id="23" name="2 GEAR">
            <a:extLst>
              <a:ext uri="{FF2B5EF4-FFF2-40B4-BE49-F238E27FC236}">
                <a16:creationId xmlns:a16="http://schemas.microsoft.com/office/drawing/2014/main" id="{BA4EF167-17B9-47D2-9C46-1812266A60B5}"/>
              </a:ext>
            </a:extLst>
          </p:cNvPr>
          <p:cNvGrpSpPr/>
          <p:nvPr/>
        </p:nvGrpSpPr>
        <p:grpSpPr>
          <a:xfrm>
            <a:off x="7337689" y="2421420"/>
            <a:ext cx="662869" cy="690866"/>
            <a:chOff x="3427632" y="3858620"/>
            <a:chExt cx="676353" cy="704919"/>
          </a:xfrm>
        </p:grpSpPr>
        <p:sp>
          <p:nvSpPr>
            <p:cNvPr id="24" name="Oval 23">
              <a:extLst>
                <a:ext uri="{FF2B5EF4-FFF2-40B4-BE49-F238E27FC236}">
                  <a16:creationId xmlns:a16="http://schemas.microsoft.com/office/drawing/2014/main" id="{27A571F5-0E98-42EC-8C2D-3D9F58F62D1C}"/>
                </a:ext>
              </a:extLst>
            </p:cNvPr>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7855" tIns="43927" rIns="43927" bIns="87855" numCol="1" spcCol="0" rtlCol="0" fromWordArt="0" anchor="b" anchorCtr="0" forceAA="0" compatLnSpc="1">
              <a:prstTxWarp prst="textNoShape">
                <a:avLst/>
              </a:prstTxWarp>
              <a:noAutofit/>
            </a:bodyPr>
            <a:lstStyle/>
            <a:p>
              <a:pPr algn="ctr" defTabSz="878101" fontAlgn="base">
                <a:spcBef>
                  <a:spcPct val="0"/>
                </a:spcBef>
                <a:spcAft>
                  <a:spcPct val="0"/>
                </a:spcAft>
                <a:defRPr/>
              </a:pPr>
              <a:endParaRPr lang="en-US" sz="2115" kern="0" spc="-96"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5" name="Group 24">
              <a:extLst>
                <a:ext uri="{FF2B5EF4-FFF2-40B4-BE49-F238E27FC236}">
                  <a16:creationId xmlns:a16="http://schemas.microsoft.com/office/drawing/2014/main" id="{665816F9-0BEA-44D9-A021-96392924BB0B}"/>
                </a:ext>
              </a:extLst>
            </p:cNvPr>
            <p:cNvGrpSpPr/>
            <p:nvPr/>
          </p:nvGrpSpPr>
          <p:grpSpPr>
            <a:xfrm>
              <a:off x="3427632" y="3858620"/>
              <a:ext cx="676353" cy="704919"/>
              <a:chOff x="14154282" y="2732561"/>
              <a:chExt cx="1671361" cy="1714515"/>
            </a:xfrm>
          </p:grpSpPr>
          <p:sp>
            <p:nvSpPr>
              <p:cNvPr id="26" name="Freeform 28">
                <a:extLst>
                  <a:ext uri="{FF2B5EF4-FFF2-40B4-BE49-F238E27FC236}">
                    <a16:creationId xmlns:a16="http://schemas.microsoft.com/office/drawing/2014/main" id="{5F0E976A-006A-4FBB-9DC7-C29F9624770B}"/>
                  </a:ext>
                </a:extLst>
              </p:cNvPr>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dirty="0">
                  <a:solidFill>
                    <a:srgbClr val="FFFFFF"/>
                  </a:solidFill>
                  <a:latin typeface="Segoe Light"/>
                </a:endParaRPr>
              </a:p>
            </p:txBody>
          </p:sp>
          <p:sp>
            <p:nvSpPr>
              <p:cNvPr id="27" name="Oval 26">
                <a:extLst>
                  <a:ext uri="{FF2B5EF4-FFF2-40B4-BE49-F238E27FC236}">
                    <a16:creationId xmlns:a16="http://schemas.microsoft.com/office/drawing/2014/main" id="{D00B0DC0-2381-4F92-B6E9-DEC14BD89877}"/>
                  </a:ext>
                </a:extLst>
              </p:cNvPr>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16" tIns="43057" rIns="86116" bIns="4305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07" kern="0" dirty="0">
                  <a:solidFill>
                    <a:srgbClr val="000000"/>
                  </a:solidFill>
                </a:endParaRPr>
              </a:p>
            </p:txBody>
          </p:sp>
        </p:grpSp>
      </p:grpSp>
      <p:sp>
        <p:nvSpPr>
          <p:cNvPr id="28" name="Freeform 32">
            <a:extLst>
              <a:ext uri="{FF2B5EF4-FFF2-40B4-BE49-F238E27FC236}">
                <a16:creationId xmlns:a16="http://schemas.microsoft.com/office/drawing/2014/main" id="{C4A6D2B1-3F64-431D-B83D-05C48A70F713}"/>
              </a:ext>
            </a:extLst>
          </p:cNvPr>
          <p:cNvSpPr/>
          <p:nvPr/>
        </p:nvSpPr>
        <p:spPr bwMode="auto">
          <a:xfrm rot="7010332">
            <a:off x="423434" y="4399644"/>
            <a:ext cx="376022" cy="331850"/>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33">
            <a:extLst>
              <a:ext uri="{FF2B5EF4-FFF2-40B4-BE49-F238E27FC236}">
                <a16:creationId xmlns:a16="http://schemas.microsoft.com/office/drawing/2014/main" id="{6160EC38-75DF-4712-93DB-1C0FF98C70A5}"/>
              </a:ext>
            </a:extLst>
          </p:cNvPr>
          <p:cNvSpPr/>
          <p:nvPr/>
        </p:nvSpPr>
        <p:spPr bwMode="auto">
          <a:xfrm rot="7010332">
            <a:off x="1631044" y="3832490"/>
            <a:ext cx="190319" cy="16796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1C4A284C-BF80-43A3-93C1-564696F57D48}"/>
              </a:ext>
            </a:extLst>
          </p:cNvPr>
          <p:cNvGrpSpPr>
            <a:grpSpLocks noChangeAspect="1"/>
          </p:cNvGrpSpPr>
          <p:nvPr/>
        </p:nvGrpSpPr>
        <p:grpSpPr>
          <a:xfrm>
            <a:off x="2324026" y="3295623"/>
            <a:ext cx="387622" cy="361934"/>
            <a:chOff x="-5364163" y="-2738437"/>
            <a:chExt cx="4327525" cy="4054475"/>
          </a:xfrm>
          <a:solidFill>
            <a:schemeClr val="accent4"/>
          </a:solidFill>
        </p:grpSpPr>
        <p:sp>
          <p:nvSpPr>
            <p:cNvPr id="31" name="Freeform 5">
              <a:extLst>
                <a:ext uri="{FF2B5EF4-FFF2-40B4-BE49-F238E27FC236}">
                  <a16:creationId xmlns:a16="http://schemas.microsoft.com/office/drawing/2014/main" id="{8C6CA6BE-42BC-4D75-A0B2-53753C3F3C82}"/>
                </a:ext>
              </a:extLst>
            </p:cNvPr>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32" name="Freeform 6">
              <a:extLst>
                <a:ext uri="{FF2B5EF4-FFF2-40B4-BE49-F238E27FC236}">
                  <a16:creationId xmlns:a16="http://schemas.microsoft.com/office/drawing/2014/main" id="{953A128A-DF15-491F-8472-C50DCC9DD6C7}"/>
                </a:ext>
              </a:extLst>
            </p:cNvPr>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33" name="Freeform 7">
              <a:extLst>
                <a:ext uri="{FF2B5EF4-FFF2-40B4-BE49-F238E27FC236}">
                  <a16:creationId xmlns:a16="http://schemas.microsoft.com/office/drawing/2014/main" id="{D304A061-9806-4B79-8186-00FEAB21B2EB}"/>
                </a:ext>
              </a:extLst>
            </p:cNvPr>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34" name="Freeform 8">
              <a:extLst>
                <a:ext uri="{FF2B5EF4-FFF2-40B4-BE49-F238E27FC236}">
                  <a16:creationId xmlns:a16="http://schemas.microsoft.com/office/drawing/2014/main" id="{8FC1D116-C5CB-48BE-9AE5-27BE5918BE6F}"/>
                </a:ext>
              </a:extLst>
            </p:cNvPr>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35" name="Freeform 9">
              <a:extLst>
                <a:ext uri="{FF2B5EF4-FFF2-40B4-BE49-F238E27FC236}">
                  <a16:creationId xmlns:a16="http://schemas.microsoft.com/office/drawing/2014/main" id="{D40E2D2A-EC3C-4752-89E5-BFB2A7E9CC9A}"/>
                </a:ext>
              </a:extLst>
            </p:cNvPr>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36" name="Freeform 10">
              <a:extLst>
                <a:ext uri="{FF2B5EF4-FFF2-40B4-BE49-F238E27FC236}">
                  <a16:creationId xmlns:a16="http://schemas.microsoft.com/office/drawing/2014/main" id="{F9D3463A-937C-4E27-B23A-D1CDA2EC2AD1}"/>
                </a:ext>
              </a:extLst>
            </p:cNvPr>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37" name="Freeform 11">
              <a:extLst>
                <a:ext uri="{FF2B5EF4-FFF2-40B4-BE49-F238E27FC236}">
                  <a16:creationId xmlns:a16="http://schemas.microsoft.com/office/drawing/2014/main" id="{0E2A234E-D92D-4F11-8E44-0826CB470046}"/>
                </a:ext>
              </a:extLst>
            </p:cNvPr>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38" name="Freeform 13">
              <a:extLst>
                <a:ext uri="{FF2B5EF4-FFF2-40B4-BE49-F238E27FC236}">
                  <a16:creationId xmlns:a16="http://schemas.microsoft.com/office/drawing/2014/main" id="{EAA60DCE-94D1-43C6-A59B-1A7AED26834D}"/>
                </a:ext>
              </a:extLst>
            </p:cNvPr>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39" name="Freeform 14">
              <a:extLst>
                <a:ext uri="{FF2B5EF4-FFF2-40B4-BE49-F238E27FC236}">
                  <a16:creationId xmlns:a16="http://schemas.microsoft.com/office/drawing/2014/main" id="{74FBF951-6EB5-4277-8D36-93E9D2D9BA31}"/>
                </a:ext>
              </a:extLst>
            </p:cNvPr>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40" name="Freeform 15">
              <a:extLst>
                <a:ext uri="{FF2B5EF4-FFF2-40B4-BE49-F238E27FC236}">
                  <a16:creationId xmlns:a16="http://schemas.microsoft.com/office/drawing/2014/main" id="{6C8837FE-03B1-49C6-AAC2-67168C9CD078}"/>
                </a:ext>
              </a:extLst>
            </p:cNvPr>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41" name="Freeform 16">
              <a:extLst>
                <a:ext uri="{FF2B5EF4-FFF2-40B4-BE49-F238E27FC236}">
                  <a16:creationId xmlns:a16="http://schemas.microsoft.com/office/drawing/2014/main" id="{8DEE51AE-9498-4C89-BA83-6E4DF0B73FAD}"/>
                </a:ext>
              </a:extLst>
            </p:cNvPr>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42" name="Freeform 17">
              <a:extLst>
                <a:ext uri="{FF2B5EF4-FFF2-40B4-BE49-F238E27FC236}">
                  <a16:creationId xmlns:a16="http://schemas.microsoft.com/office/drawing/2014/main" id="{8F6C8ECB-C17F-4FF9-A2E8-AB379C0A344D}"/>
                </a:ext>
              </a:extLst>
            </p:cNvPr>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43" name="Freeform 18">
              <a:extLst>
                <a:ext uri="{FF2B5EF4-FFF2-40B4-BE49-F238E27FC236}">
                  <a16:creationId xmlns:a16="http://schemas.microsoft.com/office/drawing/2014/main" id="{6A18EC1F-A9B4-48B7-BF97-A2AC8906153C}"/>
                </a:ext>
              </a:extLst>
            </p:cNvPr>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sp>
          <p:nvSpPr>
            <p:cNvPr id="44" name="Freeform 19">
              <a:extLst>
                <a:ext uri="{FF2B5EF4-FFF2-40B4-BE49-F238E27FC236}">
                  <a16:creationId xmlns:a16="http://schemas.microsoft.com/office/drawing/2014/main" id="{99A5242B-2B84-456F-99FF-64B4DC01E8E9}"/>
                </a:ext>
              </a:extLst>
            </p:cNvPr>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a:solidFill>
                  <a:srgbClr val="FFFFFF"/>
                </a:solidFill>
                <a:latin typeface="Segoe Light"/>
              </a:endParaRPr>
            </a:p>
          </p:txBody>
        </p:sp>
      </p:grpSp>
      <p:pic>
        <p:nvPicPr>
          <p:cNvPr id="45" name="Picture 44">
            <a:extLst>
              <a:ext uri="{FF2B5EF4-FFF2-40B4-BE49-F238E27FC236}">
                <a16:creationId xmlns:a16="http://schemas.microsoft.com/office/drawing/2014/main" id="{2FE4389B-FD52-4D46-AFC7-771E3E43A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5546" y="4053735"/>
            <a:ext cx="621446" cy="621446"/>
          </a:xfrm>
          <a:prstGeom prst="rect">
            <a:avLst/>
          </a:prstGeom>
        </p:spPr>
      </p:pic>
      <p:grpSp>
        <p:nvGrpSpPr>
          <p:cNvPr id="46" name="Group 45">
            <a:extLst>
              <a:ext uri="{FF2B5EF4-FFF2-40B4-BE49-F238E27FC236}">
                <a16:creationId xmlns:a16="http://schemas.microsoft.com/office/drawing/2014/main" id="{B2A6CC57-5C0E-4429-AF4B-DFABEE09C4C9}"/>
              </a:ext>
            </a:extLst>
          </p:cNvPr>
          <p:cNvGrpSpPr/>
          <p:nvPr/>
        </p:nvGrpSpPr>
        <p:grpSpPr>
          <a:xfrm>
            <a:off x="4136178" y="3379313"/>
            <a:ext cx="3897783" cy="2748525"/>
            <a:chOff x="4218567" y="3446573"/>
            <a:chExt cx="3977070" cy="2804434"/>
          </a:xfrm>
        </p:grpSpPr>
        <p:grpSp>
          <p:nvGrpSpPr>
            <p:cNvPr id="47" name="Group 46">
              <a:extLst>
                <a:ext uri="{FF2B5EF4-FFF2-40B4-BE49-F238E27FC236}">
                  <a16:creationId xmlns:a16="http://schemas.microsoft.com/office/drawing/2014/main" id="{D03918F1-DADC-4367-BFF8-45C01B8D4559}"/>
                </a:ext>
              </a:extLst>
            </p:cNvPr>
            <p:cNvGrpSpPr/>
            <p:nvPr/>
          </p:nvGrpSpPr>
          <p:grpSpPr>
            <a:xfrm>
              <a:off x="5461371" y="4792127"/>
              <a:ext cx="2373722" cy="1458880"/>
              <a:chOff x="2091702" y="1130273"/>
              <a:chExt cx="1816694" cy="1116533"/>
            </a:xfrm>
          </p:grpSpPr>
          <p:sp>
            <p:nvSpPr>
              <p:cNvPr id="52" name="Freeform 56">
                <a:extLst>
                  <a:ext uri="{FF2B5EF4-FFF2-40B4-BE49-F238E27FC236}">
                    <a16:creationId xmlns:a16="http://schemas.microsoft.com/office/drawing/2014/main" id="{1B82A838-75AC-476B-9FD5-9881EE1D100B}"/>
                  </a:ext>
                </a:extLst>
              </p:cNvPr>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algn="ctr" defTabSz="496765">
                  <a:lnSpc>
                    <a:spcPct val="80000"/>
                  </a:lnSpc>
                  <a:defRPr/>
                </a:pPr>
                <a:r>
                  <a:rPr lang="en-US" sz="977" kern="0" dirty="0" err="1">
                    <a:solidFill>
                      <a:srgbClr val="FFFFFF"/>
                    </a:solidFill>
                    <a:latin typeface="Segoe Light"/>
                  </a:rPr>
                  <a:t>Saas</a:t>
                </a:r>
                <a:endParaRPr lang="en-US" sz="977" kern="0" dirty="0">
                  <a:solidFill>
                    <a:srgbClr val="FFFFFF"/>
                  </a:solidFill>
                  <a:latin typeface="Segoe Light"/>
                </a:endParaRPr>
              </a:p>
            </p:txBody>
          </p:sp>
          <p:sp>
            <p:nvSpPr>
              <p:cNvPr id="53" name="Freeform 57">
                <a:extLst>
                  <a:ext uri="{FF2B5EF4-FFF2-40B4-BE49-F238E27FC236}">
                    <a16:creationId xmlns:a16="http://schemas.microsoft.com/office/drawing/2014/main" id="{2F586A25-E303-42E1-AEAD-B6E10E981D83}"/>
                  </a:ext>
                </a:extLst>
              </p:cNvPr>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496765">
                  <a:lnSpc>
                    <a:spcPct val="80000"/>
                  </a:lnSpc>
                  <a:defRPr/>
                </a:pPr>
                <a:endParaRPr lang="en-US" sz="977" kern="0" dirty="0">
                  <a:solidFill>
                    <a:srgbClr val="FFFFFF"/>
                  </a:solidFill>
                  <a:latin typeface="Segoe Light"/>
                </a:endParaRPr>
              </a:p>
            </p:txBody>
          </p:sp>
          <p:sp>
            <p:nvSpPr>
              <p:cNvPr id="54" name="Freeform 58">
                <a:extLst>
                  <a:ext uri="{FF2B5EF4-FFF2-40B4-BE49-F238E27FC236}">
                    <a16:creationId xmlns:a16="http://schemas.microsoft.com/office/drawing/2014/main" id="{5553FABF-6F58-4E7B-9CFD-16C5ECD5FD2A}"/>
                  </a:ext>
                </a:extLst>
              </p:cNvPr>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496765">
                  <a:lnSpc>
                    <a:spcPct val="80000"/>
                  </a:lnSpc>
                  <a:defRPr/>
                </a:pPr>
                <a:r>
                  <a:rPr lang="en-US" sz="977" kern="0" dirty="0">
                    <a:solidFill>
                      <a:srgbClr val="FFFFFF"/>
                    </a:solidFill>
                    <a:latin typeface="Segoe Light"/>
                  </a:rPr>
                  <a:t>Azure</a:t>
                </a:r>
              </a:p>
            </p:txBody>
          </p:sp>
          <p:sp>
            <p:nvSpPr>
              <p:cNvPr id="55" name="Freeform 59">
                <a:extLst>
                  <a:ext uri="{FF2B5EF4-FFF2-40B4-BE49-F238E27FC236}">
                    <a16:creationId xmlns:a16="http://schemas.microsoft.com/office/drawing/2014/main" id="{B134567A-8BCC-4E41-AD1D-99CE31A46EA8}"/>
                  </a:ext>
                </a:extLst>
              </p:cNvPr>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496765">
                  <a:lnSpc>
                    <a:spcPct val="80000"/>
                  </a:lnSpc>
                  <a:defRPr/>
                </a:pPr>
                <a:endParaRPr lang="en-US" sz="977" kern="0" dirty="0">
                  <a:solidFill>
                    <a:srgbClr val="FFFFFF"/>
                  </a:solidFill>
                  <a:latin typeface="Segoe Light"/>
                </a:endParaRPr>
              </a:p>
            </p:txBody>
          </p:sp>
          <p:sp>
            <p:nvSpPr>
              <p:cNvPr id="56" name="Freeform 60">
                <a:extLst>
                  <a:ext uri="{FF2B5EF4-FFF2-40B4-BE49-F238E27FC236}">
                    <a16:creationId xmlns:a16="http://schemas.microsoft.com/office/drawing/2014/main" id="{9E4029C8-F358-4398-9BD3-1BCA67801839}"/>
                  </a:ext>
                </a:extLst>
              </p:cNvPr>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algn="ctr" defTabSz="496765">
                  <a:lnSpc>
                    <a:spcPct val="80000"/>
                  </a:lnSpc>
                  <a:defRPr/>
                </a:pPr>
                <a:r>
                  <a:rPr lang="en-US" sz="977" kern="0" dirty="0">
                    <a:solidFill>
                      <a:srgbClr val="FFFFFF"/>
                    </a:solidFill>
                    <a:latin typeface="Segoe Light"/>
                  </a:rPr>
                  <a:t>Public</a:t>
                </a:r>
              </a:p>
              <a:p>
                <a:pPr algn="ctr" defTabSz="496765">
                  <a:lnSpc>
                    <a:spcPct val="80000"/>
                  </a:lnSpc>
                  <a:defRPr/>
                </a:pPr>
                <a:r>
                  <a:rPr lang="en-US" sz="977" kern="0" dirty="0">
                    <a:solidFill>
                      <a:srgbClr val="FFFFFF"/>
                    </a:solidFill>
                    <a:latin typeface="Segoe Light"/>
                  </a:rPr>
                  <a:t>Cloud</a:t>
                </a:r>
              </a:p>
            </p:txBody>
          </p:sp>
          <p:sp>
            <p:nvSpPr>
              <p:cNvPr id="57" name="Freeform 61">
                <a:extLst>
                  <a:ext uri="{FF2B5EF4-FFF2-40B4-BE49-F238E27FC236}">
                    <a16:creationId xmlns:a16="http://schemas.microsoft.com/office/drawing/2014/main" id="{43DA4AB5-9BB5-4136-B37B-EF33273E03A6}"/>
                  </a:ext>
                </a:extLst>
              </p:cNvPr>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496765">
                  <a:lnSpc>
                    <a:spcPct val="80000"/>
                  </a:lnSpc>
                  <a:defRPr/>
                </a:pPr>
                <a:r>
                  <a:rPr lang="en-US" sz="977" kern="0" dirty="0">
                    <a:solidFill>
                      <a:srgbClr val="FFFFFF"/>
                    </a:solidFill>
                    <a:latin typeface="Segoe Light"/>
                  </a:rPr>
                  <a:t>Office 365</a:t>
                </a:r>
              </a:p>
            </p:txBody>
          </p:sp>
          <p:sp>
            <p:nvSpPr>
              <p:cNvPr id="58" name="Freeform 62">
                <a:extLst>
                  <a:ext uri="{FF2B5EF4-FFF2-40B4-BE49-F238E27FC236}">
                    <a16:creationId xmlns:a16="http://schemas.microsoft.com/office/drawing/2014/main" id="{CF93265B-D8DF-41C9-ADCB-1F3E8E5815B6}"/>
                  </a:ext>
                </a:extLst>
              </p:cNvPr>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496765">
                  <a:lnSpc>
                    <a:spcPct val="80000"/>
                  </a:lnSpc>
                  <a:defRPr/>
                </a:pPr>
                <a:r>
                  <a:rPr lang="en-US" sz="977" kern="0" dirty="0">
                    <a:solidFill>
                      <a:srgbClr val="FFFFFF"/>
                    </a:solidFill>
                    <a:latin typeface="Segoe Light"/>
                  </a:rPr>
                  <a:t>Office 365</a:t>
                </a:r>
              </a:p>
            </p:txBody>
          </p:sp>
        </p:grpSp>
        <p:sp>
          <p:nvSpPr>
            <p:cNvPr id="48" name="TextBox 47">
              <a:extLst>
                <a:ext uri="{FF2B5EF4-FFF2-40B4-BE49-F238E27FC236}">
                  <a16:creationId xmlns:a16="http://schemas.microsoft.com/office/drawing/2014/main" id="{0DF44F4C-75E2-4343-A73C-C30CAD8E3804}"/>
                </a:ext>
              </a:extLst>
            </p:cNvPr>
            <p:cNvSpPr txBox="1"/>
            <p:nvPr/>
          </p:nvSpPr>
          <p:spPr>
            <a:xfrm>
              <a:off x="4218567" y="3979665"/>
              <a:ext cx="3977070" cy="847831"/>
            </a:xfrm>
            <a:prstGeom prst="rect">
              <a:avLst/>
            </a:prstGeom>
            <a:noFill/>
            <a:ln>
              <a:noFill/>
            </a:ln>
          </p:spPr>
          <p:txBody>
            <a:bodyPr wrap="square" lIns="179234" tIns="143388" rIns="179234" bIns="143388"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sz="1371" dirty="0"/>
                <a:t>Get started in minutes</a:t>
              </a:r>
            </a:p>
            <a:p>
              <a:r>
                <a:rPr lang="en-US" sz="1371" dirty="0"/>
                <a:t>Integrated with Azure ML, PowerBI &amp; ADF</a:t>
              </a:r>
            </a:p>
          </p:txBody>
        </p:sp>
        <p:sp>
          <p:nvSpPr>
            <p:cNvPr id="49" name="Rectangle 48">
              <a:extLst>
                <a:ext uri="{FF2B5EF4-FFF2-40B4-BE49-F238E27FC236}">
                  <a16:creationId xmlns:a16="http://schemas.microsoft.com/office/drawing/2014/main" id="{E97D4DAB-5EF3-4D2E-A1D2-EC78CA699205}"/>
                </a:ext>
              </a:extLst>
            </p:cNvPr>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Light"/>
                  <a:ea typeface="Segoe UI" pitchFamily="34" charset="0"/>
                  <a:cs typeface="Segoe UI" pitchFamily="34" charset="0"/>
                </a:rPr>
                <a:t>Powered by the Cloud</a:t>
              </a:r>
            </a:p>
          </p:txBody>
        </p:sp>
        <p:pic>
          <p:nvPicPr>
            <p:cNvPr id="50" name="Picture 49">
              <a:extLst>
                <a:ext uri="{FF2B5EF4-FFF2-40B4-BE49-F238E27FC236}">
                  <a16:creationId xmlns:a16="http://schemas.microsoft.com/office/drawing/2014/main" id="{311DD9BC-8760-4145-BCC8-EE5A43B101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1" name="Picture 50">
              <a:extLst>
                <a:ext uri="{FF2B5EF4-FFF2-40B4-BE49-F238E27FC236}">
                  <a16:creationId xmlns:a16="http://schemas.microsoft.com/office/drawing/2014/main" id="{ADBED971-AD38-4EFA-BEAA-CA8F40A3762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59" name="Group 58">
            <a:extLst>
              <a:ext uri="{FF2B5EF4-FFF2-40B4-BE49-F238E27FC236}">
                <a16:creationId xmlns:a16="http://schemas.microsoft.com/office/drawing/2014/main" id="{91C4786F-08FA-4C6E-B72C-8D94508720A0}"/>
              </a:ext>
            </a:extLst>
          </p:cNvPr>
          <p:cNvGrpSpPr/>
          <p:nvPr/>
        </p:nvGrpSpPr>
        <p:grpSpPr>
          <a:xfrm>
            <a:off x="2279898" y="4087751"/>
            <a:ext cx="373449" cy="549125"/>
            <a:chOff x="2324526" y="4169422"/>
            <a:chExt cx="381046" cy="560295"/>
          </a:xfrm>
        </p:grpSpPr>
        <p:sp>
          <p:nvSpPr>
            <p:cNvPr id="60" name="Flowchart: Magnetic Disk 59">
              <a:extLst>
                <a:ext uri="{FF2B5EF4-FFF2-40B4-BE49-F238E27FC236}">
                  <a16:creationId xmlns:a16="http://schemas.microsoft.com/office/drawing/2014/main" id="{6E93E023-8AA1-4BC5-9856-FFF63D5DC207}"/>
                </a:ext>
              </a:extLst>
            </p:cNvPr>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dirty="0" err="1">
                <a:solidFill>
                  <a:srgbClr val="FFFFFF"/>
                </a:solidFill>
                <a:latin typeface="Segoe Light"/>
              </a:endParaRPr>
            </a:p>
          </p:txBody>
        </p:sp>
        <p:sp>
          <p:nvSpPr>
            <p:cNvPr id="61" name="Oval 60">
              <a:extLst>
                <a:ext uri="{FF2B5EF4-FFF2-40B4-BE49-F238E27FC236}">
                  <a16:creationId xmlns:a16="http://schemas.microsoft.com/office/drawing/2014/main" id="{BCF51AC7-2690-4658-A8D7-C7B0C3CE3288}"/>
                </a:ext>
              </a:extLst>
            </p:cNvPr>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Donut 93">
            <a:extLst>
              <a:ext uri="{FF2B5EF4-FFF2-40B4-BE49-F238E27FC236}">
                <a16:creationId xmlns:a16="http://schemas.microsoft.com/office/drawing/2014/main" id="{55792FEB-A7CE-4471-8047-D98131C396C9}"/>
              </a:ext>
            </a:extLst>
          </p:cNvPr>
          <p:cNvSpPr/>
          <p:nvPr/>
        </p:nvSpPr>
        <p:spPr bwMode="auto">
          <a:xfrm>
            <a:off x="2697726" y="3888850"/>
            <a:ext cx="367790" cy="157361"/>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9A819973-1D78-4B2C-B7F9-4CC2C0E59D7B}"/>
              </a:ext>
            </a:extLst>
          </p:cNvPr>
          <p:cNvGrpSpPr/>
          <p:nvPr/>
        </p:nvGrpSpPr>
        <p:grpSpPr>
          <a:xfrm>
            <a:off x="8289671" y="2408542"/>
            <a:ext cx="3606957" cy="3433155"/>
            <a:chOff x="8456548" y="2456056"/>
            <a:chExt cx="3680328" cy="3502990"/>
          </a:xfrm>
        </p:grpSpPr>
        <p:sp>
          <p:nvSpPr>
            <p:cNvPr id="64" name="Freeform 95">
              <a:extLst>
                <a:ext uri="{FF2B5EF4-FFF2-40B4-BE49-F238E27FC236}">
                  <a16:creationId xmlns:a16="http://schemas.microsoft.com/office/drawing/2014/main" id="{FC93D539-73DE-4E5A-956C-4B8DE35C73B3}"/>
                </a:ext>
              </a:extLst>
            </p:cNvPr>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dirty="0">
                <a:solidFill>
                  <a:srgbClr val="FFFFFF"/>
                </a:solidFill>
                <a:latin typeface="Segoe Light"/>
              </a:endParaRPr>
            </a:p>
          </p:txBody>
        </p:sp>
        <p:sp>
          <p:nvSpPr>
            <p:cNvPr id="65" name="Rectangle 64">
              <a:extLst>
                <a:ext uri="{FF2B5EF4-FFF2-40B4-BE49-F238E27FC236}">
                  <a16:creationId xmlns:a16="http://schemas.microsoft.com/office/drawing/2014/main" id="{A6E47554-924E-4259-857A-CB81F7C41555}"/>
                </a:ext>
              </a:extLst>
            </p:cNvPr>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Light"/>
                  <a:ea typeface="Segoe UI" pitchFamily="34" charset="0"/>
                  <a:cs typeface="Segoe UI" pitchFamily="34" charset="0"/>
                </a:rPr>
                <a:t>Market Leading Price &amp; Performance</a:t>
              </a:r>
            </a:p>
          </p:txBody>
        </p:sp>
        <p:sp>
          <p:nvSpPr>
            <p:cNvPr id="66" name="TextBox 65">
              <a:extLst>
                <a:ext uri="{FF2B5EF4-FFF2-40B4-BE49-F238E27FC236}">
                  <a16:creationId xmlns:a16="http://schemas.microsoft.com/office/drawing/2014/main" id="{C858D849-A712-4C6F-8EC5-A8431012C531}"/>
                </a:ext>
              </a:extLst>
            </p:cNvPr>
            <p:cNvSpPr txBox="1"/>
            <p:nvPr/>
          </p:nvSpPr>
          <p:spPr>
            <a:xfrm>
              <a:off x="8456548" y="4913530"/>
              <a:ext cx="3680328" cy="1045516"/>
            </a:xfrm>
            <a:prstGeom prst="rect">
              <a:avLst/>
            </a:prstGeom>
            <a:noFill/>
            <a:ln>
              <a:noFill/>
            </a:ln>
          </p:spPr>
          <p:txBody>
            <a:bodyPr wrap="square" lIns="179234" tIns="143388" rIns="179234" bIns="143388"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sz="1371" dirty="0"/>
                <a:t>Simple billing compute &amp; storage</a:t>
              </a:r>
            </a:p>
            <a:p>
              <a:r>
                <a:rPr lang="en-US" sz="1371" dirty="0"/>
                <a:t>Pay for what you need, when you need it with dynamic pause</a:t>
              </a:r>
            </a:p>
          </p:txBody>
        </p:sp>
        <p:grpSp>
          <p:nvGrpSpPr>
            <p:cNvPr id="67" name="Group 66">
              <a:extLst>
                <a:ext uri="{FF2B5EF4-FFF2-40B4-BE49-F238E27FC236}">
                  <a16:creationId xmlns:a16="http://schemas.microsoft.com/office/drawing/2014/main" id="{46D5728C-8D7C-4FA6-9A08-4EF091B62CE7}"/>
                </a:ext>
              </a:extLst>
            </p:cNvPr>
            <p:cNvGrpSpPr>
              <a:grpSpLocks noChangeAspect="1"/>
            </p:cNvGrpSpPr>
            <p:nvPr/>
          </p:nvGrpSpPr>
          <p:grpSpPr>
            <a:xfrm>
              <a:off x="10945221" y="3461642"/>
              <a:ext cx="428529" cy="264350"/>
              <a:chOff x="1691870" y="-5380374"/>
              <a:chExt cx="5029200" cy="3102395"/>
            </a:xfrm>
          </p:grpSpPr>
          <p:grpSp>
            <p:nvGrpSpPr>
              <p:cNvPr id="97" name="Group 96">
                <a:extLst>
                  <a:ext uri="{FF2B5EF4-FFF2-40B4-BE49-F238E27FC236}">
                    <a16:creationId xmlns:a16="http://schemas.microsoft.com/office/drawing/2014/main" id="{8F8A1BE8-4601-4F48-A08E-3B73BA9E2E92}"/>
                  </a:ext>
                </a:extLst>
              </p:cNvPr>
              <p:cNvGrpSpPr/>
              <p:nvPr/>
            </p:nvGrpSpPr>
            <p:grpSpPr>
              <a:xfrm>
                <a:off x="1691870" y="-5380374"/>
                <a:ext cx="5029200" cy="3102395"/>
                <a:chOff x="1691870" y="-5380374"/>
                <a:chExt cx="5029200" cy="3102395"/>
              </a:xfrm>
            </p:grpSpPr>
            <p:grpSp>
              <p:nvGrpSpPr>
                <p:cNvPr id="99" name="Group 98">
                  <a:extLst>
                    <a:ext uri="{FF2B5EF4-FFF2-40B4-BE49-F238E27FC236}">
                      <a16:creationId xmlns:a16="http://schemas.microsoft.com/office/drawing/2014/main" id="{39BF9529-FC70-445C-80ED-22883CC06A3F}"/>
                    </a:ext>
                  </a:extLst>
                </p:cNvPr>
                <p:cNvGrpSpPr/>
                <p:nvPr/>
              </p:nvGrpSpPr>
              <p:grpSpPr>
                <a:xfrm>
                  <a:off x="1691870" y="-5380374"/>
                  <a:ext cx="5029200" cy="3102395"/>
                  <a:chOff x="1691870" y="-5380374"/>
                  <a:chExt cx="5029200" cy="3102395"/>
                </a:xfrm>
              </p:grpSpPr>
              <p:sp>
                <p:nvSpPr>
                  <p:cNvPr id="103" name="Rounded Rectangle 134">
                    <a:extLst>
                      <a:ext uri="{FF2B5EF4-FFF2-40B4-BE49-F238E27FC236}">
                        <a16:creationId xmlns:a16="http://schemas.microsoft.com/office/drawing/2014/main" id="{EF8611D0-7137-4F49-AD0B-9C1DC669AF5F}"/>
                      </a:ext>
                    </a:extLst>
                  </p:cNvPr>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sp>
                <p:nvSpPr>
                  <p:cNvPr id="104" name="Round Same Side Corner Rectangle 135">
                    <a:extLst>
                      <a:ext uri="{FF2B5EF4-FFF2-40B4-BE49-F238E27FC236}">
                        <a16:creationId xmlns:a16="http://schemas.microsoft.com/office/drawing/2014/main" id="{4FF73790-883A-43E0-804B-D7FF15287DFD}"/>
                      </a:ext>
                    </a:extLst>
                  </p:cNvPr>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grpSp>
            <p:cxnSp>
              <p:nvCxnSpPr>
                <p:cNvPr id="100" name="Straight Connector 99">
                  <a:extLst>
                    <a:ext uri="{FF2B5EF4-FFF2-40B4-BE49-F238E27FC236}">
                      <a16:creationId xmlns:a16="http://schemas.microsoft.com/office/drawing/2014/main" id="{4A82624B-0063-42E9-BEB8-EF794E5A6C11}"/>
                    </a:ext>
                  </a:extLst>
                </p:cNvPr>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01" name="Frame 100">
                  <a:extLst>
                    <a:ext uri="{FF2B5EF4-FFF2-40B4-BE49-F238E27FC236}">
                      <a16:creationId xmlns:a16="http://schemas.microsoft.com/office/drawing/2014/main" id="{58015E71-335B-45FE-8316-589D45317C7B}"/>
                    </a:ext>
                  </a:extLst>
                </p:cNvPr>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496765">
                    <a:defRPr/>
                  </a:pPr>
                  <a:endParaRPr lang="en-US" sz="977" kern="0">
                    <a:solidFill>
                      <a:srgbClr val="000000"/>
                    </a:solidFill>
                    <a:latin typeface="Segoe"/>
                  </a:endParaRPr>
                </a:p>
              </p:txBody>
            </p:sp>
            <p:sp>
              <p:nvSpPr>
                <p:cNvPr id="102" name="Multiply 133">
                  <a:extLst>
                    <a:ext uri="{FF2B5EF4-FFF2-40B4-BE49-F238E27FC236}">
                      <a16:creationId xmlns:a16="http://schemas.microsoft.com/office/drawing/2014/main" id="{8D93D5BA-7E6D-4A03-8764-D7339A880587}"/>
                    </a:ext>
                  </a:extLst>
                </p:cNvPr>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grpSp>
          <p:sp>
            <p:nvSpPr>
              <p:cNvPr id="98" name="Donut 59">
                <a:extLst>
                  <a:ext uri="{FF2B5EF4-FFF2-40B4-BE49-F238E27FC236}">
                    <a16:creationId xmlns:a16="http://schemas.microsoft.com/office/drawing/2014/main" id="{7CDD3147-9D0F-4DCA-B257-59E2D8A940C5}"/>
                  </a:ext>
                </a:extLst>
              </p:cNvPr>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8" fontAlgn="base">
                  <a:spcBef>
                    <a:spcPct val="0"/>
                  </a:spcBef>
                  <a:spcAft>
                    <a:spcPct val="0"/>
                  </a:spcAft>
                  <a:defRPr/>
                </a:pPr>
                <a:endParaRPr lang="en-US" sz="977" kern="0" spc="-49"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943AA4CC-9E93-4063-89C1-847C23C4A35F}"/>
                </a:ext>
              </a:extLst>
            </p:cNvPr>
            <p:cNvGrpSpPr>
              <a:grpSpLocks noChangeAspect="1"/>
            </p:cNvGrpSpPr>
            <p:nvPr/>
          </p:nvGrpSpPr>
          <p:grpSpPr>
            <a:xfrm>
              <a:off x="11389026" y="3259197"/>
              <a:ext cx="312699" cy="312700"/>
              <a:chOff x="4322558" y="-150269"/>
              <a:chExt cx="300538" cy="300538"/>
            </a:xfrm>
          </p:grpSpPr>
          <p:sp>
            <p:nvSpPr>
              <p:cNvPr id="92" name="Oval 91">
                <a:extLst>
                  <a:ext uri="{FF2B5EF4-FFF2-40B4-BE49-F238E27FC236}">
                    <a16:creationId xmlns:a16="http://schemas.microsoft.com/office/drawing/2014/main" id="{B39A8DB6-1FAD-48AF-9B69-43EA99B43628}"/>
                  </a:ext>
                </a:extLst>
              </p:cNvPr>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grpSp>
            <p:nvGrpSpPr>
              <p:cNvPr id="93" name="Group 92">
                <a:extLst>
                  <a:ext uri="{FF2B5EF4-FFF2-40B4-BE49-F238E27FC236}">
                    <a16:creationId xmlns:a16="http://schemas.microsoft.com/office/drawing/2014/main" id="{9D5C5FA4-DF6B-4197-B426-815C346E1509}"/>
                  </a:ext>
                </a:extLst>
              </p:cNvPr>
              <p:cNvGrpSpPr>
                <a:grpSpLocks noChangeAspect="1"/>
              </p:cNvGrpSpPr>
              <p:nvPr/>
            </p:nvGrpSpPr>
            <p:grpSpPr>
              <a:xfrm>
                <a:off x="4384955" y="-98434"/>
                <a:ext cx="175744" cy="196869"/>
                <a:chOff x="-459430" y="-5122871"/>
                <a:chExt cx="1512104" cy="1693868"/>
              </a:xfrm>
            </p:grpSpPr>
            <p:sp>
              <p:nvSpPr>
                <p:cNvPr id="94" name="Freeform 125">
                  <a:extLst>
                    <a:ext uri="{FF2B5EF4-FFF2-40B4-BE49-F238E27FC236}">
                      <a16:creationId xmlns:a16="http://schemas.microsoft.com/office/drawing/2014/main" id="{F5FD8C91-488A-42E0-828D-5081C2D7F81A}"/>
                    </a:ext>
                  </a:extLst>
                </p:cNvPr>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sp>
              <p:nvSpPr>
                <p:cNvPr id="95" name="Freeform 126">
                  <a:extLst>
                    <a:ext uri="{FF2B5EF4-FFF2-40B4-BE49-F238E27FC236}">
                      <a16:creationId xmlns:a16="http://schemas.microsoft.com/office/drawing/2014/main" id="{D7EFE1DA-26AC-44CF-8D7F-38EBD9588CA3}"/>
                    </a:ext>
                  </a:extLst>
                </p:cNvPr>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sp>
              <p:nvSpPr>
                <p:cNvPr id="96" name="Freeform 127">
                  <a:extLst>
                    <a:ext uri="{FF2B5EF4-FFF2-40B4-BE49-F238E27FC236}">
                      <a16:creationId xmlns:a16="http://schemas.microsoft.com/office/drawing/2014/main" id="{2B6B3E78-851F-428B-8253-B2059F20C4D1}"/>
                    </a:ext>
                  </a:extLst>
                </p:cNvPr>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grpSp>
        </p:grpSp>
        <p:grpSp>
          <p:nvGrpSpPr>
            <p:cNvPr id="69" name="Group 68">
              <a:extLst>
                <a:ext uri="{FF2B5EF4-FFF2-40B4-BE49-F238E27FC236}">
                  <a16:creationId xmlns:a16="http://schemas.microsoft.com/office/drawing/2014/main" id="{78D05726-68E9-43C0-A62D-439EABA1D59A}"/>
                </a:ext>
              </a:extLst>
            </p:cNvPr>
            <p:cNvGrpSpPr>
              <a:grpSpLocks noChangeAspect="1"/>
            </p:cNvGrpSpPr>
            <p:nvPr/>
          </p:nvGrpSpPr>
          <p:grpSpPr>
            <a:xfrm>
              <a:off x="10557384" y="3339987"/>
              <a:ext cx="345869" cy="345870"/>
              <a:chOff x="4322558" y="-150269"/>
              <a:chExt cx="300538" cy="300538"/>
            </a:xfrm>
          </p:grpSpPr>
          <p:sp>
            <p:nvSpPr>
              <p:cNvPr id="87" name="Oval 86">
                <a:extLst>
                  <a:ext uri="{FF2B5EF4-FFF2-40B4-BE49-F238E27FC236}">
                    <a16:creationId xmlns:a16="http://schemas.microsoft.com/office/drawing/2014/main" id="{B523F224-4EBA-41E4-8DC9-8671FF788AE3}"/>
                  </a:ext>
                </a:extLst>
              </p:cNvPr>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grpSp>
            <p:nvGrpSpPr>
              <p:cNvPr id="88" name="Group 87">
                <a:extLst>
                  <a:ext uri="{FF2B5EF4-FFF2-40B4-BE49-F238E27FC236}">
                    <a16:creationId xmlns:a16="http://schemas.microsoft.com/office/drawing/2014/main" id="{5B2C74B8-ADBA-4584-8292-3E5C75ABD78F}"/>
                  </a:ext>
                </a:extLst>
              </p:cNvPr>
              <p:cNvGrpSpPr>
                <a:grpSpLocks noChangeAspect="1"/>
              </p:cNvGrpSpPr>
              <p:nvPr/>
            </p:nvGrpSpPr>
            <p:grpSpPr>
              <a:xfrm>
                <a:off x="4384955" y="-98434"/>
                <a:ext cx="175744" cy="196869"/>
                <a:chOff x="-459430" y="-5122871"/>
                <a:chExt cx="1512104" cy="1693868"/>
              </a:xfrm>
            </p:grpSpPr>
            <p:sp>
              <p:nvSpPr>
                <p:cNvPr id="89" name="Freeform 120">
                  <a:extLst>
                    <a:ext uri="{FF2B5EF4-FFF2-40B4-BE49-F238E27FC236}">
                      <a16:creationId xmlns:a16="http://schemas.microsoft.com/office/drawing/2014/main" id="{FAFE2780-8526-41D1-BF0F-3241F60A1C30}"/>
                    </a:ext>
                  </a:extLst>
                </p:cNvPr>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sp>
              <p:nvSpPr>
                <p:cNvPr id="90" name="Freeform 121">
                  <a:extLst>
                    <a:ext uri="{FF2B5EF4-FFF2-40B4-BE49-F238E27FC236}">
                      <a16:creationId xmlns:a16="http://schemas.microsoft.com/office/drawing/2014/main" id="{4EBD8F33-80A2-41B1-AFCF-416100D09590}"/>
                    </a:ext>
                  </a:extLst>
                </p:cNvPr>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sp>
              <p:nvSpPr>
                <p:cNvPr id="91" name="Freeform 122">
                  <a:extLst>
                    <a:ext uri="{FF2B5EF4-FFF2-40B4-BE49-F238E27FC236}">
                      <a16:creationId xmlns:a16="http://schemas.microsoft.com/office/drawing/2014/main" id="{ECE0046E-E5BA-4F57-BC22-06AD9954E420}"/>
                    </a:ext>
                  </a:extLst>
                </p:cNvPr>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grpSp>
        </p:grpSp>
        <p:sp>
          <p:nvSpPr>
            <p:cNvPr id="70" name="Freeform 101">
              <a:extLst>
                <a:ext uri="{FF2B5EF4-FFF2-40B4-BE49-F238E27FC236}">
                  <a16:creationId xmlns:a16="http://schemas.microsoft.com/office/drawing/2014/main" id="{5941C149-1193-4964-9713-1A26CBF4B2A5}"/>
                </a:ext>
              </a:extLst>
            </p:cNvPr>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algn="ctr" defTabSz="496765">
                <a:lnSpc>
                  <a:spcPct val="80000"/>
                </a:lnSpc>
                <a:defRPr/>
              </a:pPr>
              <a:r>
                <a:rPr lang="en-US" sz="977" kern="0" dirty="0">
                  <a:solidFill>
                    <a:srgbClr val="FFFFFF"/>
                  </a:solidFill>
                  <a:latin typeface="Segoe Light"/>
                </a:rPr>
                <a:t>Azure</a:t>
              </a:r>
            </a:p>
          </p:txBody>
        </p:sp>
        <p:sp>
          <p:nvSpPr>
            <p:cNvPr id="71" name="Freeform 102">
              <a:extLst>
                <a:ext uri="{FF2B5EF4-FFF2-40B4-BE49-F238E27FC236}">
                  <a16:creationId xmlns:a16="http://schemas.microsoft.com/office/drawing/2014/main" id="{FC32B7C3-958A-4687-B1C3-4F6647552548}"/>
                </a:ext>
              </a:extLst>
            </p:cNvPr>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496765">
                <a:lnSpc>
                  <a:spcPct val="80000"/>
                </a:lnSpc>
                <a:defRPr/>
              </a:pPr>
              <a:r>
                <a:rPr lang="en-US" sz="1567" kern="0" dirty="0">
                  <a:solidFill>
                    <a:srgbClr val="FFFFFF"/>
                  </a:solidFill>
                  <a:latin typeface="Segoe Light"/>
                </a:rPr>
                <a:t>Azure</a:t>
              </a:r>
              <a:endParaRPr lang="en-US" sz="977" kern="0" dirty="0">
                <a:solidFill>
                  <a:srgbClr val="FFFFFF"/>
                </a:solidFill>
                <a:latin typeface="Segoe Light"/>
              </a:endParaRPr>
            </a:p>
          </p:txBody>
        </p:sp>
        <p:grpSp>
          <p:nvGrpSpPr>
            <p:cNvPr id="72" name="Group 71">
              <a:extLst>
                <a:ext uri="{FF2B5EF4-FFF2-40B4-BE49-F238E27FC236}">
                  <a16:creationId xmlns:a16="http://schemas.microsoft.com/office/drawing/2014/main" id="{4ECDA3C0-8C8E-470E-A263-C1788D583C2A}"/>
                </a:ext>
              </a:extLst>
            </p:cNvPr>
            <p:cNvGrpSpPr>
              <a:grpSpLocks noChangeAspect="1"/>
            </p:cNvGrpSpPr>
            <p:nvPr/>
          </p:nvGrpSpPr>
          <p:grpSpPr>
            <a:xfrm>
              <a:off x="10095958" y="3927652"/>
              <a:ext cx="428529" cy="264350"/>
              <a:chOff x="1691870" y="-5380374"/>
              <a:chExt cx="5029200" cy="3102395"/>
            </a:xfrm>
          </p:grpSpPr>
          <p:grpSp>
            <p:nvGrpSpPr>
              <p:cNvPr id="79" name="Group 78">
                <a:extLst>
                  <a:ext uri="{FF2B5EF4-FFF2-40B4-BE49-F238E27FC236}">
                    <a16:creationId xmlns:a16="http://schemas.microsoft.com/office/drawing/2014/main" id="{2B46014E-D2AC-412D-96EF-C10726625FE7}"/>
                  </a:ext>
                </a:extLst>
              </p:cNvPr>
              <p:cNvGrpSpPr/>
              <p:nvPr/>
            </p:nvGrpSpPr>
            <p:grpSpPr>
              <a:xfrm>
                <a:off x="1691870" y="-5380374"/>
                <a:ext cx="5029200" cy="3102395"/>
                <a:chOff x="1691870" y="-5380374"/>
                <a:chExt cx="5029200" cy="3102395"/>
              </a:xfrm>
            </p:grpSpPr>
            <p:grpSp>
              <p:nvGrpSpPr>
                <p:cNvPr id="81" name="Group 80">
                  <a:extLst>
                    <a:ext uri="{FF2B5EF4-FFF2-40B4-BE49-F238E27FC236}">
                      <a16:creationId xmlns:a16="http://schemas.microsoft.com/office/drawing/2014/main" id="{B39D8AF9-7FC5-4CF7-963C-2ECB55BAF959}"/>
                    </a:ext>
                  </a:extLst>
                </p:cNvPr>
                <p:cNvGrpSpPr/>
                <p:nvPr/>
              </p:nvGrpSpPr>
              <p:grpSpPr>
                <a:xfrm>
                  <a:off x="1691870" y="-5380374"/>
                  <a:ext cx="5029200" cy="3102395"/>
                  <a:chOff x="1691870" y="-5380374"/>
                  <a:chExt cx="5029200" cy="3102395"/>
                </a:xfrm>
              </p:grpSpPr>
              <p:sp>
                <p:nvSpPr>
                  <p:cNvPr id="85" name="Rounded Rectangle 116">
                    <a:extLst>
                      <a:ext uri="{FF2B5EF4-FFF2-40B4-BE49-F238E27FC236}">
                        <a16:creationId xmlns:a16="http://schemas.microsoft.com/office/drawing/2014/main" id="{577E6498-FE6C-4D5C-A2A7-67007FCA5B7F}"/>
                      </a:ext>
                    </a:extLst>
                  </p:cNvPr>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sp>
                <p:nvSpPr>
                  <p:cNvPr id="86" name="Round Same Side Corner Rectangle 117">
                    <a:extLst>
                      <a:ext uri="{FF2B5EF4-FFF2-40B4-BE49-F238E27FC236}">
                        <a16:creationId xmlns:a16="http://schemas.microsoft.com/office/drawing/2014/main" id="{3786407F-B2EA-4FEA-851D-36F9CB25013A}"/>
                      </a:ext>
                    </a:extLst>
                  </p:cNvPr>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grpSp>
            <p:cxnSp>
              <p:nvCxnSpPr>
                <p:cNvPr id="82" name="Straight Connector 81">
                  <a:extLst>
                    <a:ext uri="{FF2B5EF4-FFF2-40B4-BE49-F238E27FC236}">
                      <a16:creationId xmlns:a16="http://schemas.microsoft.com/office/drawing/2014/main" id="{9C6E3AB7-CE29-4A4D-AD14-248AE13BF2F9}"/>
                    </a:ext>
                  </a:extLst>
                </p:cNvPr>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83" name="Frame 82">
                  <a:extLst>
                    <a:ext uri="{FF2B5EF4-FFF2-40B4-BE49-F238E27FC236}">
                      <a16:creationId xmlns:a16="http://schemas.microsoft.com/office/drawing/2014/main" id="{56D9B6EA-AB31-4A98-AEB4-ABE71686101C}"/>
                    </a:ext>
                  </a:extLst>
                </p:cNvPr>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496765">
                    <a:defRPr/>
                  </a:pPr>
                  <a:endParaRPr lang="en-US" sz="977" kern="0">
                    <a:solidFill>
                      <a:srgbClr val="000000"/>
                    </a:solidFill>
                    <a:latin typeface="Segoe"/>
                  </a:endParaRPr>
                </a:p>
              </p:txBody>
            </p:sp>
            <p:sp>
              <p:nvSpPr>
                <p:cNvPr id="84" name="Multiply 115">
                  <a:extLst>
                    <a:ext uri="{FF2B5EF4-FFF2-40B4-BE49-F238E27FC236}">
                      <a16:creationId xmlns:a16="http://schemas.microsoft.com/office/drawing/2014/main" id="{D352226B-79C9-4A1A-9697-C16C3577D420}"/>
                    </a:ext>
                  </a:extLst>
                </p:cNvPr>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grpSp>
          <p:sp>
            <p:nvSpPr>
              <p:cNvPr id="80" name="Donut 59">
                <a:extLst>
                  <a:ext uri="{FF2B5EF4-FFF2-40B4-BE49-F238E27FC236}">
                    <a16:creationId xmlns:a16="http://schemas.microsoft.com/office/drawing/2014/main" id="{6DC19727-C90E-441B-B612-546CB72106FB}"/>
                  </a:ext>
                </a:extLst>
              </p:cNvPr>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8" fontAlgn="base">
                  <a:spcBef>
                    <a:spcPct val="0"/>
                  </a:spcBef>
                  <a:spcAft>
                    <a:spcPct val="0"/>
                  </a:spcAft>
                  <a:defRPr/>
                </a:pPr>
                <a:endParaRPr lang="en-US" sz="977" kern="0" spc="-49"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5FFA3080-5CF4-4C52-9566-A539B0EEF393}"/>
                </a:ext>
              </a:extLst>
            </p:cNvPr>
            <p:cNvGrpSpPr>
              <a:grpSpLocks noChangeAspect="1"/>
            </p:cNvGrpSpPr>
            <p:nvPr/>
          </p:nvGrpSpPr>
          <p:grpSpPr>
            <a:xfrm>
              <a:off x="10147407" y="3584619"/>
              <a:ext cx="251740" cy="251740"/>
              <a:chOff x="4322558" y="-150269"/>
              <a:chExt cx="300538" cy="300538"/>
            </a:xfrm>
            <a:solidFill>
              <a:srgbClr val="FEBE1A"/>
            </a:solidFill>
          </p:grpSpPr>
          <p:sp>
            <p:nvSpPr>
              <p:cNvPr id="74" name="Oval 73">
                <a:extLst>
                  <a:ext uri="{FF2B5EF4-FFF2-40B4-BE49-F238E27FC236}">
                    <a16:creationId xmlns:a16="http://schemas.microsoft.com/office/drawing/2014/main" id="{DA85DD52-E320-47A1-83B1-5DB11F24F780}"/>
                  </a:ext>
                </a:extLst>
              </p:cNvPr>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grpSp>
            <p:nvGrpSpPr>
              <p:cNvPr id="75" name="Group 74">
                <a:extLst>
                  <a:ext uri="{FF2B5EF4-FFF2-40B4-BE49-F238E27FC236}">
                    <a16:creationId xmlns:a16="http://schemas.microsoft.com/office/drawing/2014/main" id="{56212A01-0D9D-41DB-81FF-012C75D57E25}"/>
                  </a:ext>
                </a:extLst>
              </p:cNvPr>
              <p:cNvGrpSpPr>
                <a:grpSpLocks noChangeAspect="1"/>
              </p:cNvGrpSpPr>
              <p:nvPr/>
            </p:nvGrpSpPr>
            <p:grpSpPr>
              <a:xfrm>
                <a:off x="4384955" y="-98434"/>
                <a:ext cx="175744" cy="196869"/>
                <a:chOff x="-459430" y="-5122871"/>
                <a:chExt cx="1512104" cy="1693868"/>
              </a:xfrm>
              <a:grpFill/>
            </p:grpSpPr>
            <p:sp>
              <p:nvSpPr>
                <p:cNvPr id="76" name="Freeform 107">
                  <a:extLst>
                    <a:ext uri="{FF2B5EF4-FFF2-40B4-BE49-F238E27FC236}">
                      <a16:creationId xmlns:a16="http://schemas.microsoft.com/office/drawing/2014/main" id="{DA382262-3E2B-4F63-BD86-8CEA67736EC2}"/>
                    </a:ext>
                  </a:extLst>
                </p:cNvPr>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sp>
              <p:nvSpPr>
                <p:cNvPr id="77" name="Freeform 108">
                  <a:extLst>
                    <a:ext uri="{FF2B5EF4-FFF2-40B4-BE49-F238E27FC236}">
                      <a16:creationId xmlns:a16="http://schemas.microsoft.com/office/drawing/2014/main" id="{5A3ED63C-9758-42EB-8F18-2E4C1832E761}"/>
                    </a:ext>
                  </a:extLst>
                </p:cNvPr>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sp>
              <p:nvSpPr>
                <p:cNvPr id="78" name="Freeform 109">
                  <a:extLst>
                    <a:ext uri="{FF2B5EF4-FFF2-40B4-BE49-F238E27FC236}">
                      <a16:creationId xmlns:a16="http://schemas.microsoft.com/office/drawing/2014/main" id="{981966FB-FF0D-4E24-AC28-5CEBA57286EF}"/>
                    </a:ext>
                  </a:extLst>
                </p:cNvPr>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algn="ctr" defTabSz="496765">
                    <a:defRPr/>
                  </a:pPr>
                  <a:endParaRPr lang="en-US" sz="977" kern="0">
                    <a:solidFill>
                      <a:srgbClr val="FFFFFF"/>
                    </a:solidFill>
                    <a:latin typeface="Segoe"/>
                  </a:endParaRPr>
                </a:p>
              </p:txBody>
            </p:sp>
          </p:grpSp>
        </p:grpSp>
      </p:grpSp>
      <p:grpSp>
        <p:nvGrpSpPr>
          <p:cNvPr id="105" name="Group 104">
            <a:extLst>
              <a:ext uri="{FF2B5EF4-FFF2-40B4-BE49-F238E27FC236}">
                <a16:creationId xmlns:a16="http://schemas.microsoft.com/office/drawing/2014/main" id="{E672CC5C-E378-4838-9F53-AFE82292EEC5}"/>
              </a:ext>
            </a:extLst>
          </p:cNvPr>
          <p:cNvGrpSpPr/>
          <p:nvPr/>
        </p:nvGrpSpPr>
        <p:grpSpPr>
          <a:xfrm>
            <a:off x="2699753" y="3861641"/>
            <a:ext cx="373449" cy="549125"/>
            <a:chOff x="2324526" y="4169422"/>
            <a:chExt cx="381046" cy="560295"/>
          </a:xfrm>
        </p:grpSpPr>
        <p:sp>
          <p:nvSpPr>
            <p:cNvPr id="106" name="Flowchart: Magnetic Disk 105">
              <a:extLst>
                <a:ext uri="{FF2B5EF4-FFF2-40B4-BE49-F238E27FC236}">
                  <a16:creationId xmlns:a16="http://schemas.microsoft.com/office/drawing/2014/main" id="{8C701B45-A5B7-47E3-A180-6770394EA4AC}"/>
                </a:ext>
              </a:extLst>
            </p:cNvPr>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496765">
                <a:lnSpc>
                  <a:spcPct val="80000"/>
                </a:lnSpc>
              </a:pPr>
              <a:endParaRPr lang="en-US" sz="977" kern="0" dirty="0" err="1">
                <a:solidFill>
                  <a:srgbClr val="FFFFFF"/>
                </a:solidFill>
                <a:latin typeface="Segoe Light"/>
              </a:endParaRPr>
            </a:p>
          </p:txBody>
        </p:sp>
        <p:sp>
          <p:nvSpPr>
            <p:cNvPr id="107" name="Oval 106">
              <a:extLst>
                <a:ext uri="{FF2B5EF4-FFF2-40B4-BE49-F238E27FC236}">
                  <a16:creationId xmlns:a16="http://schemas.microsoft.com/office/drawing/2014/main" id="{020E2556-A720-49AB-B24D-7BD79B50A8A7}"/>
                </a:ext>
              </a:extLst>
            </p:cNvPr>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2944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8B04D0-36E0-4F94-A91A-4319CDFE28B2}"/>
              </a:ext>
            </a:extLst>
          </p:cNvPr>
          <p:cNvSpPr/>
          <p:nvPr/>
        </p:nvSpPr>
        <p:spPr bwMode="auto">
          <a:xfrm>
            <a:off x="0" y="0"/>
            <a:ext cx="12436475" cy="225766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3" name="Title 1">
            <a:extLst>
              <a:ext uri="{FF2B5EF4-FFF2-40B4-BE49-F238E27FC236}">
                <a16:creationId xmlns:a16="http://schemas.microsoft.com/office/drawing/2014/main" id="{DD7EBB9D-CB94-478D-B3AE-CF0BD1DE8915}"/>
              </a:ext>
            </a:extLst>
          </p:cNvPr>
          <p:cNvSpPr>
            <a:spLocks noGrp="1"/>
          </p:cNvSpPr>
          <p:nvPr>
            <p:ph type="title"/>
          </p:nvPr>
        </p:nvSpPr>
        <p:spPr>
          <a:xfrm>
            <a:off x="612567" y="20746"/>
            <a:ext cx="10515600" cy="1325563"/>
          </a:xfrm>
        </p:spPr>
        <p:txBody>
          <a:bodyPr/>
          <a:lstStyle/>
          <a:p>
            <a:r>
              <a:rPr lang="en-US" dirty="0">
                <a:solidFill>
                  <a:schemeClr val="bg1"/>
                </a:solidFill>
              </a:rPr>
              <a:t>Elastic Scale</a:t>
            </a:r>
          </a:p>
        </p:txBody>
      </p:sp>
      <p:sp>
        <p:nvSpPr>
          <p:cNvPr id="217" name="Text Placeholder 2">
            <a:extLst>
              <a:ext uri="{FF2B5EF4-FFF2-40B4-BE49-F238E27FC236}">
                <a16:creationId xmlns:a16="http://schemas.microsoft.com/office/drawing/2014/main" id="{2AD880CB-A487-4D9D-B148-85FBA1963532}"/>
              </a:ext>
            </a:extLst>
          </p:cNvPr>
          <p:cNvSpPr txBox="1">
            <a:spLocks/>
          </p:cNvSpPr>
          <p:nvPr/>
        </p:nvSpPr>
        <p:spPr>
          <a:xfrm>
            <a:off x="269239" y="1189495"/>
            <a:ext cx="11653523" cy="130345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961" dirty="0">
                <a:solidFill>
                  <a:schemeClr val="bg1"/>
                </a:solidFill>
              </a:rPr>
              <a:t>Spin up for heavy workloads, cycle down for daily activity</a:t>
            </a:r>
          </a:p>
          <a:p>
            <a:pPr marL="0" indent="0" algn="ctr">
              <a:buNone/>
            </a:pPr>
            <a:r>
              <a:rPr lang="en-US" sz="1961" dirty="0">
                <a:solidFill>
                  <a:schemeClr val="bg1"/>
                </a:solidFill>
              </a:rPr>
              <a:t>Buy time to insight based on what you need, when you need it</a:t>
            </a:r>
          </a:p>
          <a:p>
            <a:pPr marL="0" indent="0" algn="ctr">
              <a:buNone/>
            </a:pPr>
            <a:r>
              <a:rPr lang="en-US" sz="1961" dirty="0">
                <a:solidFill>
                  <a:schemeClr val="bg1"/>
                </a:solidFill>
              </a:rPr>
              <a:t>Choose the combo of compute and storage that meets your needs</a:t>
            </a:r>
          </a:p>
        </p:txBody>
      </p:sp>
      <p:sp>
        <p:nvSpPr>
          <p:cNvPr id="218" name="Rectangle 217">
            <a:extLst>
              <a:ext uri="{FF2B5EF4-FFF2-40B4-BE49-F238E27FC236}">
                <a16:creationId xmlns:a16="http://schemas.microsoft.com/office/drawing/2014/main" id="{7F2AB713-F07A-4589-A7E4-1B5BA400EF0B}"/>
              </a:ext>
            </a:extLst>
          </p:cNvPr>
          <p:cNvSpPr/>
          <p:nvPr/>
        </p:nvSpPr>
        <p:spPr bwMode="auto">
          <a:xfrm>
            <a:off x="-28434" y="2581083"/>
            <a:ext cx="12190271" cy="427643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219" name="Group 218">
            <a:extLst>
              <a:ext uri="{FF2B5EF4-FFF2-40B4-BE49-F238E27FC236}">
                <a16:creationId xmlns:a16="http://schemas.microsoft.com/office/drawing/2014/main" id="{A6315C89-BF42-4E43-AAC7-D90E98E3E4CF}"/>
              </a:ext>
            </a:extLst>
          </p:cNvPr>
          <p:cNvGrpSpPr/>
          <p:nvPr/>
        </p:nvGrpSpPr>
        <p:grpSpPr>
          <a:xfrm>
            <a:off x="464302" y="4283443"/>
            <a:ext cx="2348811" cy="1684214"/>
            <a:chOff x="473611" y="4368838"/>
            <a:chExt cx="2395910" cy="1717986"/>
          </a:xfrm>
        </p:grpSpPr>
        <p:grpSp>
          <p:nvGrpSpPr>
            <p:cNvPr id="220" name="Group 219">
              <a:extLst>
                <a:ext uri="{FF2B5EF4-FFF2-40B4-BE49-F238E27FC236}">
                  <a16:creationId xmlns:a16="http://schemas.microsoft.com/office/drawing/2014/main" id="{B85DD230-9108-4E45-ADBE-1DE5EE1CCC2C}"/>
                </a:ext>
              </a:extLst>
            </p:cNvPr>
            <p:cNvGrpSpPr/>
            <p:nvPr/>
          </p:nvGrpSpPr>
          <p:grpSpPr>
            <a:xfrm>
              <a:off x="473611" y="4379464"/>
              <a:ext cx="1392869" cy="1707360"/>
              <a:chOff x="313191" y="4732388"/>
              <a:chExt cx="1392869" cy="1707360"/>
            </a:xfrm>
          </p:grpSpPr>
          <p:grpSp>
            <p:nvGrpSpPr>
              <p:cNvPr id="237" name="Group 236">
                <a:extLst>
                  <a:ext uri="{FF2B5EF4-FFF2-40B4-BE49-F238E27FC236}">
                    <a16:creationId xmlns:a16="http://schemas.microsoft.com/office/drawing/2014/main" id="{E581A496-1E33-48CD-A093-294C2A9EBABA}"/>
                  </a:ext>
                </a:extLst>
              </p:cNvPr>
              <p:cNvGrpSpPr>
                <a:grpSpLocks noChangeAspect="1"/>
              </p:cNvGrpSpPr>
              <p:nvPr/>
            </p:nvGrpSpPr>
            <p:grpSpPr>
              <a:xfrm>
                <a:off x="791659" y="4732388"/>
                <a:ext cx="914401" cy="1187440"/>
                <a:chOff x="1644407" y="5115540"/>
                <a:chExt cx="822960" cy="1068695"/>
              </a:xfrm>
            </p:grpSpPr>
            <p:sp>
              <p:nvSpPr>
                <p:cNvPr id="248" name="Rectangle 247">
                  <a:extLst>
                    <a:ext uri="{FF2B5EF4-FFF2-40B4-BE49-F238E27FC236}">
                      <a16:creationId xmlns:a16="http://schemas.microsoft.com/office/drawing/2014/main" id="{023AFD65-8631-4E9F-A206-1818FC85A6BD}"/>
                    </a:ext>
                  </a:extLst>
                </p:cNvPr>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249" name="Group 248">
                  <a:extLst>
                    <a:ext uri="{FF2B5EF4-FFF2-40B4-BE49-F238E27FC236}">
                      <a16:creationId xmlns:a16="http://schemas.microsoft.com/office/drawing/2014/main" id="{82F4401E-38AC-406B-80FA-8F5107A86EF7}"/>
                    </a:ext>
                  </a:extLst>
                </p:cNvPr>
                <p:cNvGrpSpPr/>
                <p:nvPr/>
              </p:nvGrpSpPr>
              <p:grpSpPr>
                <a:xfrm>
                  <a:off x="1644407" y="5115540"/>
                  <a:ext cx="822960" cy="1068695"/>
                  <a:chOff x="961359" y="2483721"/>
                  <a:chExt cx="822960" cy="1068695"/>
                </a:xfrm>
              </p:grpSpPr>
              <p:sp>
                <p:nvSpPr>
                  <p:cNvPr id="250" name="Oval 249">
                    <a:extLst>
                      <a:ext uri="{FF2B5EF4-FFF2-40B4-BE49-F238E27FC236}">
                        <a16:creationId xmlns:a16="http://schemas.microsoft.com/office/drawing/2014/main" id="{F71104C7-B765-47A9-ABBA-DDD0C408A3DF}"/>
                      </a:ext>
                    </a:extLst>
                  </p:cNvPr>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251" name="Freeform 123">
                    <a:extLst>
                      <a:ext uri="{FF2B5EF4-FFF2-40B4-BE49-F238E27FC236}">
                        <a16:creationId xmlns:a16="http://schemas.microsoft.com/office/drawing/2014/main" id="{F3FA8FD9-60A8-430A-9852-32DEF90B3FAD}"/>
                      </a:ext>
                    </a:extLst>
                  </p:cNvPr>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238" name="Group 237">
                <a:extLst>
                  <a:ext uri="{FF2B5EF4-FFF2-40B4-BE49-F238E27FC236}">
                    <a16:creationId xmlns:a16="http://schemas.microsoft.com/office/drawing/2014/main" id="{4AF77583-2F24-4076-A623-18807EA57987}"/>
                  </a:ext>
                </a:extLst>
              </p:cNvPr>
              <p:cNvGrpSpPr>
                <a:grpSpLocks noChangeAspect="1"/>
              </p:cNvGrpSpPr>
              <p:nvPr/>
            </p:nvGrpSpPr>
            <p:grpSpPr>
              <a:xfrm>
                <a:off x="552425" y="4994175"/>
                <a:ext cx="914401" cy="1183785"/>
                <a:chOff x="1645666" y="5118829"/>
                <a:chExt cx="822960" cy="1065406"/>
              </a:xfrm>
            </p:grpSpPr>
            <p:sp>
              <p:nvSpPr>
                <p:cNvPr id="244" name="Rectangle 243">
                  <a:extLst>
                    <a:ext uri="{FF2B5EF4-FFF2-40B4-BE49-F238E27FC236}">
                      <a16:creationId xmlns:a16="http://schemas.microsoft.com/office/drawing/2014/main" id="{59461CDD-AA98-4AA5-A4FA-9E804C17CDED}"/>
                    </a:ext>
                  </a:extLst>
                </p:cNvPr>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245" name="Group 244">
                  <a:extLst>
                    <a:ext uri="{FF2B5EF4-FFF2-40B4-BE49-F238E27FC236}">
                      <a16:creationId xmlns:a16="http://schemas.microsoft.com/office/drawing/2014/main" id="{67FC49B6-9B09-43D7-8B47-F739FB629DA4}"/>
                    </a:ext>
                  </a:extLst>
                </p:cNvPr>
                <p:cNvGrpSpPr/>
                <p:nvPr/>
              </p:nvGrpSpPr>
              <p:grpSpPr>
                <a:xfrm>
                  <a:off x="1645666" y="5118829"/>
                  <a:ext cx="822960" cy="1065406"/>
                  <a:chOff x="962618" y="2487010"/>
                  <a:chExt cx="822960" cy="1065406"/>
                </a:xfrm>
              </p:grpSpPr>
              <p:sp>
                <p:nvSpPr>
                  <p:cNvPr id="246" name="Oval 245">
                    <a:extLst>
                      <a:ext uri="{FF2B5EF4-FFF2-40B4-BE49-F238E27FC236}">
                        <a16:creationId xmlns:a16="http://schemas.microsoft.com/office/drawing/2014/main" id="{F7A06021-4441-4DAA-9F1D-876430704ED1}"/>
                      </a:ext>
                    </a:extLst>
                  </p:cNvPr>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247" name="Freeform 123">
                    <a:extLst>
                      <a:ext uri="{FF2B5EF4-FFF2-40B4-BE49-F238E27FC236}">
                        <a16:creationId xmlns:a16="http://schemas.microsoft.com/office/drawing/2014/main" id="{4FE54EE2-07D3-4EB1-9744-F4FADA9450BE}"/>
                      </a:ext>
                    </a:extLst>
                  </p:cNvPr>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239" name="Group 238">
                <a:extLst>
                  <a:ext uri="{FF2B5EF4-FFF2-40B4-BE49-F238E27FC236}">
                    <a16:creationId xmlns:a16="http://schemas.microsoft.com/office/drawing/2014/main" id="{A392941E-F0B9-4324-AA1E-B79FE5B7B726}"/>
                  </a:ext>
                </a:extLst>
              </p:cNvPr>
              <p:cNvGrpSpPr>
                <a:grpSpLocks noChangeAspect="1"/>
              </p:cNvGrpSpPr>
              <p:nvPr/>
            </p:nvGrpSpPr>
            <p:grpSpPr>
              <a:xfrm>
                <a:off x="313191" y="5252308"/>
                <a:ext cx="914401" cy="1187440"/>
                <a:chOff x="1625267" y="5096400"/>
                <a:chExt cx="822960" cy="1068695"/>
              </a:xfrm>
            </p:grpSpPr>
            <p:sp>
              <p:nvSpPr>
                <p:cNvPr id="240" name="Rectangle 239">
                  <a:extLst>
                    <a:ext uri="{FF2B5EF4-FFF2-40B4-BE49-F238E27FC236}">
                      <a16:creationId xmlns:a16="http://schemas.microsoft.com/office/drawing/2014/main" id="{084FF0C6-49EE-4574-A610-4FCFD515B755}"/>
                    </a:ext>
                  </a:extLst>
                </p:cNvPr>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241" name="Group 240">
                  <a:extLst>
                    <a:ext uri="{FF2B5EF4-FFF2-40B4-BE49-F238E27FC236}">
                      <a16:creationId xmlns:a16="http://schemas.microsoft.com/office/drawing/2014/main" id="{38DA39D3-A320-48FB-97B4-DF79F8E67B09}"/>
                    </a:ext>
                  </a:extLst>
                </p:cNvPr>
                <p:cNvGrpSpPr/>
                <p:nvPr/>
              </p:nvGrpSpPr>
              <p:grpSpPr>
                <a:xfrm>
                  <a:off x="1625267" y="5096400"/>
                  <a:ext cx="822960" cy="1068695"/>
                  <a:chOff x="942219" y="2464581"/>
                  <a:chExt cx="822960" cy="1068695"/>
                </a:xfrm>
              </p:grpSpPr>
              <p:sp>
                <p:nvSpPr>
                  <p:cNvPr id="242" name="Oval 241">
                    <a:extLst>
                      <a:ext uri="{FF2B5EF4-FFF2-40B4-BE49-F238E27FC236}">
                        <a16:creationId xmlns:a16="http://schemas.microsoft.com/office/drawing/2014/main" id="{450E4D90-D36A-4AB9-82CA-BBBF1FE13206}"/>
                      </a:ext>
                    </a:extLst>
                  </p:cNvPr>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243" name="Freeform 31">
                    <a:extLst>
                      <a:ext uri="{FF2B5EF4-FFF2-40B4-BE49-F238E27FC236}">
                        <a16:creationId xmlns:a16="http://schemas.microsoft.com/office/drawing/2014/main" id="{1EEDEADA-730A-4430-988B-872BA9B3B4DF}"/>
                      </a:ext>
                    </a:extLst>
                  </p:cNvPr>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grpSp>
          <p:nvGrpSpPr>
            <p:cNvPr id="221" name="Group 220">
              <a:extLst>
                <a:ext uri="{FF2B5EF4-FFF2-40B4-BE49-F238E27FC236}">
                  <a16:creationId xmlns:a16="http://schemas.microsoft.com/office/drawing/2014/main" id="{0837562C-1BF6-400D-B1A4-9B370A415AA6}"/>
                </a:ext>
              </a:extLst>
            </p:cNvPr>
            <p:cNvGrpSpPr>
              <a:grpSpLocks noChangeAspect="1"/>
            </p:cNvGrpSpPr>
            <p:nvPr/>
          </p:nvGrpSpPr>
          <p:grpSpPr>
            <a:xfrm>
              <a:off x="2046561" y="4368838"/>
              <a:ext cx="822960" cy="1008773"/>
              <a:chOff x="313191" y="4732388"/>
              <a:chExt cx="1392869" cy="1707360"/>
            </a:xfrm>
          </p:grpSpPr>
          <p:grpSp>
            <p:nvGrpSpPr>
              <p:cNvPr id="222" name="Group 221">
                <a:extLst>
                  <a:ext uri="{FF2B5EF4-FFF2-40B4-BE49-F238E27FC236}">
                    <a16:creationId xmlns:a16="http://schemas.microsoft.com/office/drawing/2014/main" id="{1EF24323-5517-4958-AD36-F31EBE05082E}"/>
                  </a:ext>
                </a:extLst>
              </p:cNvPr>
              <p:cNvGrpSpPr>
                <a:grpSpLocks noChangeAspect="1"/>
              </p:cNvGrpSpPr>
              <p:nvPr/>
            </p:nvGrpSpPr>
            <p:grpSpPr>
              <a:xfrm>
                <a:off x="791659" y="4732388"/>
                <a:ext cx="914401" cy="1187440"/>
                <a:chOff x="1644407" y="5115540"/>
                <a:chExt cx="822960" cy="1068695"/>
              </a:xfrm>
            </p:grpSpPr>
            <p:sp>
              <p:nvSpPr>
                <p:cNvPr id="233" name="Rectangle 232">
                  <a:extLst>
                    <a:ext uri="{FF2B5EF4-FFF2-40B4-BE49-F238E27FC236}">
                      <a16:creationId xmlns:a16="http://schemas.microsoft.com/office/drawing/2014/main" id="{58C4141B-9BE9-46B2-B93E-1753C85182F0}"/>
                    </a:ext>
                  </a:extLst>
                </p:cNvPr>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234" name="Group 233">
                  <a:extLst>
                    <a:ext uri="{FF2B5EF4-FFF2-40B4-BE49-F238E27FC236}">
                      <a16:creationId xmlns:a16="http://schemas.microsoft.com/office/drawing/2014/main" id="{A2B25EE1-BBF6-45FB-8D7D-61DA782A8E09}"/>
                    </a:ext>
                  </a:extLst>
                </p:cNvPr>
                <p:cNvGrpSpPr/>
                <p:nvPr/>
              </p:nvGrpSpPr>
              <p:grpSpPr>
                <a:xfrm>
                  <a:off x="1644407" y="5115540"/>
                  <a:ext cx="822960" cy="1068695"/>
                  <a:chOff x="961359" y="2483721"/>
                  <a:chExt cx="822960" cy="1068695"/>
                </a:xfrm>
              </p:grpSpPr>
              <p:sp>
                <p:nvSpPr>
                  <p:cNvPr id="235" name="Oval 234">
                    <a:extLst>
                      <a:ext uri="{FF2B5EF4-FFF2-40B4-BE49-F238E27FC236}">
                        <a16:creationId xmlns:a16="http://schemas.microsoft.com/office/drawing/2014/main" id="{69F6E840-036E-4199-B277-324916A60509}"/>
                      </a:ext>
                    </a:extLst>
                  </p:cNvPr>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236" name="Freeform 123">
                    <a:extLst>
                      <a:ext uri="{FF2B5EF4-FFF2-40B4-BE49-F238E27FC236}">
                        <a16:creationId xmlns:a16="http://schemas.microsoft.com/office/drawing/2014/main" id="{335B6CC2-A6FF-47FA-83C1-37C9232605DA}"/>
                      </a:ext>
                    </a:extLst>
                  </p:cNvPr>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223" name="Group 222">
                <a:extLst>
                  <a:ext uri="{FF2B5EF4-FFF2-40B4-BE49-F238E27FC236}">
                    <a16:creationId xmlns:a16="http://schemas.microsoft.com/office/drawing/2014/main" id="{2661C6B8-812F-4114-B658-D2941EEA513E}"/>
                  </a:ext>
                </a:extLst>
              </p:cNvPr>
              <p:cNvGrpSpPr>
                <a:grpSpLocks noChangeAspect="1"/>
              </p:cNvGrpSpPr>
              <p:nvPr/>
            </p:nvGrpSpPr>
            <p:grpSpPr>
              <a:xfrm>
                <a:off x="552425" y="4994175"/>
                <a:ext cx="914401" cy="1183785"/>
                <a:chOff x="1645666" y="5118829"/>
                <a:chExt cx="822960" cy="1065406"/>
              </a:xfrm>
            </p:grpSpPr>
            <p:sp>
              <p:nvSpPr>
                <p:cNvPr id="229" name="Rectangle 228">
                  <a:extLst>
                    <a:ext uri="{FF2B5EF4-FFF2-40B4-BE49-F238E27FC236}">
                      <a16:creationId xmlns:a16="http://schemas.microsoft.com/office/drawing/2014/main" id="{92730B8C-5A8C-4911-A5EE-A7DE2A928F1B}"/>
                    </a:ext>
                  </a:extLst>
                </p:cNvPr>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230" name="Group 229">
                  <a:extLst>
                    <a:ext uri="{FF2B5EF4-FFF2-40B4-BE49-F238E27FC236}">
                      <a16:creationId xmlns:a16="http://schemas.microsoft.com/office/drawing/2014/main" id="{B7AD546F-5106-461E-8FB1-D590B67ED511}"/>
                    </a:ext>
                  </a:extLst>
                </p:cNvPr>
                <p:cNvGrpSpPr/>
                <p:nvPr/>
              </p:nvGrpSpPr>
              <p:grpSpPr>
                <a:xfrm>
                  <a:off x="1645666" y="5118829"/>
                  <a:ext cx="822960" cy="1065406"/>
                  <a:chOff x="962618" y="2487010"/>
                  <a:chExt cx="822960" cy="1065406"/>
                </a:xfrm>
              </p:grpSpPr>
              <p:sp>
                <p:nvSpPr>
                  <p:cNvPr id="231" name="Oval 230">
                    <a:extLst>
                      <a:ext uri="{FF2B5EF4-FFF2-40B4-BE49-F238E27FC236}">
                        <a16:creationId xmlns:a16="http://schemas.microsoft.com/office/drawing/2014/main" id="{99ECF98C-8668-42A0-AEE9-2701EC110A45}"/>
                      </a:ext>
                    </a:extLst>
                  </p:cNvPr>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232" name="Freeform 123">
                    <a:extLst>
                      <a:ext uri="{FF2B5EF4-FFF2-40B4-BE49-F238E27FC236}">
                        <a16:creationId xmlns:a16="http://schemas.microsoft.com/office/drawing/2014/main" id="{F880A7A0-ECFB-4801-8370-3F2A746E4FC1}"/>
                      </a:ext>
                    </a:extLst>
                  </p:cNvPr>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224" name="Group 223">
                <a:extLst>
                  <a:ext uri="{FF2B5EF4-FFF2-40B4-BE49-F238E27FC236}">
                    <a16:creationId xmlns:a16="http://schemas.microsoft.com/office/drawing/2014/main" id="{F6767E70-BF70-4D8D-BDE5-17181F7780F5}"/>
                  </a:ext>
                </a:extLst>
              </p:cNvPr>
              <p:cNvGrpSpPr>
                <a:grpSpLocks noChangeAspect="1"/>
              </p:cNvGrpSpPr>
              <p:nvPr/>
            </p:nvGrpSpPr>
            <p:grpSpPr>
              <a:xfrm>
                <a:off x="313191" y="5252308"/>
                <a:ext cx="914401" cy="1187440"/>
                <a:chOff x="1625267" y="5096400"/>
                <a:chExt cx="822960" cy="1068695"/>
              </a:xfrm>
            </p:grpSpPr>
            <p:sp>
              <p:nvSpPr>
                <p:cNvPr id="225" name="Rectangle 224">
                  <a:extLst>
                    <a:ext uri="{FF2B5EF4-FFF2-40B4-BE49-F238E27FC236}">
                      <a16:creationId xmlns:a16="http://schemas.microsoft.com/office/drawing/2014/main" id="{16E63A2D-3CBB-466B-B92D-6F4B7738994E}"/>
                    </a:ext>
                  </a:extLst>
                </p:cNvPr>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226" name="Group 225">
                  <a:extLst>
                    <a:ext uri="{FF2B5EF4-FFF2-40B4-BE49-F238E27FC236}">
                      <a16:creationId xmlns:a16="http://schemas.microsoft.com/office/drawing/2014/main" id="{93961F30-1C52-48A8-8080-BD19CCD523E3}"/>
                    </a:ext>
                  </a:extLst>
                </p:cNvPr>
                <p:cNvGrpSpPr/>
                <p:nvPr/>
              </p:nvGrpSpPr>
              <p:grpSpPr>
                <a:xfrm>
                  <a:off x="1625267" y="5096400"/>
                  <a:ext cx="822960" cy="1068695"/>
                  <a:chOff x="942219" y="2464581"/>
                  <a:chExt cx="822960" cy="1068695"/>
                </a:xfrm>
              </p:grpSpPr>
              <p:sp>
                <p:nvSpPr>
                  <p:cNvPr id="227" name="Oval 226">
                    <a:extLst>
                      <a:ext uri="{FF2B5EF4-FFF2-40B4-BE49-F238E27FC236}">
                        <a16:creationId xmlns:a16="http://schemas.microsoft.com/office/drawing/2014/main" id="{F4BE82FD-29F9-4F91-B8B6-1ECF6CF29650}"/>
                      </a:ext>
                    </a:extLst>
                  </p:cNvPr>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228" name="Freeform 16">
                    <a:extLst>
                      <a:ext uri="{FF2B5EF4-FFF2-40B4-BE49-F238E27FC236}">
                        <a16:creationId xmlns:a16="http://schemas.microsoft.com/office/drawing/2014/main" id="{54A99BB4-B67C-4610-B5BF-AE4677C4B147}"/>
                      </a:ext>
                    </a:extLst>
                  </p:cNvPr>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grpSp>
      <p:grpSp>
        <p:nvGrpSpPr>
          <p:cNvPr id="252" name="Group 251">
            <a:extLst>
              <a:ext uri="{FF2B5EF4-FFF2-40B4-BE49-F238E27FC236}">
                <a16:creationId xmlns:a16="http://schemas.microsoft.com/office/drawing/2014/main" id="{97D775F2-DE81-4C76-9C01-37D8F619B171}"/>
              </a:ext>
            </a:extLst>
          </p:cNvPr>
          <p:cNvGrpSpPr>
            <a:grpSpLocks noChangeAspect="1"/>
          </p:cNvGrpSpPr>
          <p:nvPr/>
        </p:nvGrpSpPr>
        <p:grpSpPr>
          <a:xfrm>
            <a:off x="8528989" y="2629287"/>
            <a:ext cx="3137487" cy="1211554"/>
            <a:chOff x="516754" y="2718947"/>
            <a:chExt cx="2171607" cy="838575"/>
          </a:xfrm>
        </p:grpSpPr>
        <p:grpSp>
          <p:nvGrpSpPr>
            <p:cNvPr id="253" name="Group 252">
              <a:extLst>
                <a:ext uri="{FF2B5EF4-FFF2-40B4-BE49-F238E27FC236}">
                  <a16:creationId xmlns:a16="http://schemas.microsoft.com/office/drawing/2014/main" id="{97DAB746-3917-490B-9946-90AC54C1C17D}"/>
                </a:ext>
              </a:extLst>
            </p:cNvPr>
            <p:cNvGrpSpPr/>
            <p:nvPr/>
          </p:nvGrpSpPr>
          <p:grpSpPr>
            <a:xfrm>
              <a:off x="516754" y="2718947"/>
              <a:ext cx="605761" cy="838575"/>
              <a:chOff x="8877856" y="3042381"/>
              <a:chExt cx="605761" cy="838575"/>
            </a:xfrm>
          </p:grpSpPr>
          <p:sp>
            <p:nvSpPr>
              <p:cNvPr id="274" name="Rectangle 273">
                <a:extLst>
                  <a:ext uri="{FF2B5EF4-FFF2-40B4-BE49-F238E27FC236}">
                    <a16:creationId xmlns:a16="http://schemas.microsoft.com/office/drawing/2014/main" id="{D27333B3-97FB-4A86-B8CF-BAB41DBFB9D8}"/>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75" name="Freeform 107">
                <a:extLst>
                  <a:ext uri="{FF2B5EF4-FFF2-40B4-BE49-F238E27FC236}">
                    <a16:creationId xmlns:a16="http://schemas.microsoft.com/office/drawing/2014/main" id="{6A5F9324-E8EE-4ED7-9995-10DB84BDFCC0}"/>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76" name="Freeform 108">
                <a:extLst>
                  <a:ext uri="{FF2B5EF4-FFF2-40B4-BE49-F238E27FC236}">
                    <a16:creationId xmlns:a16="http://schemas.microsoft.com/office/drawing/2014/main" id="{5A6B80A6-0AC2-4F67-82E6-DFCE5A5466F9}"/>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77" name="Freeform 109">
                <a:extLst>
                  <a:ext uri="{FF2B5EF4-FFF2-40B4-BE49-F238E27FC236}">
                    <a16:creationId xmlns:a16="http://schemas.microsoft.com/office/drawing/2014/main" id="{F03BBBEE-01B5-481C-8A3A-4DC4C80C8992}"/>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78" name="Freeform 110">
                <a:extLst>
                  <a:ext uri="{FF2B5EF4-FFF2-40B4-BE49-F238E27FC236}">
                    <a16:creationId xmlns:a16="http://schemas.microsoft.com/office/drawing/2014/main" id="{8068FB93-532C-4DA2-A7D0-3F5D024771D3}"/>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79" name="Oval 278">
                <a:extLst>
                  <a:ext uri="{FF2B5EF4-FFF2-40B4-BE49-F238E27FC236}">
                    <a16:creationId xmlns:a16="http://schemas.microsoft.com/office/drawing/2014/main" id="{8A26C64C-F561-4309-B658-1A0FC9998A2D}"/>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80" name="Oval 279">
                <a:extLst>
                  <a:ext uri="{FF2B5EF4-FFF2-40B4-BE49-F238E27FC236}">
                    <a16:creationId xmlns:a16="http://schemas.microsoft.com/office/drawing/2014/main" id="{1773D930-B374-48E5-849D-638071389086}"/>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81" name="Oval 280">
                <a:extLst>
                  <a:ext uri="{FF2B5EF4-FFF2-40B4-BE49-F238E27FC236}">
                    <a16:creationId xmlns:a16="http://schemas.microsoft.com/office/drawing/2014/main" id="{26B3FDDB-A605-4E64-B75C-81C83EC859F5}"/>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82" name="Oval 281">
                <a:extLst>
                  <a:ext uri="{FF2B5EF4-FFF2-40B4-BE49-F238E27FC236}">
                    <a16:creationId xmlns:a16="http://schemas.microsoft.com/office/drawing/2014/main" id="{441C4466-60F0-4E80-B8BC-CCE8B4FA28CC}"/>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254" name="Group 253">
              <a:extLst>
                <a:ext uri="{FF2B5EF4-FFF2-40B4-BE49-F238E27FC236}">
                  <a16:creationId xmlns:a16="http://schemas.microsoft.com/office/drawing/2014/main" id="{7E53A357-738A-427C-AB53-8632AF472732}"/>
                </a:ext>
              </a:extLst>
            </p:cNvPr>
            <p:cNvGrpSpPr/>
            <p:nvPr/>
          </p:nvGrpSpPr>
          <p:grpSpPr>
            <a:xfrm>
              <a:off x="1299677" y="2718947"/>
              <a:ext cx="605761" cy="838575"/>
              <a:chOff x="8877856" y="3042381"/>
              <a:chExt cx="605761" cy="838575"/>
            </a:xfrm>
          </p:grpSpPr>
          <p:sp>
            <p:nvSpPr>
              <p:cNvPr id="265" name="Rectangle 264">
                <a:extLst>
                  <a:ext uri="{FF2B5EF4-FFF2-40B4-BE49-F238E27FC236}">
                    <a16:creationId xmlns:a16="http://schemas.microsoft.com/office/drawing/2014/main" id="{9CF50028-3BFB-45BD-8169-BE0C653E6800}"/>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66" name="Freeform 98">
                <a:extLst>
                  <a:ext uri="{FF2B5EF4-FFF2-40B4-BE49-F238E27FC236}">
                    <a16:creationId xmlns:a16="http://schemas.microsoft.com/office/drawing/2014/main" id="{8C134B22-E028-4958-BDF4-620197C27270}"/>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67" name="Freeform 99">
                <a:extLst>
                  <a:ext uri="{FF2B5EF4-FFF2-40B4-BE49-F238E27FC236}">
                    <a16:creationId xmlns:a16="http://schemas.microsoft.com/office/drawing/2014/main" id="{38BC8413-57F5-4321-A67B-2B3F496B3072}"/>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68" name="Freeform 100">
                <a:extLst>
                  <a:ext uri="{FF2B5EF4-FFF2-40B4-BE49-F238E27FC236}">
                    <a16:creationId xmlns:a16="http://schemas.microsoft.com/office/drawing/2014/main" id="{1CD080D9-88CA-40DF-8911-8B1FAD339C31}"/>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69" name="Freeform 101">
                <a:extLst>
                  <a:ext uri="{FF2B5EF4-FFF2-40B4-BE49-F238E27FC236}">
                    <a16:creationId xmlns:a16="http://schemas.microsoft.com/office/drawing/2014/main" id="{1A4417D8-5700-4CAA-A591-A5A4FC3202B6}"/>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70" name="Oval 269">
                <a:extLst>
                  <a:ext uri="{FF2B5EF4-FFF2-40B4-BE49-F238E27FC236}">
                    <a16:creationId xmlns:a16="http://schemas.microsoft.com/office/drawing/2014/main" id="{0E49BDFA-7492-4529-90F6-AAB99EC48C38}"/>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71" name="Oval 270">
                <a:extLst>
                  <a:ext uri="{FF2B5EF4-FFF2-40B4-BE49-F238E27FC236}">
                    <a16:creationId xmlns:a16="http://schemas.microsoft.com/office/drawing/2014/main" id="{08DD376C-5F31-4011-94D3-B36BDE090603}"/>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72" name="Oval 271">
                <a:extLst>
                  <a:ext uri="{FF2B5EF4-FFF2-40B4-BE49-F238E27FC236}">
                    <a16:creationId xmlns:a16="http://schemas.microsoft.com/office/drawing/2014/main" id="{C9F1289D-2C75-4692-B3C4-AFD5BBE4F92E}"/>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73" name="Oval 272">
                <a:extLst>
                  <a:ext uri="{FF2B5EF4-FFF2-40B4-BE49-F238E27FC236}">
                    <a16:creationId xmlns:a16="http://schemas.microsoft.com/office/drawing/2014/main" id="{B9E5EA6B-6DE1-48E0-994B-914CBCCDFD93}"/>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255" name="Group 254">
              <a:extLst>
                <a:ext uri="{FF2B5EF4-FFF2-40B4-BE49-F238E27FC236}">
                  <a16:creationId xmlns:a16="http://schemas.microsoft.com/office/drawing/2014/main" id="{EA8B1078-A44A-4520-BD0B-EC4AB61BC5CE}"/>
                </a:ext>
              </a:extLst>
            </p:cNvPr>
            <p:cNvGrpSpPr/>
            <p:nvPr/>
          </p:nvGrpSpPr>
          <p:grpSpPr>
            <a:xfrm>
              <a:off x="2082600" y="2718947"/>
              <a:ext cx="605761" cy="838575"/>
              <a:chOff x="8877856" y="3042381"/>
              <a:chExt cx="605761" cy="838575"/>
            </a:xfrm>
          </p:grpSpPr>
          <p:sp>
            <p:nvSpPr>
              <p:cNvPr id="256" name="Rectangle 255">
                <a:extLst>
                  <a:ext uri="{FF2B5EF4-FFF2-40B4-BE49-F238E27FC236}">
                    <a16:creationId xmlns:a16="http://schemas.microsoft.com/office/drawing/2014/main" id="{A5160D2A-70B4-42BD-A437-930CDD114082}"/>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57" name="Freeform 89">
                <a:extLst>
                  <a:ext uri="{FF2B5EF4-FFF2-40B4-BE49-F238E27FC236}">
                    <a16:creationId xmlns:a16="http://schemas.microsoft.com/office/drawing/2014/main" id="{8A32487D-DB91-402F-A8EF-BC45B201B9D5}"/>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58" name="Freeform 90">
                <a:extLst>
                  <a:ext uri="{FF2B5EF4-FFF2-40B4-BE49-F238E27FC236}">
                    <a16:creationId xmlns:a16="http://schemas.microsoft.com/office/drawing/2014/main" id="{F9336303-08AD-432F-844C-CF06F58DAD3C}"/>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59" name="Freeform 91">
                <a:extLst>
                  <a:ext uri="{FF2B5EF4-FFF2-40B4-BE49-F238E27FC236}">
                    <a16:creationId xmlns:a16="http://schemas.microsoft.com/office/drawing/2014/main" id="{0312FDB2-6D81-433F-9254-9CCC63292F4D}"/>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60" name="Freeform 92">
                <a:extLst>
                  <a:ext uri="{FF2B5EF4-FFF2-40B4-BE49-F238E27FC236}">
                    <a16:creationId xmlns:a16="http://schemas.microsoft.com/office/drawing/2014/main" id="{41F28C20-A227-4843-A159-F2CC232CCC3E}"/>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61" name="Oval 260">
                <a:extLst>
                  <a:ext uri="{FF2B5EF4-FFF2-40B4-BE49-F238E27FC236}">
                    <a16:creationId xmlns:a16="http://schemas.microsoft.com/office/drawing/2014/main" id="{D9666334-7683-4674-B648-56DF5D8AE6DC}"/>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62" name="Oval 261">
                <a:extLst>
                  <a:ext uri="{FF2B5EF4-FFF2-40B4-BE49-F238E27FC236}">
                    <a16:creationId xmlns:a16="http://schemas.microsoft.com/office/drawing/2014/main" id="{1A689E10-CFFE-4144-9202-28C41D1F7214}"/>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63" name="Oval 262">
                <a:extLst>
                  <a:ext uri="{FF2B5EF4-FFF2-40B4-BE49-F238E27FC236}">
                    <a16:creationId xmlns:a16="http://schemas.microsoft.com/office/drawing/2014/main" id="{70652F84-33DD-4160-AC24-457A3015AA34}"/>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64" name="Oval 263">
                <a:extLst>
                  <a:ext uri="{FF2B5EF4-FFF2-40B4-BE49-F238E27FC236}">
                    <a16:creationId xmlns:a16="http://schemas.microsoft.com/office/drawing/2014/main" id="{43DFB2CD-A7F8-47F9-AA51-6F8679223920}"/>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grpSp>
        <p:nvGrpSpPr>
          <p:cNvPr id="283" name="Group 282">
            <a:extLst>
              <a:ext uri="{FF2B5EF4-FFF2-40B4-BE49-F238E27FC236}">
                <a16:creationId xmlns:a16="http://schemas.microsoft.com/office/drawing/2014/main" id="{65B96920-F527-4CC0-A4B8-2FF23B8DE083}"/>
              </a:ext>
            </a:extLst>
          </p:cNvPr>
          <p:cNvGrpSpPr/>
          <p:nvPr/>
        </p:nvGrpSpPr>
        <p:grpSpPr>
          <a:xfrm>
            <a:off x="941246" y="3335187"/>
            <a:ext cx="9951459" cy="1211554"/>
            <a:chOff x="960437" y="3404414"/>
            <a:chExt cx="10151006" cy="1235848"/>
          </a:xfrm>
        </p:grpSpPr>
        <p:grpSp>
          <p:nvGrpSpPr>
            <p:cNvPr id="284" name="Group 283">
              <a:extLst>
                <a:ext uri="{FF2B5EF4-FFF2-40B4-BE49-F238E27FC236}">
                  <a16:creationId xmlns:a16="http://schemas.microsoft.com/office/drawing/2014/main" id="{BC350E7A-14BE-4135-891D-F809A6C2E120}"/>
                </a:ext>
              </a:extLst>
            </p:cNvPr>
            <p:cNvGrpSpPr>
              <a:grpSpLocks noChangeAspect="1"/>
            </p:cNvGrpSpPr>
            <p:nvPr/>
          </p:nvGrpSpPr>
          <p:grpSpPr>
            <a:xfrm>
              <a:off x="4435742" y="3404414"/>
              <a:ext cx="3200400" cy="1235848"/>
              <a:chOff x="516754" y="2718947"/>
              <a:chExt cx="2171607" cy="838575"/>
            </a:xfrm>
          </p:grpSpPr>
          <p:grpSp>
            <p:nvGrpSpPr>
              <p:cNvPr id="347" name="Group 346">
                <a:extLst>
                  <a:ext uri="{FF2B5EF4-FFF2-40B4-BE49-F238E27FC236}">
                    <a16:creationId xmlns:a16="http://schemas.microsoft.com/office/drawing/2014/main" id="{0C3420F5-C2A3-46F4-9DC5-8BF545462D00}"/>
                  </a:ext>
                </a:extLst>
              </p:cNvPr>
              <p:cNvGrpSpPr/>
              <p:nvPr/>
            </p:nvGrpSpPr>
            <p:grpSpPr>
              <a:xfrm>
                <a:off x="516754" y="2718947"/>
                <a:ext cx="605761" cy="838575"/>
                <a:chOff x="8877856" y="3042381"/>
                <a:chExt cx="605761" cy="838575"/>
              </a:xfrm>
            </p:grpSpPr>
            <p:sp>
              <p:nvSpPr>
                <p:cNvPr id="368" name="Rectangle 367">
                  <a:extLst>
                    <a:ext uri="{FF2B5EF4-FFF2-40B4-BE49-F238E27FC236}">
                      <a16:creationId xmlns:a16="http://schemas.microsoft.com/office/drawing/2014/main" id="{5D24FA96-26D6-42C1-8D4D-10CF3FA67FEB}"/>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69" name="Freeform 201">
                  <a:extLst>
                    <a:ext uri="{FF2B5EF4-FFF2-40B4-BE49-F238E27FC236}">
                      <a16:creationId xmlns:a16="http://schemas.microsoft.com/office/drawing/2014/main" id="{EB4E78CB-6E74-4334-8729-F0AEA32BBE46}"/>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70" name="Freeform 202">
                  <a:extLst>
                    <a:ext uri="{FF2B5EF4-FFF2-40B4-BE49-F238E27FC236}">
                      <a16:creationId xmlns:a16="http://schemas.microsoft.com/office/drawing/2014/main" id="{A0E5760D-1451-4856-B040-DD884F7EC703}"/>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71" name="Freeform 203">
                  <a:extLst>
                    <a:ext uri="{FF2B5EF4-FFF2-40B4-BE49-F238E27FC236}">
                      <a16:creationId xmlns:a16="http://schemas.microsoft.com/office/drawing/2014/main" id="{48A1D416-005D-4912-AE0E-F1336D124855}"/>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72" name="Freeform 204">
                  <a:extLst>
                    <a:ext uri="{FF2B5EF4-FFF2-40B4-BE49-F238E27FC236}">
                      <a16:creationId xmlns:a16="http://schemas.microsoft.com/office/drawing/2014/main" id="{EB4A9FA5-5807-448E-B22D-3BF177B6401E}"/>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73" name="Oval 372">
                  <a:extLst>
                    <a:ext uri="{FF2B5EF4-FFF2-40B4-BE49-F238E27FC236}">
                      <a16:creationId xmlns:a16="http://schemas.microsoft.com/office/drawing/2014/main" id="{E9DCD375-F1FE-4285-9CAA-D4647D9F395B}"/>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74" name="Oval 373">
                  <a:extLst>
                    <a:ext uri="{FF2B5EF4-FFF2-40B4-BE49-F238E27FC236}">
                      <a16:creationId xmlns:a16="http://schemas.microsoft.com/office/drawing/2014/main" id="{A0B09AFD-1983-44BD-9D9F-E0BC87580204}"/>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75" name="Oval 374">
                  <a:extLst>
                    <a:ext uri="{FF2B5EF4-FFF2-40B4-BE49-F238E27FC236}">
                      <a16:creationId xmlns:a16="http://schemas.microsoft.com/office/drawing/2014/main" id="{B6AF15B8-3BAA-455E-8DE0-6AE401A579BB}"/>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76" name="Oval 375">
                  <a:extLst>
                    <a:ext uri="{FF2B5EF4-FFF2-40B4-BE49-F238E27FC236}">
                      <a16:creationId xmlns:a16="http://schemas.microsoft.com/office/drawing/2014/main" id="{4A9DE2FB-EC67-4C73-B72C-4ECE3069E825}"/>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348" name="Group 347">
                <a:extLst>
                  <a:ext uri="{FF2B5EF4-FFF2-40B4-BE49-F238E27FC236}">
                    <a16:creationId xmlns:a16="http://schemas.microsoft.com/office/drawing/2014/main" id="{9DF08E62-6AB2-42A2-AFA3-FFED6683B31B}"/>
                  </a:ext>
                </a:extLst>
              </p:cNvPr>
              <p:cNvGrpSpPr/>
              <p:nvPr/>
            </p:nvGrpSpPr>
            <p:grpSpPr>
              <a:xfrm>
                <a:off x="1299677" y="2718947"/>
                <a:ext cx="605761" cy="838575"/>
                <a:chOff x="8877856" y="3042381"/>
                <a:chExt cx="605761" cy="838575"/>
              </a:xfrm>
            </p:grpSpPr>
            <p:sp>
              <p:nvSpPr>
                <p:cNvPr id="359" name="Rectangle 358">
                  <a:extLst>
                    <a:ext uri="{FF2B5EF4-FFF2-40B4-BE49-F238E27FC236}">
                      <a16:creationId xmlns:a16="http://schemas.microsoft.com/office/drawing/2014/main" id="{FD914D29-CF58-451B-9177-D01CB4E4B8FC}"/>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60" name="Freeform 192">
                  <a:extLst>
                    <a:ext uri="{FF2B5EF4-FFF2-40B4-BE49-F238E27FC236}">
                      <a16:creationId xmlns:a16="http://schemas.microsoft.com/office/drawing/2014/main" id="{0417E24E-C9E9-4082-A5DC-A11188972C67}"/>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61" name="Freeform 193">
                  <a:extLst>
                    <a:ext uri="{FF2B5EF4-FFF2-40B4-BE49-F238E27FC236}">
                      <a16:creationId xmlns:a16="http://schemas.microsoft.com/office/drawing/2014/main" id="{8554C583-25BC-4374-A465-74B5B37E6E3E}"/>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62" name="Freeform 194">
                  <a:extLst>
                    <a:ext uri="{FF2B5EF4-FFF2-40B4-BE49-F238E27FC236}">
                      <a16:creationId xmlns:a16="http://schemas.microsoft.com/office/drawing/2014/main" id="{F5FC698E-74ED-494D-A392-998DE90DF785}"/>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63" name="Freeform 195">
                  <a:extLst>
                    <a:ext uri="{FF2B5EF4-FFF2-40B4-BE49-F238E27FC236}">
                      <a16:creationId xmlns:a16="http://schemas.microsoft.com/office/drawing/2014/main" id="{601ED789-6CA0-486E-A055-8C297C3A13BE}"/>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64" name="Oval 363">
                  <a:extLst>
                    <a:ext uri="{FF2B5EF4-FFF2-40B4-BE49-F238E27FC236}">
                      <a16:creationId xmlns:a16="http://schemas.microsoft.com/office/drawing/2014/main" id="{D987C60A-097B-4F86-AC21-6A2F35CC7C84}"/>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65" name="Oval 364">
                  <a:extLst>
                    <a:ext uri="{FF2B5EF4-FFF2-40B4-BE49-F238E27FC236}">
                      <a16:creationId xmlns:a16="http://schemas.microsoft.com/office/drawing/2014/main" id="{1B619420-54C2-4C16-9DCC-6FE61E64A772}"/>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66" name="Oval 365">
                  <a:extLst>
                    <a:ext uri="{FF2B5EF4-FFF2-40B4-BE49-F238E27FC236}">
                      <a16:creationId xmlns:a16="http://schemas.microsoft.com/office/drawing/2014/main" id="{13719167-1775-416F-AFC0-8A13584128D0}"/>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67" name="Oval 366">
                  <a:extLst>
                    <a:ext uri="{FF2B5EF4-FFF2-40B4-BE49-F238E27FC236}">
                      <a16:creationId xmlns:a16="http://schemas.microsoft.com/office/drawing/2014/main" id="{D380C410-A947-48C2-B5CC-D313369CEB57}"/>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349" name="Group 348">
                <a:extLst>
                  <a:ext uri="{FF2B5EF4-FFF2-40B4-BE49-F238E27FC236}">
                    <a16:creationId xmlns:a16="http://schemas.microsoft.com/office/drawing/2014/main" id="{3CF6D9FD-A671-406D-B50B-A0D743AC6D56}"/>
                  </a:ext>
                </a:extLst>
              </p:cNvPr>
              <p:cNvGrpSpPr/>
              <p:nvPr/>
            </p:nvGrpSpPr>
            <p:grpSpPr>
              <a:xfrm>
                <a:off x="2082600" y="2718947"/>
                <a:ext cx="605761" cy="838575"/>
                <a:chOff x="8877856" y="3042381"/>
                <a:chExt cx="605761" cy="838575"/>
              </a:xfrm>
            </p:grpSpPr>
            <p:sp>
              <p:nvSpPr>
                <p:cNvPr id="350" name="Rectangle 349">
                  <a:extLst>
                    <a:ext uri="{FF2B5EF4-FFF2-40B4-BE49-F238E27FC236}">
                      <a16:creationId xmlns:a16="http://schemas.microsoft.com/office/drawing/2014/main" id="{92456839-3D98-4245-88ED-D59A3C9371A8}"/>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51" name="Freeform 183">
                  <a:extLst>
                    <a:ext uri="{FF2B5EF4-FFF2-40B4-BE49-F238E27FC236}">
                      <a16:creationId xmlns:a16="http://schemas.microsoft.com/office/drawing/2014/main" id="{2669B521-402B-4D4B-A263-C92F945B3CA8}"/>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52" name="Freeform 184">
                  <a:extLst>
                    <a:ext uri="{FF2B5EF4-FFF2-40B4-BE49-F238E27FC236}">
                      <a16:creationId xmlns:a16="http://schemas.microsoft.com/office/drawing/2014/main" id="{F20DC588-244B-4BC3-9BB4-4F2E7E02711D}"/>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53" name="Freeform 185">
                  <a:extLst>
                    <a:ext uri="{FF2B5EF4-FFF2-40B4-BE49-F238E27FC236}">
                      <a16:creationId xmlns:a16="http://schemas.microsoft.com/office/drawing/2014/main" id="{D962B416-E1E7-4DF4-9AEE-FA2C848D7765}"/>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54" name="Freeform 186">
                  <a:extLst>
                    <a:ext uri="{FF2B5EF4-FFF2-40B4-BE49-F238E27FC236}">
                      <a16:creationId xmlns:a16="http://schemas.microsoft.com/office/drawing/2014/main" id="{EE7C9C1E-AC73-4C7A-A8F7-F120F59C549B}"/>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55" name="Oval 354">
                  <a:extLst>
                    <a:ext uri="{FF2B5EF4-FFF2-40B4-BE49-F238E27FC236}">
                      <a16:creationId xmlns:a16="http://schemas.microsoft.com/office/drawing/2014/main" id="{1C9AFBC3-37AC-4B51-82AF-DC2682D207D7}"/>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56" name="Oval 355">
                  <a:extLst>
                    <a:ext uri="{FF2B5EF4-FFF2-40B4-BE49-F238E27FC236}">
                      <a16:creationId xmlns:a16="http://schemas.microsoft.com/office/drawing/2014/main" id="{BBE87D1B-B6F7-404F-A462-0EC1179D3E50}"/>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57" name="Oval 356">
                  <a:extLst>
                    <a:ext uri="{FF2B5EF4-FFF2-40B4-BE49-F238E27FC236}">
                      <a16:creationId xmlns:a16="http://schemas.microsoft.com/office/drawing/2014/main" id="{71916AC3-29B6-4B03-AF91-0E612A04A6F3}"/>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58" name="Oval 357">
                  <a:extLst>
                    <a:ext uri="{FF2B5EF4-FFF2-40B4-BE49-F238E27FC236}">
                      <a16:creationId xmlns:a16="http://schemas.microsoft.com/office/drawing/2014/main" id="{9F9ADE43-C309-4DCF-8041-1CAAD088649A}"/>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grpSp>
          <p:nvGrpSpPr>
            <p:cNvPr id="285" name="Group 284">
              <a:extLst>
                <a:ext uri="{FF2B5EF4-FFF2-40B4-BE49-F238E27FC236}">
                  <a16:creationId xmlns:a16="http://schemas.microsoft.com/office/drawing/2014/main" id="{AAB7CB89-C3B6-45C5-B741-DF1F42944D1B}"/>
                </a:ext>
              </a:extLst>
            </p:cNvPr>
            <p:cNvGrpSpPr>
              <a:grpSpLocks noChangeAspect="1"/>
            </p:cNvGrpSpPr>
            <p:nvPr/>
          </p:nvGrpSpPr>
          <p:grpSpPr>
            <a:xfrm>
              <a:off x="960437" y="3404414"/>
              <a:ext cx="3200403" cy="1235848"/>
              <a:chOff x="516753" y="2718947"/>
              <a:chExt cx="2171608" cy="838575"/>
            </a:xfrm>
          </p:grpSpPr>
          <p:grpSp>
            <p:nvGrpSpPr>
              <p:cNvPr id="317" name="Group 316">
                <a:extLst>
                  <a:ext uri="{FF2B5EF4-FFF2-40B4-BE49-F238E27FC236}">
                    <a16:creationId xmlns:a16="http://schemas.microsoft.com/office/drawing/2014/main" id="{08137025-C76B-4846-83A2-E9209CF164C8}"/>
                  </a:ext>
                </a:extLst>
              </p:cNvPr>
              <p:cNvGrpSpPr/>
              <p:nvPr/>
            </p:nvGrpSpPr>
            <p:grpSpPr>
              <a:xfrm>
                <a:off x="516753" y="2718947"/>
                <a:ext cx="605761" cy="838575"/>
                <a:chOff x="8877856" y="3042381"/>
                <a:chExt cx="605761" cy="838575"/>
              </a:xfrm>
            </p:grpSpPr>
            <p:sp>
              <p:nvSpPr>
                <p:cNvPr id="338" name="Rectangle 337">
                  <a:extLst>
                    <a:ext uri="{FF2B5EF4-FFF2-40B4-BE49-F238E27FC236}">
                      <a16:creationId xmlns:a16="http://schemas.microsoft.com/office/drawing/2014/main" id="{9285AE19-9F32-47CB-BF10-EC440D7E7569}"/>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39" name="Freeform 171">
                  <a:extLst>
                    <a:ext uri="{FF2B5EF4-FFF2-40B4-BE49-F238E27FC236}">
                      <a16:creationId xmlns:a16="http://schemas.microsoft.com/office/drawing/2014/main" id="{DA8FAFFD-9E41-4222-A881-8C5330F323E2}"/>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40" name="Freeform 172">
                  <a:extLst>
                    <a:ext uri="{FF2B5EF4-FFF2-40B4-BE49-F238E27FC236}">
                      <a16:creationId xmlns:a16="http://schemas.microsoft.com/office/drawing/2014/main" id="{2CEB2FE0-AB42-453A-AB94-87B0CE4CB60D}"/>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41" name="Freeform 173">
                  <a:extLst>
                    <a:ext uri="{FF2B5EF4-FFF2-40B4-BE49-F238E27FC236}">
                      <a16:creationId xmlns:a16="http://schemas.microsoft.com/office/drawing/2014/main" id="{E4D53F01-9C95-488F-8B09-4A43B33038BF}"/>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42" name="Freeform 174">
                  <a:extLst>
                    <a:ext uri="{FF2B5EF4-FFF2-40B4-BE49-F238E27FC236}">
                      <a16:creationId xmlns:a16="http://schemas.microsoft.com/office/drawing/2014/main" id="{9E8D3EC1-3124-4E4E-AE43-BA5531F82D02}"/>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43" name="Oval 342">
                  <a:extLst>
                    <a:ext uri="{FF2B5EF4-FFF2-40B4-BE49-F238E27FC236}">
                      <a16:creationId xmlns:a16="http://schemas.microsoft.com/office/drawing/2014/main" id="{448780E8-B5F8-4C7A-8922-E72A11684FE2}"/>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44" name="Oval 343">
                  <a:extLst>
                    <a:ext uri="{FF2B5EF4-FFF2-40B4-BE49-F238E27FC236}">
                      <a16:creationId xmlns:a16="http://schemas.microsoft.com/office/drawing/2014/main" id="{E7940C6A-A14B-48D7-B49D-496269F105BF}"/>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45" name="Oval 344">
                  <a:extLst>
                    <a:ext uri="{FF2B5EF4-FFF2-40B4-BE49-F238E27FC236}">
                      <a16:creationId xmlns:a16="http://schemas.microsoft.com/office/drawing/2014/main" id="{98713FE9-F650-4E47-86E5-016BE5E081D1}"/>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46" name="Oval 345">
                  <a:extLst>
                    <a:ext uri="{FF2B5EF4-FFF2-40B4-BE49-F238E27FC236}">
                      <a16:creationId xmlns:a16="http://schemas.microsoft.com/office/drawing/2014/main" id="{A21411AD-64A3-41EB-A26A-1D5F8E3ADF6E}"/>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318" name="Group 317">
                <a:extLst>
                  <a:ext uri="{FF2B5EF4-FFF2-40B4-BE49-F238E27FC236}">
                    <a16:creationId xmlns:a16="http://schemas.microsoft.com/office/drawing/2014/main" id="{122A4F3B-1E44-4AB3-A26C-3A669CF6117C}"/>
                  </a:ext>
                </a:extLst>
              </p:cNvPr>
              <p:cNvGrpSpPr/>
              <p:nvPr/>
            </p:nvGrpSpPr>
            <p:grpSpPr>
              <a:xfrm>
                <a:off x="1299676" y="2718947"/>
                <a:ext cx="605761" cy="838575"/>
                <a:chOff x="8877856" y="3042381"/>
                <a:chExt cx="605761" cy="838575"/>
              </a:xfrm>
            </p:grpSpPr>
            <p:sp>
              <p:nvSpPr>
                <p:cNvPr id="329" name="Rectangle 328">
                  <a:extLst>
                    <a:ext uri="{FF2B5EF4-FFF2-40B4-BE49-F238E27FC236}">
                      <a16:creationId xmlns:a16="http://schemas.microsoft.com/office/drawing/2014/main" id="{26ADA891-E1A7-45DF-A00E-901682291994}"/>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30" name="Freeform 162">
                  <a:extLst>
                    <a:ext uri="{FF2B5EF4-FFF2-40B4-BE49-F238E27FC236}">
                      <a16:creationId xmlns:a16="http://schemas.microsoft.com/office/drawing/2014/main" id="{997BB48C-88C0-41DD-9532-FC56A6DB633B}"/>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31" name="Freeform 163">
                  <a:extLst>
                    <a:ext uri="{FF2B5EF4-FFF2-40B4-BE49-F238E27FC236}">
                      <a16:creationId xmlns:a16="http://schemas.microsoft.com/office/drawing/2014/main" id="{BBB8A064-F018-4ED2-939B-D0E1C843A793}"/>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32" name="Freeform 164">
                  <a:extLst>
                    <a:ext uri="{FF2B5EF4-FFF2-40B4-BE49-F238E27FC236}">
                      <a16:creationId xmlns:a16="http://schemas.microsoft.com/office/drawing/2014/main" id="{52A53CF2-B081-43CB-8292-DBEDFEA35E9E}"/>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33" name="Freeform 165">
                  <a:extLst>
                    <a:ext uri="{FF2B5EF4-FFF2-40B4-BE49-F238E27FC236}">
                      <a16:creationId xmlns:a16="http://schemas.microsoft.com/office/drawing/2014/main" id="{373BF4B7-E747-4341-86DD-C943637361E8}"/>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34" name="Oval 333">
                  <a:extLst>
                    <a:ext uri="{FF2B5EF4-FFF2-40B4-BE49-F238E27FC236}">
                      <a16:creationId xmlns:a16="http://schemas.microsoft.com/office/drawing/2014/main" id="{02E44E06-843B-486D-B4BA-6DED1F769503}"/>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35" name="Oval 334">
                  <a:extLst>
                    <a:ext uri="{FF2B5EF4-FFF2-40B4-BE49-F238E27FC236}">
                      <a16:creationId xmlns:a16="http://schemas.microsoft.com/office/drawing/2014/main" id="{360EC082-61A9-4000-9148-2C1A7D253C36}"/>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36" name="Oval 335">
                  <a:extLst>
                    <a:ext uri="{FF2B5EF4-FFF2-40B4-BE49-F238E27FC236}">
                      <a16:creationId xmlns:a16="http://schemas.microsoft.com/office/drawing/2014/main" id="{05EA38DD-A9D4-4504-AE9A-EEDAA7CD2291}"/>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37" name="Oval 336">
                  <a:extLst>
                    <a:ext uri="{FF2B5EF4-FFF2-40B4-BE49-F238E27FC236}">
                      <a16:creationId xmlns:a16="http://schemas.microsoft.com/office/drawing/2014/main" id="{1685C3C6-8BAF-4456-9620-67998521D2D3}"/>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319" name="Group 318">
                <a:extLst>
                  <a:ext uri="{FF2B5EF4-FFF2-40B4-BE49-F238E27FC236}">
                    <a16:creationId xmlns:a16="http://schemas.microsoft.com/office/drawing/2014/main" id="{F7587BC8-9B18-4687-BAD1-9339ECCE075C}"/>
                  </a:ext>
                </a:extLst>
              </p:cNvPr>
              <p:cNvGrpSpPr/>
              <p:nvPr/>
            </p:nvGrpSpPr>
            <p:grpSpPr>
              <a:xfrm>
                <a:off x="2082600" y="2718947"/>
                <a:ext cx="605761" cy="838575"/>
                <a:chOff x="8877856" y="3042381"/>
                <a:chExt cx="605761" cy="838575"/>
              </a:xfrm>
            </p:grpSpPr>
            <p:sp>
              <p:nvSpPr>
                <p:cNvPr id="320" name="Rectangle 319">
                  <a:extLst>
                    <a:ext uri="{FF2B5EF4-FFF2-40B4-BE49-F238E27FC236}">
                      <a16:creationId xmlns:a16="http://schemas.microsoft.com/office/drawing/2014/main" id="{79DBD6ED-1CFD-4E99-A23B-B20D3940858F}"/>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21" name="Freeform 153">
                  <a:extLst>
                    <a:ext uri="{FF2B5EF4-FFF2-40B4-BE49-F238E27FC236}">
                      <a16:creationId xmlns:a16="http://schemas.microsoft.com/office/drawing/2014/main" id="{398C8AC3-274D-4617-8D39-CF9E020BAD3E}"/>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22" name="Freeform 154">
                  <a:extLst>
                    <a:ext uri="{FF2B5EF4-FFF2-40B4-BE49-F238E27FC236}">
                      <a16:creationId xmlns:a16="http://schemas.microsoft.com/office/drawing/2014/main" id="{B58B9286-F103-4A6B-BBB0-33BC38332EF9}"/>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23" name="Freeform 155">
                  <a:extLst>
                    <a:ext uri="{FF2B5EF4-FFF2-40B4-BE49-F238E27FC236}">
                      <a16:creationId xmlns:a16="http://schemas.microsoft.com/office/drawing/2014/main" id="{755DDA55-3FFC-4005-9D79-97B4F5E43608}"/>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24" name="Freeform 156">
                  <a:extLst>
                    <a:ext uri="{FF2B5EF4-FFF2-40B4-BE49-F238E27FC236}">
                      <a16:creationId xmlns:a16="http://schemas.microsoft.com/office/drawing/2014/main" id="{FBF0F5C1-2EBB-4AB9-91FC-00E1FBF35AF7}"/>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25" name="Oval 324">
                  <a:extLst>
                    <a:ext uri="{FF2B5EF4-FFF2-40B4-BE49-F238E27FC236}">
                      <a16:creationId xmlns:a16="http://schemas.microsoft.com/office/drawing/2014/main" id="{4DF7DAF0-458F-4918-90CE-8D9CEAD04D7C}"/>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26" name="Oval 325">
                  <a:extLst>
                    <a:ext uri="{FF2B5EF4-FFF2-40B4-BE49-F238E27FC236}">
                      <a16:creationId xmlns:a16="http://schemas.microsoft.com/office/drawing/2014/main" id="{DD6BEB25-7644-4A31-8590-D485B96BF521}"/>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27" name="Oval 326">
                  <a:extLst>
                    <a:ext uri="{FF2B5EF4-FFF2-40B4-BE49-F238E27FC236}">
                      <a16:creationId xmlns:a16="http://schemas.microsoft.com/office/drawing/2014/main" id="{03C19AC7-19F3-4C0F-9438-F92E6E611339}"/>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28" name="Oval 327">
                  <a:extLst>
                    <a:ext uri="{FF2B5EF4-FFF2-40B4-BE49-F238E27FC236}">
                      <a16:creationId xmlns:a16="http://schemas.microsoft.com/office/drawing/2014/main" id="{D1533418-2A9B-40E3-87F7-1D0927B56547}"/>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grpSp>
          <p:nvGrpSpPr>
            <p:cNvPr id="286" name="Group 285">
              <a:extLst>
                <a:ext uri="{FF2B5EF4-FFF2-40B4-BE49-F238E27FC236}">
                  <a16:creationId xmlns:a16="http://schemas.microsoft.com/office/drawing/2014/main" id="{8931A56E-1DA3-411B-98FA-3659919AF351}"/>
                </a:ext>
              </a:extLst>
            </p:cNvPr>
            <p:cNvGrpSpPr>
              <a:grpSpLocks noChangeAspect="1"/>
            </p:cNvGrpSpPr>
            <p:nvPr/>
          </p:nvGrpSpPr>
          <p:grpSpPr>
            <a:xfrm>
              <a:off x="7911043" y="3404414"/>
              <a:ext cx="3200400" cy="1235848"/>
              <a:chOff x="516754" y="2718947"/>
              <a:chExt cx="2171607" cy="838575"/>
            </a:xfrm>
          </p:grpSpPr>
          <p:grpSp>
            <p:nvGrpSpPr>
              <p:cNvPr id="287" name="Group 286">
                <a:extLst>
                  <a:ext uri="{FF2B5EF4-FFF2-40B4-BE49-F238E27FC236}">
                    <a16:creationId xmlns:a16="http://schemas.microsoft.com/office/drawing/2014/main" id="{DF574DFF-5CC2-425A-999A-B88332E8543F}"/>
                  </a:ext>
                </a:extLst>
              </p:cNvPr>
              <p:cNvGrpSpPr/>
              <p:nvPr/>
            </p:nvGrpSpPr>
            <p:grpSpPr>
              <a:xfrm>
                <a:off x="516754" y="2718947"/>
                <a:ext cx="605761" cy="838575"/>
                <a:chOff x="8877856" y="3042381"/>
                <a:chExt cx="605761" cy="838575"/>
              </a:xfrm>
            </p:grpSpPr>
            <p:sp>
              <p:nvSpPr>
                <p:cNvPr id="308" name="Rectangle 307">
                  <a:extLst>
                    <a:ext uri="{FF2B5EF4-FFF2-40B4-BE49-F238E27FC236}">
                      <a16:creationId xmlns:a16="http://schemas.microsoft.com/office/drawing/2014/main" id="{C7A4E5D4-E6FB-4108-ACBE-59887D9389D9}"/>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09" name="Freeform 141">
                  <a:extLst>
                    <a:ext uri="{FF2B5EF4-FFF2-40B4-BE49-F238E27FC236}">
                      <a16:creationId xmlns:a16="http://schemas.microsoft.com/office/drawing/2014/main" id="{ECCAA3D3-FA74-4DB3-9D47-F0108F88B038}"/>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10" name="Freeform 142">
                  <a:extLst>
                    <a:ext uri="{FF2B5EF4-FFF2-40B4-BE49-F238E27FC236}">
                      <a16:creationId xmlns:a16="http://schemas.microsoft.com/office/drawing/2014/main" id="{6BA23AFD-5689-4A3E-A9A6-02776CD839E4}"/>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11" name="Freeform 143">
                  <a:extLst>
                    <a:ext uri="{FF2B5EF4-FFF2-40B4-BE49-F238E27FC236}">
                      <a16:creationId xmlns:a16="http://schemas.microsoft.com/office/drawing/2014/main" id="{A867DC02-1203-4F62-9900-8ED2AC86EB7B}"/>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12" name="Freeform 144">
                  <a:extLst>
                    <a:ext uri="{FF2B5EF4-FFF2-40B4-BE49-F238E27FC236}">
                      <a16:creationId xmlns:a16="http://schemas.microsoft.com/office/drawing/2014/main" id="{D3CDBF2F-C5AA-44CC-A39D-19C4E0D7B47A}"/>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13" name="Oval 312">
                  <a:extLst>
                    <a:ext uri="{FF2B5EF4-FFF2-40B4-BE49-F238E27FC236}">
                      <a16:creationId xmlns:a16="http://schemas.microsoft.com/office/drawing/2014/main" id="{27A093E7-3B6B-4759-B6D8-C7FF19062AE6}"/>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14" name="Oval 313">
                  <a:extLst>
                    <a:ext uri="{FF2B5EF4-FFF2-40B4-BE49-F238E27FC236}">
                      <a16:creationId xmlns:a16="http://schemas.microsoft.com/office/drawing/2014/main" id="{F7E53F2B-F4F4-4A9D-9F38-280AE47BF522}"/>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15" name="Oval 314">
                  <a:extLst>
                    <a:ext uri="{FF2B5EF4-FFF2-40B4-BE49-F238E27FC236}">
                      <a16:creationId xmlns:a16="http://schemas.microsoft.com/office/drawing/2014/main" id="{D3189A3D-1D94-40AB-B3FF-423D80C83342}"/>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16" name="Oval 315">
                  <a:extLst>
                    <a:ext uri="{FF2B5EF4-FFF2-40B4-BE49-F238E27FC236}">
                      <a16:creationId xmlns:a16="http://schemas.microsoft.com/office/drawing/2014/main" id="{389F3C53-6D40-4A50-8602-5BA926ED264D}"/>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288" name="Group 287">
                <a:extLst>
                  <a:ext uri="{FF2B5EF4-FFF2-40B4-BE49-F238E27FC236}">
                    <a16:creationId xmlns:a16="http://schemas.microsoft.com/office/drawing/2014/main" id="{F65AC521-26B0-431F-91A1-0D57452160FA}"/>
                  </a:ext>
                </a:extLst>
              </p:cNvPr>
              <p:cNvGrpSpPr/>
              <p:nvPr/>
            </p:nvGrpSpPr>
            <p:grpSpPr>
              <a:xfrm>
                <a:off x="1299677" y="2718947"/>
                <a:ext cx="605761" cy="838575"/>
                <a:chOff x="8877856" y="3042381"/>
                <a:chExt cx="605761" cy="838575"/>
              </a:xfrm>
            </p:grpSpPr>
            <p:sp>
              <p:nvSpPr>
                <p:cNvPr id="299" name="Rectangle 298">
                  <a:extLst>
                    <a:ext uri="{FF2B5EF4-FFF2-40B4-BE49-F238E27FC236}">
                      <a16:creationId xmlns:a16="http://schemas.microsoft.com/office/drawing/2014/main" id="{6074703E-D67C-488F-A401-B3EB8C557CCA}"/>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00" name="Freeform 132">
                  <a:extLst>
                    <a:ext uri="{FF2B5EF4-FFF2-40B4-BE49-F238E27FC236}">
                      <a16:creationId xmlns:a16="http://schemas.microsoft.com/office/drawing/2014/main" id="{A03F7317-0D96-4D83-B1CA-5C494AC893D7}"/>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01" name="Freeform 133">
                  <a:extLst>
                    <a:ext uri="{FF2B5EF4-FFF2-40B4-BE49-F238E27FC236}">
                      <a16:creationId xmlns:a16="http://schemas.microsoft.com/office/drawing/2014/main" id="{4A147F3F-FCAA-4FCE-A5C8-9B07EEDC0875}"/>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02" name="Freeform 134">
                  <a:extLst>
                    <a:ext uri="{FF2B5EF4-FFF2-40B4-BE49-F238E27FC236}">
                      <a16:creationId xmlns:a16="http://schemas.microsoft.com/office/drawing/2014/main" id="{E5741557-34E1-4742-9DE6-A93FA7A5C10F}"/>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03" name="Freeform 135">
                  <a:extLst>
                    <a:ext uri="{FF2B5EF4-FFF2-40B4-BE49-F238E27FC236}">
                      <a16:creationId xmlns:a16="http://schemas.microsoft.com/office/drawing/2014/main" id="{CC3FB832-6C2C-4817-97E4-0397C11ADE55}"/>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04" name="Oval 303">
                  <a:extLst>
                    <a:ext uri="{FF2B5EF4-FFF2-40B4-BE49-F238E27FC236}">
                      <a16:creationId xmlns:a16="http://schemas.microsoft.com/office/drawing/2014/main" id="{51876EDB-535F-431D-A2F1-888FB5E5A4FD}"/>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05" name="Oval 304">
                  <a:extLst>
                    <a:ext uri="{FF2B5EF4-FFF2-40B4-BE49-F238E27FC236}">
                      <a16:creationId xmlns:a16="http://schemas.microsoft.com/office/drawing/2014/main" id="{B6F2B233-8551-4624-95C1-0D155A684064}"/>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06" name="Oval 305">
                  <a:extLst>
                    <a:ext uri="{FF2B5EF4-FFF2-40B4-BE49-F238E27FC236}">
                      <a16:creationId xmlns:a16="http://schemas.microsoft.com/office/drawing/2014/main" id="{6753B4DB-C29A-4D2D-83CB-761051DE658D}"/>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07" name="Oval 306">
                  <a:extLst>
                    <a:ext uri="{FF2B5EF4-FFF2-40B4-BE49-F238E27FC236}">
                      <a16:creationId xmlns:a16="http://schemas.microsoft.com/office/drawing/2014/main" id="{B30B721E-F3AA-4A4D-8DF0-34A6F5BE140E}"/>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289" name="Group 288">
                <a:extLst>
                  <a:ext uri="{FF2B5EF4-FFF2-40B4-BE49-F238E27FC236}">
                    <a16:creationId xmlns:a16="http://schemas.microsoft.com/office/drawing/2014/main" id="{5841FB56-D9E7-47A4-BEBD-F3E4EA57357C}"/>
                  </a:ext>
                </a:extLst>
              </p:cNvPr>
              <p:cNvGrpSpPr/>
              <p:nvPr/>
            </p:nvGrpSpPr>
            <p:grpSpPr>
              <a:xfrm>
                <a:off x="2082600" y="2718947"/>
                <a:ext cx="605761" cy="838575"/>
                <a:chOff x="8877856" y="3042381"/>
                <a:chExt cx="605761" cy="838575"/>
              </a:xfrm>
            </p:grpSpPr>
            <p:sp>
              <p:nvSpPr>
                <p:cNvPr id="290" name="Rectangle 289">
                  <a:extLst>
                    <a:ext uri="{FF2B5EF4-FFF2-40B4-BE49-F238E27FC236}">
                      <a16:creationId xmlns:a16="http://schemas.microsoft.com/office/drawing/2014/main" id="{897155EC-1115-4B65-8175-C47D9842F30C}"/>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91" name="Freeform 123">
                  <a:extLst>
                    <a:ext uri="{FF2B5EF4-FFF2-40B4-BE49-F238E27FC236}">
                      <a16:creationId xmlns:a16="http://schemas.microsoft.com/office/drawing/2014/main" id="{5DCD8815-F718-4D22-AA7C-8807577EB8DC}"/>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92" name="Freeform 124">
                  <a:extLst>
                    <a:ext uri="{FF2B5EF4-FFF2-40B4-BE49-F238E27FC236}">
                      <a16:creationId xmlns:a16="http://schemas.microsoft.com/office/drawing/2014/main" id="{447D2F9F-3479-4172-B3AB-E0E2F579401B}"/>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93" name="Freeform 125">
                  <a:extLst>
                    <a:ext uri="{FF2B5EF4-FFF2-40B4-BE49-F238E27FC236}">
                      <a16:creationId xmlns:a16="http://schemas.microsoft.com/office/drawing/2014/main" id="{8706EA41-A5BF-4B3B-AA65-C0E7EF7F83BA}"/>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94" name="Freeform 126">
                  <a:extLst>
                    <a:ext uri="{FF2B5EF4-FFF2-40B4-BE49-F238E27FC236}">
                      <a16:creationId xmlns:a16="http://schemas.microsoft.com/office/drawing/2014/main" id="{E6CC02FC-6A2E-4495-99C6-3F8E2B769FE9}"/>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95" name="Oval 294">
                  <a:extLst>
                    <a:ext uri="{FF2B5EF4-FFF2-40B4-BE49-F238E27FC236}">
                      <a16:creationId xmlns:a16="http://schemas.microsoft.com/office/drawing/2014/main" id="{123542B6-E35D-4401-BCFC-8353FCE19F1E}"/>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96" name="Oval 295">
                  <a:extLst>
                    <a:ext uri="{FF2B5EF4-FFF2-40B4-BE49-F238E27FC236}">
                      <a16:creationId xmlns:a16="http://schemas.microsoft.com/office/drawing/2014/main" id="{5265EA8C-E825-4B1F-94EC-4482351FB0CE}"/>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97" name="Oval 296">
                  <a:extLst>
                    <a:ext uri="{FF2B5EF4-FFF2-40B4-BE49-F238E27FC236}">
                      <a16:creationId xmlns:a16="http://schemas.microsoft.com/office/drawing/2014/main" id="{0F73B828-DA87-4127-B8A8-67A4723CBF09}"/>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298" name="Oval 297">
                  <a:extLst>
                    <a:ext uri="{FF2B5EF4-FFF2-40B4-BE49-F238E27FC236}">
                      <a16:creationId xmlns:a16="http://schemas.microsoft.com/office/drawing/2014/main" id="{B9E325E9-4065-4ED7-ADC2-17B95AA99A80}"/>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grpSp>
      <p:sp>
        <p:nvSpPr>
          <p:cNvPr id="377" name="Right Brace 376">
            <a:extLst>
              <a:ext uri="{FF2B5EF4-FFF2-40B4-BE49-F238E27FC236}">
                <a16:creationId xmlns:a16="http://schemas.microsoft.com/office/drawing/2014/main" id="{ACD6726A-163E-4F31-8E4F-7944B98CE2CD}"/>
              </a:ext>
            </a:extLst>
          </p:cNvPr>
          <p:cNvSpPr/>
          <p:nvPr/>
        </p:nvSpPr>
        <p:spPr>
          <a:xfrm rot="5400000" flipV="1">
            <a:off x="5805224" y="2659593"/>
            <a:ext cx="193687" cy="4122968"/>
          </a:xfrm>
          <a:prstGeom prst="rightBrace">
            <a:avLst>
              <a:gd name="adj1" fmla="val 43816"/>
              <a:gd name="adj2" fmla="val 50000"/>
            </a:avLst>
          </a:prstGeom>
          <a:ln>
            <a:solidFill>
              <a:srgbClr val="FF8C00"/>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04" tIns="44802" rIns="89604" bIns="44802" numCol="1" spcCol="0" rtlCol="0" fromWordArt="0" anchor="ctr" anchorCtr="0" forceAA="0" compatLnSpc="1">
            <a:prstTxWarp prst="textNoShape">
              <a:avLst/>
            </a:prstTxWarp>
            <a:noAutofit/>
          </a:bodyPr>
          <a:lstStyle/>
          <a:p>
            <a:pPr algn="ctr" defTabSz="912979"/>
            <a:endParaRPr lang="en-US" sz="1765">
              <a:solidFill>
                <a:srgbClr val="000000"/>
              </a:solidFill>
            </a:endParaRPr>
          </a:p>
        </p:txBody>
      </p:sp>
      <p:pic>
        <p:nvPicPr>
          <p:cNvPr id="378" name="Picture 377">
            <a:extLst>
              <a:ext uri="{FF2B5EF4-FFF2-40B4-BE49-F238E27FC236}">
                <a16:creationId xmlns:a16="http://schemas.microsoft.com/office/drawing/2014/main" id="{6B907D4A-74C9-40AC-A02C-6EBD6805D12C}"/>
              </a:ext>
            </a:extLst>
          </p:cNvPr>
          <p:cNvPicPr>
            <a:picLocks noChangeAspect="1"/>
          </p:cNvPicPr>
          <p:nvPr/>
        </p:nvPicPr>
        <p:blipFill>
          <a:blip r:embed="rId3"/>
          <a:stretch>
            <a:fillRect/>
          </a:stretch>
        </p:blipFill>
        <p:spPr>
          <a:xfrm>
            <a:off x="9980033" y="-7938"/>
            <a:ext cx="2486604" cy="1633594"/>
          </a:xfrm>
          <a:prstGeom prst="rect">
            <a:avLst/>
          </a:prstGeom>
        </p:spPr>
      </p:pic>
    </p:spTree>
    <p:extLst>
      <p:ext uri="{BB962C8B-B14F-4D97-AF65-F5344CB8AC3E}">
        <p14:creationId xmlns:p14="http://schemas.microsoft.com/office/powerpoint/2010/main" val="2590672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09242E-6 7.71675E-8 L 0.35334 0.08874 " pathEditMode="relative" rAng="0" ptsTypes="AA">
                                      <p:cBhvr>
                                        <p:cTn id="6" dur="2000" fill="hold"/>
                                        <p:tgtEl>
                                          <p:spTgt spid="219"/>
                                        </p:tgtEl>
                                        <p:attrNameLst>
                                          <p:attrName>ppt_x</p:attrName>
                                          <p:attrName>ppt_y</p:attrName>
                                        </p:attrNameLst>
                                      </p:cBhvr>
                                      <p:rCtr x="17667" y="4426"/>
                                    </p:animMotion>
                                  </p:childTnLst>
                                </p:cTn>
                              </p:par>
                              <p:par>
                                <p:cTn id="7" presetID="10" presetClass="entr" presetSubtype="0" fill="hold" nodeType="withEffect">
                                  <p:stCondLst>
                                    <p:cond delay="0"/>
                                  </p:stCondLst>
                                  <p:childTnLst>
                                    <p:set>
                                      <p:cBhvr>
                                        <p:cTn id="8" dur="1" fill="hold">
                                          <p:stCondLst>
                                            <p:cond delay="0"/>
                                          </p:stCondLst>
                                        </p:cTn>
                                        <p:tgtEl>
                                          <p:spTgt spid="252"/>
                                        </p:tgtEl>
                                        <p:attrNameLst>
                                          <p:attrName>style.visibility</p:attrName>
                                        </p:attrNameLst>
                                      </p:cBhvr>
                                      <p:to>
                                        <p:strVal val="visible"/>
                                      </p:to>
                                    </p:set>
                                    <p:animEffect transition="in" filter="fade">
                                      <p:cBhvr>
                                        <p:cTn id="9" dur="500"/>
                                        <p:tgtEl>
                                          <p:spTgt spid="252"/>
                                        </p:tgtEl>
                                      </p:cBhvr>
                                    </p:animEffect>
                                  </p:childTnLst>
                                </p:cTn>
                              </p:par>
                              <p:par>
                                <p:cTn id="10" presetID="42" presetClass="path" presetSubtype="0" accel="50000" decel="50000" fill="hold" nodeType="withEffect">
                                  <p:stCondLst>
                                    <p:cond delay="0"/>
                                  </p:stCondLst>
                                  <p:childTnLst>
                                    <p:animMotion origin="layout" path="M -4.83533E-6 4.03995E-7 L -0.34043 0.10554 " pathEditMode="relative" rAng="0" ptsTypes="AA">
                                      <p:cBhvr>
                                        <p:cTn id="11" dur="2000" fill="hold"/>
                                        <p:tgtEl>
                                          <p:spTgt spid="252"/>
                                        </p:tgtEl>
                                        <p:attrNameLst>
                                          <p:attrName>ppt_x</p:attrName>
                                          <p:attrName>ppt_y</p:attrName>
                                        </p:attrNameLst>
                                      </p:cBhvr>
                                      <p:rCtr x="-17028" y="5266"/>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77"/>
                                        </p:tgtEl>
                                        <p:attrNameLst>
                                          <p:attrName>style.visibility</p:attrName>
                                        </p:attrNameLst>
                                      </p:cBhvr>
                                      <p:to>
                                        <p:strVal val="visible"/>
                                      </p:to>
                                    </p:set>
                                    <p:animEffect transition="in" filter="fade">
                                      <p:cBhvr>
                                        <p:cTn id="15" dur="500"/>
                                        <p:tgtEl>
                                          <p:spTgt spid="3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52"/>
                                        </p:tgtEl>
                                      </p:cBhvr>
                                    </p:animEffect>
                                    <p:set>
                                      <p:cBhvr>
                                        <p:cTn id="20" dur="1" fill="hold">
                                          <p:stCondLst>
                                            <p:cond delay="499"/>
                                          </p:stCondLst>
                                        </p:cTn>
                                        <p:tgtEl>
                                          <p:spTgt spid="252"/>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83"/>
                                        </p:tgtEl>
                                        <p:attrNameLst>
                                          <p:attrName>style.visibility</p:attrName>
                                        </p:attrNameLst>
                                      </p:cBhvr>
                                      <p:to>
                                        <p:strVal val="visible"/>
                                      </p:to>
                                    </p:set>
                                    <p:animEffect transition="in" filter="fade">
                                      <p:cBhvr>
                                        <p:cTn id="24" dur="500"/>
                                        <p:tgtEl>
                                          <p:spTgt spid="283"/>
                                        </p:tgtEl>
                                      </p:cBhvr>
                                    </p:animEffect>
                                  </p:childTnLst>
                                </p:cTn>
                              </p:par>
                              <p:par>
                                <p:cTn id="25" presetID="6" presetClass="emph" presetSubtype="0" fill="hold" grpId="1" nodeType="withEffect">
                                  <p:stCondLst>
                                    <p:cond delay="0"/>
                                  </p:stCondLst>
                                  <p:childTnLst>
                                    <p:animScale>
                                      <p:cBhvr>
                                        <p:cTn id="26" dur="1000" fill="hold"/>
                                        <p:tgtEl>
                                          <p:spTgt spid="377"/>
                                        </p:tgtEl>
                                      </p:cBhvr>
                                      <p:by x="2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p:bldP spid="377"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8B04D0-36E0-4F94-A91A-4319CDFE28B2}"/>
              </a:ext>
            </a:extLst>
          </p:cNvPr>
          <p:cNvSpPr/>
          <p:nvPr/>
        </p:nvSpPr>
        <p:spPr bwMode="auto">
          <a:xfrm>
            <a:off x="0" y="0"/>
            <a:ext cx="12436475" cy="225766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8" name="Title 1">
            <a:extLst>
              <a:ext uri="{FF2B5EF4-FFF2-40B4-BE49-F238E27FC236}">
                <a16:creationId xmlns:a16="http://schemas.microsoft.com/office/drawing/2014/main" id="{0DFC4C6D-8F25-4F15-A75D-33FDA875C735}"/>
              </a:ext>
            </a:extLst>
          </p:cNvPr>
          <p:cNvSpPr>
            <a:spLocks noGrp="1"/>
          </p:cNvSpPr>
          <p:nvPr>
            <p:ph type="title"/>
          </p:nvPr>
        </p:nvSpPr>
        <p:spPr>
          <a:xfrm>
            <a:off x="608873" y="89970"/>
            <a:ext cx="10515600" cy="1325563"/>
          </a:xfrm>
        </p:spPr>
        <p:txBody>
          <a:bodyPr/>
          <a:lstStyle/>
          <a:p>
            <a:r>
              <a:rPr lang="en-US" dirty="0">
                <a:solidFill>
                  <a:schemeClr val="bg1"/>
                </a:solidFill>
              </a:rPr>
              <a:t>Pause</a:t>
            </a:r>
          </a:p>
        </p:txBody>
      </p:sp>
      <p:sp>
        <p:nvSpPr>
          <p:cNvPr id="169" name="Rectangle 168">
            <a:extLst>
              <a:ext uri="{FF2B5EF4-FFF2-40B4-BE49-F238E27FC236}">
                <a16:creationId xmlns:a16="http://schemas.microsoft.com/office/drawing/2014/main" id="{95F83BAA-013B-4E0C-A55F-6EBF9D158B13}"/>
              </a:ext>
            </a:extLst>
          </p:cNvPr>
          <p:cNvSpPr/>
          <p:nvPr/>
        </p:nvSpPr>
        <p:spPr bwMode="auto">
          <a:xfrm>
            <a:off x="-15390" y="2581083"/>
            <a:ext cx="12190271" cy="427643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170" name="Group 169">
            <a:extLst>
              <a:ext uri="{FF2B5EF4-FFF2-40B4-BE49-F238E27FC236}">
                <a16:creationId xmlns:a16="http://schemas.microsoft.com/office/drawing/2014/main" id="{07A7E3B5-E338-4F5D-A9ED-FAFCAE4FCAE5}"/>
              </a:ext>
            </a:extLst>
          </p:cNvPr>
          <p:cNvGrpSpPr/>
          <p:nvPr/>
        </p:nvGrpSpPr>
        <p:grpSpPr>
          <a:xfrm>
            <a:off x="528335" y="2756681"/>
            <a:ext cx="7130960" cy="4475525"/>
            <a:chOff x="711660" y="1748219"/>
            <a:chExt cx="12403691" cy="5246306"/>
          </a:xfrm>
        </p:grpSpPr>
        <p:sp>
          <p:nvSpPr>
            <p:cNvPr id="171" name="Isosceles Triangle 170">
              <a:extLst>
                <a:ext uri="{FF2B5EF4-FFF2-40B4-BE49-F238E27FC236}">
                  <a16:creationId xmlns:a16="http://schemas.microsoft.com/office/drawing/2014/main" id="{472928B1-AC51-498D-B5DA-D93C466B654F}"/>
                </a:ext>
              </a:extLst>
            </p:cNvPr>
            <p:cNvSpPr/>
            <p:nvPr/>
          </p:nvSpPr>
          <p:spPr bwMode="auto">
            <a:xfrm rot="5400000">
              <a:off x="4974145" y="-1735647"/>
              <a:ext cx="3783584" cy="12268203"/>
            </a:xfrm>
            <a:prstGeom prst="triangle">
              <a:avLst>
                <a:gd name="adj" fmla="val 100000"/>
              </a:avLst>
            </a:prstGeom>
            <a:solidFill>
              <a:srgbClr val="107C10">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2" name="Rectangle 171">
              <a:extLst>
                <a:ext uri="{FF2B5EF4-FFF2-40B4-BE49-F238E27FC236}">
                  <a16:creationId xmlns:a16="http://schemas.microsoft.com/office/drawing/2014/main" id="{97DC6FC2-4338-4A16-8491-E46774572904}"/>
                </a:ext>
              </a:extLst>
            </p:cNvPr>
            <p:cNvSpPr/>
            <p:nvPr/>
          </p:nvSpPr>
          <p:spPr bwMode="auto">
            <a:xfrm>
              <a:off x="11515128" y="4794937"/>
              <a:ext cx="1600223" cy="21995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173" name="Group 172">
              <a:extLst>
                <a:ext uri="{FF2B5EF4-FFF2-40B4-BE49-F238E27FC236}">
                  <a16:creationId xmlns:a16="http://schemas.microsoft.com/office/drawing/2014/main" id="{5259F08F-AC18-470E-A092-18B2FA122411}"/>
                </a:ext>
              </a:extLst>
            </p:cNvPr>
            <p:cNvGrpSpPr/>
            <p:nvPr/>
          </p:nvGrpSpPr>
          <p:grpSpPr>
            <a:xfrm>
              <a:off x="711660" y="1748219"/>
              <a:ext cx="11191240" cy="4569756"/>
              <a:chOff x="711660" y="1748219"/>
              <a:chExt cx="11191240" cy="4569756"/>
            </a:xfrm>
          </p:grpSpPr>
          <p:sp>
            <p:nvSpPr>
              <p:cNvPr id="174" name="Freeform 7">
                <a:extLst>
                  <a:ext uri="{FF2B5EF4-FFF2-40B4-BE49-F238E27FC236}">
                    <a16:creationId xmlns:a16="http://schemas.microsoft.com/office/drawing/2014/main" id="{EC4F85B5-7076-47AE-BD4A-762044688C20}"/>
                  </a:ext>
                </a:extLst>
              </p:cNvPr>
              <p:cNvSpPr/>
              <p:nvPr/>
            </p:nvSpPr>
            <p:spPr bwMode="auto">
              <a:xfrm flipV="1">
                <a:off x="713286" y="2506662"/>
                <a:ext cx="11004719" cy="3408657"/>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a:solidFill>
                  <a:srgbClr val="107C10"/>
                </a:solidFill>
                <a:headEnd type="none" w="med" len="med"/>
                <a:tailEnd type="triangle" w="lg"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3330"/>
                <a:endParaRPr lang="en-US" sz="1765" dirty="0">
                  <a:solidFill>
                    <a:srgbClr val="FFFFFF"/>
                  </a:solidFill>
                </a:endParaRPr>
              </a:p>
            </p:txBody>
          </p:sp>
          <p:sp>
            <p:nvSpPr>
              <p:cNvPr id="175" name="Freeform 8">
                <a:extLst>
                  <a:ext uri="{FF2B5EF4-FFF2-40B4-BE49-F238E27FC236}">
                    <a16:creationId xmlns:a16="http://schemas.microsoft.com/office/drawing/2014/main" id="{81DED227-131A-4745-AC41-7860D0124D4F}"/>
                  </a:ext>
                </a:extLst>
              </p:cNvPr>
              <p:cNvSpPr/>
              <p:nvPr/>
            </p:nvSpPr>
            <p:spPr bwMode="auto">
              <a:xfrm>
                <a:off x="711660" y="1748219"/>
                <a:ext cx="11191240" cy="4569756"/>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38100">
                <a:solidFill>
                  <a:schemeClr val="accent1"/>
                </a:solidFill>
                <a:headEnd type="triangle" w="lg" len="med"/>
                <a:tailEnd type="triangle" w="lg"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3330"/>
                <a:endParaRPr lang="en-US" sz="1961" dirty="0">
                  <a:solidFill>
                    <a:srgbClr val="FFFFFF"/>
                  </a:solidFill>
                </a:endParaRPr>
              </a:p>
            </p:txBody>
          </p:sp>
        </p:grpSp>
      </p:grpSp>
      <p:sp>
        <p:nvSpPr>
          <p:cNvPr id="176" name="Freeform 9">
            <a:extLst>
              <a:ext uri="{FF2B5EF4-FFF2-40B4-BE49-F238E27FC236}">
                <a16:creationId xmlns:a16="http://schemas.microsoft.com/office/drawing/2014/main" id="{B18B2F69-EF35-47F6-8DFF-A20B80024BEC}"/>
              </a:ext>
            </a:extLst>
          </p:cNvPr>
          <p:cNvSpPr>
            <a:spLocks/>
          </p:cNvSpPr>
          <p:nvPr/>
        </p:nvSpPr>
        <p:spPr bwMode="auto">
          <a:xfrm>
            <a:off x="7458279" y="4208674"/>
            <a:ext cx="4165441" cy="2520100"/>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74" dirty="0">
              <a:solidFill>
                <a:srgbClr val="000000"/>
              </a:solidFill>
            </a:endParaRPr>
          </a:p>
        </p:txBody>
      </p:sp>
      <p:sp>
        <p:nvSpPr>
          <p:cNvPr id="177" name="Text Placeholder 2">
            <a:extLst>
              <a:ext uri="{FF2B5EF4-FFF2-40B4-BE49-F238E27FC236}">
                <a16:creationId xmlns:a16="http://schemas.microsoft.com/office/drawing/2014/main" id="{19755011-CE96-44B6-9279-B572BC9B4E9B}"/>
              </a:ext>
            </a:extLst>
          </p:cNvPr>
          <p:cNvSpPr txBox="1">
            <a:spLocks/>
          </p:cNvSpPr>
          <p:nvPr/>
        </p:nvSpPr>
        <p:spPr>
          <a:xfrm>
            <a:off x="269239" y="1189495"/>
            <a:ext cx="11653523" cy="130345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961" dirty="0">
                <a:solidFill>
                  <a:schemeClr val="bg1"/>
                </a:solidFill>
              </a:rPr>
              <a:t>Data remains in place – no reloading / restoring of data</a:t>
            </a:r>
          </a:p>
          <a:p>
            <a:pPr marL="0" indent="0" algn="ctr">
              <a:buNone/>
            </a:pPr>
            <a:r>
              <a:rPr lang="en-US" sz="1961" dirty="0">
                <a:solidFill>
                  <a:schemeClr val="bg1"/>
                </a:solidFill>
              </a:rPr>
              <a:t>When paused, cloud-scale storage is min cost</a:t>
            </a:r>
          </a:p>
          <a:p>
            <a:pPr marL="0" indent="0" algn="ctr">
              <a:buNone/>
            </a:pPr>
            <a:r>
              <a:rPr lang="en-US" sz="1961" dirty="0">
                <a:solidFill>
                  <a:schemeClr val="bg1"/>
                </a:solidFill>
              </a:rPr>
              <a:t>Automate via PowerShell/REST API</a:t>
            </a:r>
          </a:p>
        </p:txBody>
      </p:sp>
      <p:grpSp>
        <p:nvGrpSpPr>
          <p:cNvPr id="178" name="Group 177">
            <a:extLst>
              <a:ext uri="{FF2B5EF4-FFF2-40B4-BE49-F238E27FC236}">
                <a16:creationId xmlns:a16="http://schemas.microsoft.com/office/drawing/2014/main" id="{D5B1E40A-1635-4C30-B246-3544CB5B6BF9}"/>
              </a:ext>
            </a:extLst>
          </p:cNvPr>
          <p:cNvGrpSpPr/>
          <p:nvPr/>
        </p:nvGrpSpPr>
        <p:grpSpPr>
          <a:xfrm>
            <a:off x="4751052" y="4886002"/>
            <a:ext cx="2348811" cy="1684214"/>
            <a:chOff x="473611" y="4368838"/>
            <a:chExt cx="2395910" cy="1717986"/>
          </a:xfrm>
        </p:grpSpPr>
        <p:grpSp>
          <p:nvGrpSpPr>
            <p:cNvPr id="179" name="Group 178">
              <a:extLst>
                <a:ext uri="{FF2B5EF4-FFF2-40B4-BE49-F238E27FC236}">
                  <a16:creationId xmlns:a16="http://schemas.microsoft.com/office/drawing/2014/main" id="{889E7CA0-D8EB-44C3-980D-B911261BE14E}"/>
                </a:ext>
              </a:extLst>
            </p:cNvPr>
            <p:cNvGrpSpPr/>
            <p:nvPr/>
          </p:nvGrpSpPr>
          <p:grpSpPr>
            <a:xfrm>
              <a:off x="473611" y="4379464"/>
              <a:ext cx="1392869" cy="1707360"/>
              <a:chOff x="313191" y="4732388"/>
              <a:chExt cx="1392869" cy="1707360"/>
            </a:xfrm>
          </p:grpSpPr>
          <p:grpSp>
            <p:nvGrpSpPr>
              <p:cNvPr id="196" name="Group 195">
                <a:extLst>
                  <a:ext uri="{FF2B5EF4-FFF2-40B4-BE49-F238E27FC236}">
                    <a16:creationId xmlns:a16="http://schemas.microsoft.com/office/drawing/2014/main" id="{49295AC7-00CE-4AFF-A16A-1697C6C382DA}"/>
                  </a:ext>
                </a:extLst>
              </p:cNvPr>
              <p:cNvGrpSpPr>
                <a:grpSpLocks noChangeAspect="1"/>
              </p:cNvGrpSpPr>
              <p:nvPr/>
            </p:nvGrpSpPr>
            <p:grpSpPr>
              <a:xfrm>
                <a:off x="791659" y="4732388"/>
                <a:ext cx="914401" cy="1187440"/>
                <a:chOff x="1644407" y="5115540"/>
                <a:chExt cx="822960" cy="1068695"/>
              </a:xfrm>
            </p:grpSpPr>
            <p:sp>
              <p:nvSpPr>
                <p:cNvPr id="207" name="Rectangle 206">
                  <a:extLst>
                    <a:ext uri="{FF2B5EF4-FFF2-40B4-BE49-F238E27FC236}">
                      <a16:creationId xmlns:a16="http://schemas.microsoft.com/office/drawing/2014/main" id="{C2B0E0AB-8C6F-4EC9-BD03-25895ED09A54}"/>
                    </a:ext>
                  </a:extLst>
                </p:cNvPr>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208" name="Group 207">
                  <a:extLst>
                    <a:ext uri="{FF2B5EF4-FFF2-40B4-BE49-F238E27FC236}">
                      <a16:creationId xmlns:a16="http://schemas.microsoft.com/office/drawing/2014/main" id="{347E5C74-9BCA-4E8F-BB3B-7E0614AA6994}"/>
                    </a:ext>
                  </a:extLst>
                </p:cNvPr>
                <p:cNvGrpSpPr/>
                <p:nvPr/>
              </p:nvGrpSpPr>
              <p:grpSpPr>
                <a:xfrm>
                  <a:off x="1644407" y="5115540"/>
                  <a:ext cx="822960" cy="1068695"/>
                  <a:chOff x="961359" y="2483721"/>
                  <a:chExt cx="822960" cy="1068695"/>
                </a:xfrm>
              </p:grpSpPr>
              <p:sp>
                <p:nvSpPr>
                  <p:cNvPr id="209" name="Oval 208">
                    <a:extLst>
                      <a:ext uri="{FF2B5EF4-FFF2-40B4-BE49-F238E27FC236}">
                        <a16:creationId xmlns:a16="http://schemas.microsoft.com/office/drawing/2014/main" id="{80A3273D-659E-4F73-83F8-742D92B85080}"/>
                      </a:ext>
                    </a:extLst>
                  </p:cNvPr>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210" name="Freeform 123">
                    <a:extLst>
                      <a:ext uri="{FF2B5EF4-FFF2-40B4-BE49-F238E27FC236}">
                        <a16:creationId xmlns:a16="http://schemas.microsoft.com/office/drawing/2014/main" id="{370C530B-9A5B-4FD5-A117-B257E7A03D63}"/>
                      </a:ext>
                    </a:extLst>
                  </p:cNvPr>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197" name="Group 196">
                <a:extLst>
                  <a:ext uri="{FF2B5EF4-FFF2-40B4-BE49-F238E27FC236}">
                    <a16:creationId xmlns:a16="http://schemas.microsoft.com/office/drawing/2014/main" id="{BAFB97F5-6E12-41AF-A1E7-9A0AF3EDE510}"/>
                  </a:ext>
                </a:extLst>
              </p:cNvPr>
              <p:cNvGrpSpPr>
                <a:grpSpLocks noChangeAspect="1"/>
              </p:cNvGrpSpPr>
              <p:nvPr/>
            </p:nvGrpSpPr>
            <p:grpSpPr>
              <a:xfrm>
                <a:off x="552425" y="4994175"/>
                <a:ext cx="914401" cy="1183785"/>
                <a:chOff x="1645666" y="5118829"/>
                <a:chExt cx="822960" cy="1065406"/>
              </a:xfrm>
            </p:grpSpPr>
            <p:sp>
              <p:nvSpPr>
                <p:cNvPr id="203" name="Rectangle 202">
                  <a:extLst>
                    <a:ext uri="{FF2B5EF4-FFF2-40B4-BE49-F238E27FC236}">
                      <a16:creationId xmlns:a16="http://schemas.microsoft.com/office/drawing/2014/main" id="{2AB6BF9D-BA97-43BA-AAF9-98033CA7A175}"/>
                    </a:ext>
                  </a:extLst>
                </p:cNvPr>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204" name="Group 203">
                  <a:extLst>
                    <a:ext uri="{FF2B5EF4-FFF2-40B4-BE49-F238E27FC236}">
                      <a16:creationId xmlns:a16="http://schemas.microsoft.com/office/drawing/2014/main" id="{8B639D0F-CB32-40A2-9C26-926C9F35AEE8}"/>
                    </a:ext>
                  </a:extLst>
                </p:cNvPr>
                <p:cNvGrpSpPr/>
                <p:nvPr/>
              </p:nvGrpSpPr>
              <p:grpSpPr>
                <a:xfrm>
                  <a:off x="1645666" y="5118829"/>
                  <a:ext cx="822960" cy="1065406"/>
                  <a:chOff x="962618" y="2487010"/>
                  <a:chExt cx="822960" cy="1065406"/>
                </a:xfrm>
              </p:grpSpPr>
              <p:sp>
                <p:nvSpPr>
                  <p:cNvPr id="205" name="Oval 204">
                    <a:extLst>
                      <a:ext uri="{FF2B5EF4-FFF2-40B4-BE49-F238E27FC236}">
                        <a16:creationId xmlns:a16="http://schemas.microsoft.com/office/drawing/2014/main" id="{A0AADD16-F6C5-4C44-ABFC-38383C9664C3}"/>
                      </a:ext>
                    </a:extLst>
                  </p:cNvPr>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206" name="Freeform 123">
                    <a:extLst>
                      <a:ext uri="{FF2B5EF4-FFF2-40B4-BE49-F238E27FC236}">
                        <a16:creationId xmlns:a16="http://schemas.microsoft.com/office/drawing/2014/main" id="{9C5ADAFA-5100-44F8-9118-6EAE76FD642F}"/>
                      </a:ext>
                    </a:extLst>
                  </p:cNvPr>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198" name="Group 197">
                <a:extLst>
                  <a:ext uri="{FF2B5EF4-FFF2-40B4-BE49-F238E27FC236}">
                    <a16:creationId xmlns:a16="http://schemas.microsoft.com/office/drawing/2014/main" id="{3BFE0668-2707-4049-8BDE-337DAC3E0144}"/>
                  </a:ext>
                </a:extLst>
              </p:cNvPr>
              <p:cNvGrpSpPr>
                <a:grpSpLocks noChangeAspect="1"/>
              </p:cNvGrpSpPr>
              <p:nvPr/>
            </p:nvGrpSpPr>
            <p:grpSpPr>
              <a:xfrm>
                <a:off x="313191" y="5252308"/>
                <a:ext cx="914401" cy="1187440"/>
                <a:chOff x="1625267" y="5096400"/>
                <a:chExt cx="822960" cy="1068695"/>
              </a:xfrm>
            </p:grpSpPr>
            <p:sp>
              <p:nvSpPr>
                <p:cNvPr id="199" name="Rectangle 198">
                  <a:extLst>
                    <a:ext uri="{FF2B5EF4-FFF2-40B4-BE49-F238E27FC236}">
                      <a16:creationId xmlns:a16="http://schemas.microsoft.com/office/drawing/2014/main" id="{C84B48A6-E606-43E8-A2AD-FFE2943E013C}"/>
                    </a:ext>
                  </a:extLst>
                </p:cNvPr>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200" name="Group 199">
                  <a:extLst>
                    <a:ext uri="{FF2B5EF4-FFF2-40B4-BE49-F238E27FC236}">
                      <a16:creationId xmlns:a16="http://schemas.microsoft.com/office/drawing/2014/main" id="{6F17453A-95F3-42B1-9BC5-A8C7BE28E762}"/>
                    </a:ext>
                  </a:extLst>
                </p:cNvPr>
                <p:cNvGrpSpPr/>
                <p:nvPr/>
              </p:nvGrpSpPr>
              <p:grpSpPr>
                <a:xfrm>
                  <a:off x="1625267" y="5096400"/>
                  <a:ext cx="822960" cy="1068695"/>
                  <a:chOff x="942219" y="2464581"/>
                  <a:chExt cx="822960" cy="1068695"/>
                </a:xfrm>
              </p:grpSpPr>
              <p:sp>
                <p:nvSpPr>
                  <p:cNvPr id="201" name="Oval 200">
                    <a:extLst>
                      <a:ext uri="{FF2B5EF4-FFF2-40B4-BE49-F238E27FC236}">
                        <a16:creationId xmlns:a16="http://schemas.microsoft.com/office/drawing/2014/main" id="{88CFD4E7-665C-4DAA-84B5-69AB57C7293B}"/>
                      </a:ext>
                    </a:extLst>
                  </p:cNvPr>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202" name="Freeform 35">
                    <a:extLst>
                      <a:ext uri="{FF2B5EF4-FFF2-40B4-BE49-F238E27FC236}">
                        <a16:creationId xmlns:a16="http://schemas.microsoft.com/office/drawing/2014/main" id="{5700DB0B-A8FD-4851-BB83-A6C4C8AF1A02}"/>
                      </a:ext>
                    </a:extLst>
                  </p:cNvPr>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grpSp>
          <p:nvGrpSpPr>
            <p:cNvPr id="180" name="Group 179">
              <a:extLst>
                <a:ext uri="{FF2B5EF4-FFF2-40B4-BE49-F238E27FC236}">
                  <a16:creationId xmlns:a16="http://schemas.microsoft.com/office/drawing/2014/main" id="{BB1FA60A-8CC2-4F51-AB32-D161D7DDB29B}"/>
                </a:ext>
              </a:extLst>
            </p:cNvPr>
            <p:cNvGrpSpPr>
              <a:grpSpLocks noChangeAspect="1"/>
            </p:cNvGrpSpPr>
            <p:nvPr/>
          </p:nvGrpSpPr>
          <p:grpSpPr>
            <a:xfrm>
              <a:off x="2046561" y="4368838"/>
              <a:ext cx="822960" cy="1008773"/>
              <a:chOff x="313191" y="4732388"/>
              <a:chExt cx="1392869" cy="1707360"/>
            </a:xfrm>
          </p:grpSpPr>
          <p:grpSp>
            <p:nvGrpSpPr>
              <p:cNvPr id="181" name="Group 180">
                <a:extLst>
                  <a:ext uri="{FF2B5EF4-FFF2-40B4-BE49-F238E27FC236}">
                    <a16:creationId xmlns:a16="http://schemas.microsoft.com/office/drawing/2014/main" id="{C52C6D3A-6182-4DC2-9E88-B1CCCF35CCF3}"/>
                  </a:ext>
                </a:extLst>
              </p:cNvPr>
              <p:cNvGrpSpPr>
                <a:grpSpLocks noChangeAspect="1"/>
              </p:cNvGrpSpPr>
              <p:nvPr/>
            </p:nvGrpSpPr>
            <p:grpSpPr>
              <a:xfrm>
                <a:off x="791659" y="4732388"/>
                <a:ext cx="914401" cy="1187440"/>
                <a:chOff x="1644407" y="5115540"/>
                <a:chExt cx="822960" cy="1068695"/>
              </a:xfrm>
            </p:grpSpPr>
            <p:sp>
              <p:nvSpPr>
                <p:cNvPr id="192" name="Rectangle 191">
                  <a:extLst>
                    <a:ext uri="{FF2B5EF4-FFF2-40B4-BE49-F238E27FC236}">
                      <a16:creationId xmlns:a16="http://schemas.microsoft.com/office/drawing/2014/main" id="{5072722E-99D4-4DB4-A901-C7C902B3FADD}"/>
                    </a:ext>
                  </a:extLst>
                </p:cNvPr>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6E7A9AB9-27A5-480D-B9A0-66F40F800424}"/>
                    </a:ext>
                  </a:extLst>
                </p:cNvPr>
                <p:cNvGrpSpPr/>
                <p:nvPr/>
              </p:nvGrpSpPr>
              <p:grpSpPr>
                <a:xfrm>
                  <a:off x="1644407" y="5115540"/>
                  <a:ext cx="822960" cy="1068695"/>
                  <a:chOff x="961359" y="2483721"/>
                  <a:chExt cx="822960" cy="1068695"/>
                </a:xfrm>
              </p:grpSpPr>
              <p:sp>
                <p:nvSpPr>
                  <p:cNvPr id="194" name="Oval 193">
                    <a:extLst>
                      <a:ext uri="{FF2B5EF4-FFF2-40B4-BE49-F238E27FC236}">
                        <a16:creationId xmlns:a16="http://schemas.microsoft.com/office/drawing/2014/main" id="{8FA357F7-DA9C-4D94-A382-C14900F54A34}"/>
                      </a:ext>
                    </a:extLst>
                  </p:cNvPr>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195" name="Freeform 123">
                    <a:extLst>
                      <a:ext uri="{FF2B5EF4-FFF2-40B4-BE49-F238E27FC236}">
                        <a16:creationId xmlns:a16="http://schemas.microsoft.com/office/drawing/2014/main" id="{87AF8EBD-6685-4AA2-80C6-3D8E9BFB1766}"/>
                      </a:ext>
                    </a:extLst>
                  </p:cNvPr>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182" name="Group 181">
                <a:extLst>
                  <a:ext uri="{FF2B5EF4-FFF2-40B4-BE49-F238E27FC236}">
                    <a16:creationId xmlns:a16="http://schemas.microsoft.com/office/drawing/2014/main" id="{AABF335F-FF93-4FBA-8A54-3B2813C191A0}"/>
                  </a:ext>
                </a:extLst>
              </p:cNvPr>
              <p:cNvGrpSpPr>
                <a:grpSpLocks noChangeAspect="1"/>
              </p:cNvGrpSpPr>
              <p:nvPr/>
            </p:nvGrpSpPr>
            <p:grpSpPr>
              <a:xfrm>
                <a:off x="552425" y="4994175"/>
                <a:ext cx="914401" cy="1183785"/>
                <a:chOff x="1645666" y="5118829"/>
                <a:chExt cx="822960" cy="1065406"/>
              </a:xfrm>
            </p:grpSpPr>
            <p:sp>
              <p:nvSpPr>
                <p:cNvPr id="188" name="Rectangle 187">
                  <a:extLst>
                    <a:ext uri="{FF2B5EF4-FFF2-40B4-BE49-F238E27FC236}">
                      <a16:creationId xmlns:a16="http://schemas.microsoft.com/office/drawing/2014/main" id="{2F9D1654-94D9-47EC-82D3-B89542DDC66B}"/>
                    </a:ext>
                  </a:extLst>
                </p:cNvPr>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F0AE9A8B-0A6E-4F96-A8D6-636B6486389C}"/>
                    </a:ext>
                  </a:extLst>
                </p:cNvPr>
                <p:cNvGrpSpPr/>
                <p:nvPr/>
              </p:nvGrpSpPr>
              <p:grpSpPr>
                <a:xfrm>
                  <a:off x="1645666" y="5118829"/>
                  <a:ext cx="822960" cy="1065406"/>
                  <a:chOff x="962618" y="2487010"/>
                  <a:chExt cx="822960" cy="1065406"/>
                </a:xfrm>
              </p:grpSpPr>
              <p:sp>
                <p:nvSpPr>
                  <p:cNvPr id="190" name="Oval 189">
                    <a:extLst>
                      <a:ext uri="{FF2B5EF4-FFF2-40B4-BE49-F238E27FC236}">
                        <a16:creationId xmlns:a16="http://schemas.microsoft.com/office/drawing/2014/main" id="{890C9B3B-1752-42E4-B63E-9A58FE69C366}"/>
                      </a:ext>
                    </a:extLst>
                  </p:cNvPr>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191" name="Freeform 123">
                    <a:extLst>
                      <a:ext uri="{FF2B5EF4-FFF2-40B4-BE49-F238E27FC236}">
                        <a16:creationId xmlns:a16="http://schemas.microsoft.com/office/drawing/2014/main" id="{97A441DA-9B89-414C-925B-EEEDC544CED7}"/>
                      </a:ext>
                    </a:extLst>
                  </p:cNvPr>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183" name="Group 182">
                <a:extLst>
                  <a:ext uri="{FF2B5EF4-FFF2-40B4-BE49-F238E27FC236}">
                    <a16:creationId xmlns:a16="http://schemas.microsoft.com/office/drawing/2014/main" id="{71DDF949-EC50-4704-A42E-52B118519947}"/>
                  </a:ext>
                </a:extLst>
              </p:cNvPr>
              <p:cNvGrpSpPr>
                <a:grpSpLocks noChangeAspect="1"/>
              </p:cNvGrpSpPr>
              <p:nvPr/>
            </p:nvGrpSpPr>
            <p:grpSpPr>
              <a:xfrm>
                <a:off x="313191" y="5252308"/>
                <a:ext cx="914401" cy="1187440"/>
                <a:chOff x="1625267" y="5096400"/>
                <a:chExt cx="822960" cy="1068695"/>
              </a:xfrm>
            </p:grpSpPr>
            <p:sp>
              <p:nvSpPr>
                <p:cNvPr id="184" name="Rectangle 183">
                  <a:extLst>
                    <a:ext uri="{FF2B5EF4-FFF2-40B4-BE49-F238E27FC236}">
                      <a16:creationId xmlns:a16="http://schemas.microsoft.com/office/drawing/2014/main" id="{470F13B7-92C7-4FD2-9DED-64A6911B13C3}"/>
                    </a:ext>
                  </a:extLst>
                </p:cNvPr>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grpSp>
              <p:nvGrpSpPr>
                <p:cNvPr id="185" name="Group 184">
                  <a:extLst>
                    <a:ext uri="{FF2B5EF4-FFF2-40B4-BE49-F238E27FC236}">
                      <a16:creationId xmlns:a16="http://schemas.microsoft.com/office/drawing/2014/main" id="{FFC2A6EC-2192-407F-A27C-18E0A36B75B5}"/>
                    </a:ext>
                  </a:extLst>
                </p:cNvPr>
                <p:cNvGrpSpPr/>
                <p:nvPr/>
              </p:nvGrpSpPr>
              <p:grpSpPr>
                <a:xfrm>
                  <a:off x="1625267" y="5096400"/>
                  <a:ext cx="822960" cy="1068695"/>
                  <a:chOff x="942219" y="2464581"/>
                  <a:chExt cx="822960" cy="1068695"/>
                </a:xfrm>
              </p:grpSpPr>
              <p:sp>
                <p:nvSpPr>
                  <p:cNvPr id="186" name="Oval 185">
                    <a:extLst>
                      <a:ext uri="{FF2B5EF4-FFF2-40B4-BE49-F238E27FC236}">
                        <a16:creationId xmlns:a16="http://schemas.microsoft.com/office/drawing/2014/main" id="{718C584F-0645-4DED-B2F4-9850F15627C7}"/>
                      </a:ext>
                    </a:extLst>
                  </p:cNvPr>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187" name="Freeform 20">
                    <a:extLst>
                      <a:ext uri="{FF2B5EF4-FFF2-40B4-BE49-F238E27FC236}">
                        <a16:creationId xmlns:a16="http://schemas.microsoft.com/office/drawing/2014/main" id="{1123EF03-A1FB-43C5-B71C-19BF6F77AFB4}"/>
                      </a:ext>
                    </a:extLst>
                  </p:cNvPr>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grpSp>
      <p:grpSp>
        <p:nvGrpSpPr>
          <p:cNvPr id="211" name="Group 210">
            <a:extLst>
              <a:ext uri="{FF2B5EF4-FFF2-40B4-BE49-F238E27FC236}">
                <a16:creationId xmlns:a16="http://schemas.microsoft.com/office/drawing/2014/main" id="{31467B10-ED3C-405D-9A7D-4A239C63C477}"/>
              </a:ext>
            </a:extLst>
          </p:cNvPr>
          <p:cNvGrpSpPr/>
          <p:nvPr/>
        </p:nvGrpSpPr>
        <p:grpSpPr>
          <a:xfrm>
            <a:off x="941246" y="3335187"/>
            <a:ext cx="9951459" cy="1211554"/>
            <a:chOff x="960437" y="3404414"/>
            <a:chExt cx="10151006" cy="1235848"/>
          </a:xfrm>
        </p:grpSpPr>
        <p:grpSp>
          <p:nvGrpSpPr>
            <p:cNvPr id="212" name="Group 211">
              <a:extLst>
                <a:ext uri="{FF2B5EF4-FFF2-40B4-BE49-F238E27FC236}">
                  <a16:creationId xmlns:a16="http://schemas.microsoft.com/office/drawing/2014/main" id="{12B6B2D7-3F0E-4B19-9E7A-6AF35F0B37CE}"/>
                </a:ext>
              </a:extLst>
            </p:cNvPr>
            <p:cNvGrpSpPr>
              <a:grpSpLocks noChangeAspect="1"/>
            </p:cNvGrpSpPr>
            <p:nvPr/>
          </p:nvGrpSpPr>
          <p:grpSpPr>
            <a:xfrm>
              <a:off x="4435742" y="3404414"/>
              <a:ext cx="3200400" cy="1235848"/>
              <a:chOff x="516754" y="2718947"/>
              <a:chExt cx="2171607" cy="838575"/>
            </a:xfrm>
          </p:grpSpPr>
          <p:grpSp>
            <p:nvGrpSpPr>
              <p:cNvPr id="438" name="Group 437">
                <a:extLst>
                  <a:ext uri="{FF2B5EF4-FFF2-40B4-BE49-F238E27FC236}">
                    <a16:creationId xmlns:a16="http://schemas.microsoft.com/office/drawing/2014/main" id="{658EE1AB-3D14-4636-8BC2-49C7A62EDD54}"/>
                  </a:ext>
                </a:extLst>
              </p:cNvPr>
              <p:cNvGrpSpPr/>
              <p:nvPr/>
            </p:nvGrpSpPr>
            <p:grpSpPr>
              <a:xfrm>
                <a:off x="516754" y="2718947"/>
                <a:ext cx="605761" cy="838575"/>
                <a:chOff x="8877856" y="3042381"/>
                <a:chExt cx="605761" cy="838575"/>
              </a:xfrm>
            </p:grpSpPr>
            <p:sp>
              <p:nvSpPr>
                <p:cNvPr id="459" name="Rectangle 458">
                  <a:extLst>
                    <a:ext uri="{FF2B5EF4-FFF2-40B4-BE49-F238E27FC236}">
                      <a16:creationId xmlns:a16="http://schemas.microsoft.com/office/drawing/2014/main" id="{F64D0404-988D-41C5-8335-DAD043759751}"/>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60" name="Freeform 130">
                  <a:extLst>
                    <a:ext uri="{FF2B5EF4-FFF2-40B4-BE49-F238E27FC236}">
                      <a16:creationId xmlns:a16="http://schemas.microsoft.com/office/drawing/2014/main" id="{9B8C284E-14A5-4969-ABBE-2E300356149F}"/>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61" name="Freeform 131">
                  <a:extLst>
                    <a:ext uri="{FF2B5EF4-FFF2-40B4-BE49-F238E27FC236}">
                      <a16:creationId xmlns:a16="http://schemas.microsoft.com/office/drawing/2014/main" id="{D44EA269-55C4-401F-BC57-C69F3888B316}"/>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62" name="Freeform 132">
                  <a:extLst>
                    <a:ext uri="{FF2B5EF4-FFF2-40B4-BE49-F238E27FC236}">
                      <a16:creationId xmlns:a16="http://schemas.microsoft.com/office/drawing/2014/main" id="{B9E8703F-14CD-42F4-AA63-4DF6E67FBF11}"/>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63" name="Freeform 133">
                  <a:extLst>
                    <a:ext uri="{FF2B5EF4-FFF2-40B4-BE49-F238E27FC236}">
                      <a16:creationId xmlns:a16="http://schemas.microsoft.com/office/drawing/2014/main" id="{F6B23BB1-4A5C-4D62-908E-F5E276FA2C68}"/>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64" name="Oval 463">
                  <a:extLst>
                    <a:ext uri="{FF2B5EF4-FFF2-40B4-BE49-F238E27FC236}">
                      <a16:creationId xmlns:a16="http://schemas.microsoft.com/office/drawing/2014/main" id="{A0B6DA1B-A8A6-41BC-8989-0B7118354E6A}"/>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65" name="Oval 464">
                  <a:extLst>
                    <a:ext uri="{FF2B5EF4-FFF2-40B4-BE49-F238E27FC236}">
                      <a16:creationId xmlns:a16="http://schemas.microsoft.com/office/drawing/2014/main" id="{BBD07810-954F-48D7-963D-7C36365E2EC4}"/>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66" name="Oval 465">
                  <a:extLst>
                    <a:ext uri="{FF2B5EF4-FFF2-40B4-BE49-F238E27FC236}">
                      <a16:creationId xmlns:a16="http://schemas.microsoft.com/office/drawing/2014/main" id="{12563D7E-0076-4547-9135-45FF3A209A62}"/>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67" name="Oval 466">
                  <a:extLst>
                    <a:ext uri="{FF2B5EF4-FFF2-40B4-BE49-F238E27FC236}">
                      <a16:creationId xmlns:a16="http://schemas.microsoft.com/office/drawing/2014/main" id="{A5C46D2E-308D-412A-A68C-9D2A611EDC92}"/>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439" name="Group 438">
                <a:extLst>
                  <a:ext uri="{FF2B5EF4-FFF2-40B4-BE49-F238E27FC236}">
                    <a16:creationId xmlns:a16="http://schemas.microsoft.com/office/drawing/2014/main" id="{D06306BA-65C1-47BA-A106-6D22B48C09A6}"/>
                  </a:ext>
                </a:extLst>
              </p:cNvPr>
              <p:cNvGrpSpPr/>
              <p:nvPr/>
            </p:nvGrpSpPr>
            <p:grpSpPr>
              <a:xfrm>
                <a:off x="1299677" y="2718947"/>
                <a:ext cx="605761" cy="838575"/>
                <a:chOff x="8877856" y="3042381"/>
                <a:chExt cx="605761" cy="838575"/>
              </a:xfrm>
            </p:grpSpPr>
            <p:sp>
              <p:nvSpPr>
                <p:cNvPr id="450" name="Rectangle 449">
                  <a:extLst>
                    <a:ext uri="{FF2B5EF4-FFF2-40B4-BE49-F238E27FC236}">
                      <a16:creationId xmlns:a16="http://schemas.microsoft.com/office/drawing/2014/main" id="{5DEBDCBA-1298-408F-A251-B768BF9C12AD}"/>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51" name="Freeform 121">
                  <a:extLst>
                    <a:ext uri="{FF2B5EF4-FFF2-40B4-BE49-F238E27FC236}">
                      <a16:creationId xmlns:a16="http://schemas.microsoft.com/office/drawing/2014/main" id="{CD9D601F-8F42-437A-B145-B073D70C2008}"/>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52" name="Freeform 122">
                  <a:extLst>
                    <a:ext uri="{FF2B5EF4-FFF2-40B4-BE49-F238E27FC236}">
                      <a16:creationId xmlns:a16="http://schemas.microsoft.com/office/drawing/2014/main" id="{AF39E77D-6B9E-472C-A852-4B39A39BA3A5}"/>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53" name="Freeform 123">
                  <a:extLst>
                    <a:ext uri="{FF2B5EF4-FFF2-40B4-BE49-F238E27FC236}">
                      <a16:creationId xmlns:a16="http://schemas.microsoft.com/office/drawing/2014/main" id="{AAA4F8FC-23D7-4EF8-A4C0-8F97D7F94012}"/>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54" name="Freeform 124">
                  <a:extLst>
                    <a:ext uri="{FF2B5EF4-FFF2-40B4-BE49-F238E27FC236}">
                      <a16:creationId xmlns:a16="http://schemas.microsoft.com/office/drawing/2014/main" id="{330F4A95-4193-4F88-A997-551544DB1CEF}"/>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55" name="Oval 454">
                  <a:extLst>
                    <a:ext uri="{FF2B5EF4-FFF2-40B4-BE49-F238E27FC236}">
                      <a16:creationId xmlns:a16="http://schemas.microsoft.com/office/drawing/2014/main" id="{DB1383CA-8FB9-42FE-AC23-DBE4E57FA847}"/>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56" name="Oval 455">
                  <a:extLst>
                    <a:ext uri="{FF2B5EF4-FFF2-40B4-BE49-F238E27FC236}">
                      <a16:creationId xmlns:a16="http://schemas.microsoft.com/office/drawing/2014/main" id="{33FDF203-6D82-43D1-873F-B26CB2090D32}"/>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57" name="Oval 456">
                  <a:extLst>
                    <a:ext uri="{FF2B5EF4-FFF2-40B4-BE49-F238E27FC236}">
                      <a16:creationId xmlns:a16="http://schemas.microsoft.com/office/drawing/2014/main" id="{CDB8A82E-6F8B-45A1-9AD9-1042ACFF22A2}"/>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58" name="Oval 457">
                  <a:extLst>
                    <a:ext uri="{FF2B5EF4-FFF2-40B4-BE49-F238E27FC236}">
                      <a16:creationId xmlns:a16="http://schemas.microsoft.com/office/drawing/2014/main" id="{A2277915-DC75-43EE-B6D9-15B26458B3D4}"/>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440" name="Group 439">
                <a:extLst>
                  <a:ext uri="{FF2B5EF4-FFF2-40B4-BE49-F238E27FC236}">
                    <a16:creationId xmlns:a16="http://schemas.microsoft.com/office/drawing/2014/main" id="{C4C5327E-12E4-4190-8D39-C36528C365F3}"/>
                  </a:ext>
                </a:extLst>
              </p:cNvPr>
              <p:cNvGrpSpPr/>
              <p:nvPr/>
            </p:nvGrpSpPr>
            <p:grpSpPr>
              <a:xfrm>
                <a:off x="2082600" y="2718947"/>
                <a:ext cx="605761" cy="838575"/>
                <a:chOff x="8877856" y="3042381"/>
                <a:chExt cx="605761" cy="838575"/>
              </a:xfrm>
            </p:grpSpPr>
            <p:sp>
              <p:nvSpPr>
                <p:cNvPr id="441" name="Rectangle 440">
                  <a:extLst>
                    <a:ext uri="{FF2B5EF4-FFF2-40B4-BE49-F238E27FC236}">
                      <a16:creationId xmlns:a16="http://schemas.microsoft.com/office/drawing/2014/main" id="{B85DE0CA-43F7-4081-B345-A11454853753}"/>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42" name="Freeform 112">
                  <a:extLst>
                    <a:ext uri="{FF2B5EF4-FFF2-40B4-BE49-F238E27FC236}">
                      <a16:creationId xmlns:a16="http://schemas.microsoft.com/office/drawing/2014/main" id="{251AF73D-8AD2-475E-8AEC-6B8E2DDCC386}"/>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43" name="Freeform 113">
                  <a:extLst>
                    <a:ext uri="{FF2B5EF4-FFF2-40B4-BE49-F238E27FC236}">
                      <a16:creationId xmlns:a16="http://schemas.microsoft.com/office/drawing/2014/main" id="{58BC8A6C-CF4B-4927-9DD3-067C2FBF010B}"/>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44" name="Freeform 114">
                  <a:extLst>
                    <a:ext uri="{FF2B5EF4-FFF2-40B4-BE49-F238E27FC236}">
                      <a16:creationId xmlns:a16="http://schemas.microsoft.com/office/drawing/2014/main" id="{280F6B13-8D6F-4CA4-8327-2BB289599E23}"/>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45" name="Freeform 115">
                  <a:extLst>
                    <a:ext uri="{FF2B5EF4-FFF2-40B4-BE49-F238E27FC236}">
                      <a16:creationId xmlns:a16="http://schemas.microsoft.com/office/drawing/2014/main" id="{1BD249CC-777E-425A-B4BA-D6B954C97869}"/>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46" name="Oval 445">
                  <a:extLst>
                    <a:ext uri="{FF2B5EF4-FFF2-40B4-BE49-F238E27FC236}">
                      <a16:creationId xmlns:a16="http://schemas.microsoft.com/office/drawing/2014/main" id="{9CAC6F35-D4E3-46D1-8002-AA176BB14C1B}"/>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47" name="Oval 446">
                  <a:extLst>
                    <a:ext uri="{FF2B5EF4-FFF2-40B4-BE49-F238E27FC236}">
                      <a16:creationId xmlns:a16="http://schemas.microsoft.com/office/drawing/2014/main" id="{FD22AD28-09BE-4451-A1E3-2D9573156B63}"/>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48" name="Oval 447">
                  <a:extLst>
                    <a:ext uri="{FF2B5EF4-FFF2-40B4-BE49-F238E27FC236}">
                      <a16:creationId xmlns:a16="http://schemas.microsoft.com/office/drawing/2014/main" id="{0B8EEB00-25FE-45D5-89F4-ED53A14268FF}"/>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49" name="Oval 448">
                  <a:extLst>
                    <a:ext uri="{FF2B5EF4-FFF2-40B4-BE49-F238E27FC236}">
                      <a16:creationId xmlns:a16="http://schemas.microsoft.com/office/drawing/2014/main" id="{8C28DBAE-ADF9-40F2-A44D-F408A16244D2}"/>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grpSp>
          <p:nvGrpSpPr>
            <p:cNvPr id="214" name="Group 213">
              <a:extLst>
                <a:ext uri="{FF2B5EF4-FFF2-40B4-BE49-F238E27FC236}">
                  <a16:creationId xmlns:a16="http://schemas.microsoft.com/office/drawing/2014/main" id="{4970FD7A-002D-4CEE-A8A9-F8171EF43846}"/>
                </a:ext>
              </a:extLst>
            </p:cNvPr>
            <p:cNvGrpSpPr>
              <a:grpSpLocks noChangeAspect="1"/>
            </p:cNvGrpSpPr>
            <p:nvPr/>
          </p:nvGrpSpPr>
          <p:grpSpPr>
            <a:xfrm>
              <a:off x="960437" y="3404414"/>
              <a:ext cx="3200403" cy="1235848"/>
              <a:chOff x="516753" y="2718947"/>
              <a:chExt cx="2171608" cy="838575"/>
            </a:xfrm>
          </p:grpSpPr>
          <p:grpSp>
            <p:nvGrpSpPr>
              <p:cNvPr id="408" name="Group 407">
                <a:extLst>
                  <a:ext uri="{FF2B5EF4-FFF2-40B4-BE49-F238E27FC236}">
                    <a16:creationId xmlns:a16="http://schemas.microsoft.com/office/drawing/2014/main" id="{0409F3F5-4B26-45F2-A291-0278AA7E9CCE}"/>
                  </a:ext>
                </a:extLst>
              </p:cNvPr>
              <p:cNvGrpSpPr/>
              <p:nvPr/>
            </p:nvGrpSpPr>
            <p:grpSpPr>
              <a:xfrm>
                <a:off x="516753" y="2718947"/>
                <a:ext cx="605761" cy="838575"/>
                <a:chOff x="8877856" y="3042381"/>
                <a:chExt cx="605761" cy="838575"/>
              </a:xfrm>
            </p:grpSpPr>
            <p:sp>
              <p:nvSpPr>
                <p:cNvPr id="429" name="Rectangle 428">
                  <a:extLst>
                    <a:ext uri="{FF2B5EF4-FFF2-40B4-BE49-F238E27FC236}">
                      <a16:creationId xmlns:a16="http://schemas.microsoft.com/office/drawing/2014/main" id="{42A43049-F2A0-44B1-A09B-DE96B6D99E92}"/>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30" name="Freeform 100">
                  <a:extLst>
                    <a:ext uri="{FF2B5EF4-FFF2-40B4-BE49-F238E27FC236}">
                      <a16:creationId xmlns:a16="http://schemas.microsoft.com/office/drawing/2014/main" id="{6CA66E08-CD8F-47C9-830B-A8A78119AC51}"/>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31" name="Freeform 101">
                  <a:extLst>
                    <a:ext uri="{FF2B5EF4-FFF2-40B4-BE49-F238E27FC236}">
                      <a16:creationId xmlns:a16="http://schemas.microsoft.com/office/drawing/2014/main" id="{D9250838-94E2-4931-80FC-BA68D33CF759}"/>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32" name="Freeform 102">
                  <a:extLst>
                    <a:ext uri="{FF2B5EF4-FFF2-40B4-BE49-F238E27FC236}">
                      <a16:creationId xmlns:a16="http://schemas.microsoft.com/office/drawing/2014/main" id="{626FD45C-1280-4A45-95EB-C897FDC3ECFD}"/>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33" name="Freeform 103">
                  <a:extLst>
                    <a:ext uri="{FF2B5EF4-FFF2-40B4-BE49-F238E27FC236}">
                      <a16:creationId xmlns:a16="http://schemas.microsoft.com/office/drawing/2014/main" id="{B4582920-6C66-497C-BCE8-3C9D5690CDB9}"/>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34" name="Oval 433">
                  <a:extLst>
                    <a:ext uri="{FF2B5EF4-FFF2-40B4-BE49-F238E27FC236}">
                      <a16:creationId xmlns:a16="http://schemas.microsoft.com/office/drawing/2014/main" id="{1B783735-3960-4FC5-BEB2-959B6F6D50E1}"/>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35" name="Oval 434">
                  <a:extLst>
                    <a:ext uri="{FF2B5EF4-FFF2-40B4-BE49-F238E27FC236}">
                      <a16:creationId xmlns:a16="http://schemas.microsoft.com/office/drawing/2014/main" id="{342DEBD2-F5CD-4DBF-806F-29C11198FBB3}"/>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36" name="Oval 435">
                  <a:extLst>
                    <a:ext uri="{FF2B5EF4-FFF2-40B4-BE49-F238E27FC236}">
                      <a16:creationId xmlns:a16="http://schemas.microsoft.com/office/drawing/2014/main" id="{C9A99643-3A6B-4B1A-B8D1-2BB20E5FB8B1}"/>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37" name="Oval 436">
                  <a:extLst>
                    <a:ext uri="{FF2B5EF4-FFF2-40B4-BE49-F238E27FC236}">
                      <a16:creationId xmlns:a16="http://schemas.microsoft.com/office/drawing/2014/main" id="{D137795E-185F-4AAD-BA1A-C66EC1FB8584}"/>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409" name="Group 408">
                <a:extLst>
                  <a:ext uri="{FF2B5EF4-FFF2-40B4-BE49-F238E27FC236}">
                    <a16:creationId xmlns:a16="http://schemas.microsoft.com/office/drawing/2014/main" id="{1BD7C531-10F5-4370-A246-5D13F791FAB6}"/>
                  </a:ext>
                </a:extLst>
              </p:cNvPr>
              <p:cNvGrpSpPr/>
              <p:nvPr/>
            </p:nvGrpSpPr>
            <p:grpSpPr>
              <a:xfrm>
                <a:off x="1299676" y="2718947"/>
                <a:ext cx="605761" cy="838575"/>
                <a:chOff x="8877856" y="3042381"/>
                <a:chExt cx="605761" cy="838575"/>
              </a:xfrm>
            </p:grpSpPr>
            <p:sp>
              <p:nvSpPr>
                <p:cNvPr id="420" name="Rectangle 419">
                  <a:extLst>
                    <a:ext uri="{FF2B5EF4-FFF2-40B4-BE49-F238E27FC236}">
                      <a16:creationId xmlns:a16="http://schemas.microsoft.com/office/drawing/2014/main" id="{D6CEEAA4-249D-419C-A50B-0ACC90FCFC5E}"/>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21" name="Freeform 91">
                  <a:extLst>
                    <a:ext uri="{FF2B5EF4-FFF2-40B4-BE49-F238E27FC236}">
                      <a16:creationId xmlns:a16="http://schemas.microsoft.com/office/drawing/2014/main" id="{D846256E-49AD-405A-8FE8-F5BDBD80A34D}"/>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22" name="Freeform 92">
                  <a:extLst>
                    <a:ext uri="{FF2B5EF4-FFF2-40B4-BE49-F238E27FC236}">
                      <a16:creationId xmlns:a16="http://schemas.microsoft.com/office/drawing/2014/main" id="{9B48A4F2-F16B-4404-A824-3283AE851953}"/>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23" name="Freeform 93">
                  <a:extLst>
                    <a:ext uri="{FF2B5EF4-FFF2-40B4-BE49-F238E27FC236}">
                      <a16:creationId xmlns:a16="http://schemas.microsoft.com/office/drawing/2014/main" id="{CE196975-0EB0-4505-9289-ECFC7AB9D45C}"/>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24" name="Freeform 94">
                  <a:extLst>
                    <a:ext uri="{FF2B5EF4-FFF2-40B4-BE49-F238E27FC236}">
                      <a16:creationId xmlns:a16="http://schemas.microsoft.com/office/drawing/2014/main" id="{771948E8-AB8C-420F-966A-F9DC00FBFA05}"/>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25" name="Oval 424">
                  <a:extLst>
                    <a:ext uri="{FF2B5EF4-FFF2-40B4-BE49-F238E27FC236}">
                      <a16:creationId xmlns:a16="http://schemas.microsoft.com/office/drawing/2014/main" id="{7EEF818B-CE69-416F-8B67-0365394D3527}"/>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26" name="Oval 425">
                  <a:extLst>
                    <a:ext uri="{FF2B5EF4-FFF2-40B4-BE49-F238E27FC236}">
                      <a16:creationId xmlns:a16="http://schemas.microsoft.com/office/drawing/2014/main" id="{B297C2F1-A6F7-4AB0-B6E0-A9E7E7D10E98}"/>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27" name="Oval 426">
                  <a:extLst>
                    <a:ext uri="{FF2B5EF4-FFF2-40B4-BE49-F238E27FC236}">
                      <a16:creationId xmlns:a16="http://schemas.microsoft.com/office/drawing/2014/main" id="{E5AD8B87-7310-4090-B2BC-F9CB33F1CACB}"/>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28" name="Oval 427">
                  <a:extLst>
                    <a:ext uri="{FF2B5EF4-FFF2-40B4-BE49-F238E27FC236}">
                      <a16:creationId xmlns:a16="http://schemas.microsoft.com/office/drawing/2014/main" id="{8C6721A7-14D2-4347-8D4A-54C018F33FE1}"/>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410" name="Group 409">
                <a:extLst>
                  <a:ext uri="{FF2B5EF4-FFF2-40B4-BE49-F238E27FC236}">
                    <a16:creationId xmlns:a16="http://schemas.microsoft.com/office/drawing/2014/main" id="{B9915E06-FD20-443C-8454-6A8BD628E546}"/>
                  </a:ext>
                </a:extLst>
              </p:cNvPr>
              <p:cNvGrpSpPr/>
              <p:nvPr/>
            </p:nvGrpSpPr>
            <p:grpSpPr>
              <a:xfrm>
                <a:off x="2082600" y="2718947"/>
                <a:ext cx="605761" cy="838575"/>
                <a:chOff x="8877856" y="3042381"/>
                <a:chExt cx="605761" cy="838575"/>
              </a:xfrm>
            </p:grpSpPr>
            <p:sp>
              <p:nvSpPr>
                <p:cNvPr id="411" name="Rectangle 410">
                  <a:extLst>
                    <a:ext uri="{FF2B5EF4-FFF2-40B4-BE49-F238E27FC236}">
                      <a16:creationId xmlns:a16="http://schemas.microsoft.com/office/drawing/2014/main" id="{84097D7F-ED35-434F-A2DC-FA8CF7B0F185}"/>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12" name="Freeform 82">
                  <a:extLst>
                    <a:ext uri="{FF2B5EF4-FFF2-40B4-BE49-F238E27FC236}">
                      <a16:creationId xmlns:a16="http://schemas.microsoft.com/office/drawing/2014/main" id="{8BE89973-74F8-40C5-B6BE-1AC7BB0B1B2B}"/>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13" name="Freeform 83">
                  <a:extLst>
                    <a:ext uri="{FF2B5EF4-FFF2-40B4-BE49-F238E27FC236}">
                      <a16:creationId xmlns:a16="http://schemas.microsoft.com/office/drawing/2014/main" id="{EA010DDA-9AD5-4D7C-A66C-FEB7F3C6ED7C}"/>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14" name="Freeform 84">
                  <a:extLst>
                    <a:ext uri="{FF2B5EF4-FFF2-40B4-BE49-F238E27FC236}">
                      <a16:creationId xmlns:a16="http://schemas.microsoft.com/office/drawing/2014/main" id="{128D23B3-A544-4EA6-8D02-0D0EECE9F467}"/>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15" name="Freeform 85">
                  <a:extLst>
                    <a:ext uri="{FF2B5EF4-FFF2-40B4-BE49-F238E27FC236}">
                      <a16:creationId xmlns:a16="http://schemas.microsoft.com/office/drawing/2014/main" id="{36839B69-6502-4854-A161-C09CDF08B149}"/>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16" name="Oval 415">
                  <a:extLst>
                    <a:ext uri="{FF2B5EF4-FFF2-40B4-BE49-F238E27FC236}">
                      <a16:creationId xmlns:a16="http://schemas.microsoft.com/office/drawing/2014/main" id="{4DDCC2C0-49D8-4E0B-855C-827CBC8CEE99}"/>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17" name="Oval 416">
                  <a:extLst>
                    <a:ext uri="{FF2B5EF4-FFF2-40B4-BE49-F238E27FC236}">
                      <a16:creationId xmlns:a16="http://schemas.microsoft.com/office/drawing/2014/main" id="{50DF2468-70AF-42CF-BEA6-87E6B186659D}"/>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18" name="Oval 417">
                  <a:extLst>
                    <a:ext uri="{FF2B5EF4-FFF2-40B4-BE49-F238E27FC236}">
                      <a16:creationId xmlns:a16="http://schemas.microsoft.com/office/drawing/2014/main" id="{EEAE2914-7F56-4DFB-ACCC-C7AB08072709}"/>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19" name="Oval 418">
                  <a:extLst>
                    <a:ext uri="{FF2B5EF4-FFF2-40B4-BE49-F238E27FC236}">
                      <a16:creationId xmlns:a16="http://schemas.microsoft.com/office/drawing/2014/main" id="{A84A02F4-A84A-4859-A434-1FE129B1757C}"/>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grpSp>
          <p:nvGrpSpPr>
            <p:cNvPr id="215" name="Group 214">
              <a:extLst>
                <a:ext uri="{FF2B5EF4-FFF2-40B4-BE49-F238E27FC236}">
                  <a16:creationId xmlns:a16="http://schemas.microsoft.com/office/drawing/2014/main" id="{EC0EC83C-0E8D-493D-BAEA-74DF82D70B28}"/>
                </a:ext>
              </a:extLst>
            </p:cNvPr>
            <p:cNvGrpSpPr>
              <a:grpSpLocks noChangeAspect="1"/>
            </p:cNvGrpSpPr>
            <p:nvPr/>
          </p:nvGrpSpPr>
          <p:grpSpPr>
            <a:xfrm>
              <a:off x="7911043" y="3404414"/>
              <a:ext cx="3200400" cy="1235848"/>
              <a:chOff x="516754" y="2718947"/>
              <a:chExt cx="2171607" cy="838575"/>
            </a:xfrm>
          </p:grpSpPr>
          <p:grpSp>
            <p:nvGrpSpPr>
              <p:cNvPr id="216" name="Group 215">
                <a:extLst>
                  <a:ext uri="{FF2B5EF4-FFF2-40B4-BE49-F238E27FC236}">
                    <a16:creationId xmlns:a16="http://schemas.microsoft.com/office/drawing/2014/main" id="{CBD49577-720E-4E9E-830A-84FD24EEE5CB}"/>
                  </a:ext>
                </a:extLst>
              </p:cNvPr>
              <p:cNvGrpSpPr/>
              <p:nvPr/>
            </p:nvGrpSpPr>
            <p:grpSpPr>
              <a:xfrm>
                <a:off x="516754" y="2718947"/>
                <a:ext cx="605761" cy="838575"/>
                <a:chOff x="8877856" y="3042381"/>
                <a:chExt cx="605761" cy="838575"/>
              </a:xfrm>
            </p:grpSpPr>
            <p:sp>
              <p:nvSpPr>
                <p:cNvPr id="399" name="Rectangle 398">
                  <a:extLst>
                    <a:ext uri="{FF2B5EF4-FFF2-40B4-BE49-F238E27FC236}">
                      <a16:creationId xmlns:a16="http://schemas.microsoft.com/office/drawing/2014/main" id="{F8DEE3FC-9D70-49E8-BC72-58F48494FADF}"/>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00" name="Freeform 70">
                  <a:extLst>
                    <a:ext uri="{FF2B5EF4-FFF2-40B4-BE49-F238E27FC236}">
                      <a16:creationId xmlns:a16="http://schemas.microsoft.com/office/drawing/2014/main" id="{CB05901D-0B39-4C1C-A864-92C1609DC6D2}"/>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01" name="Freeform 71">
                  <a:extLst>
                    <a:ext uri="{FF2B5EF4-FFF2-40B4-BE49-F238E27FC236}">
                      <a16:creationId xmlns:a16="http://schemas.microsoft.com/office/drawing/2014/main" id="{62DC3A37-B3AB-4388-BBE0-F8AC305EF8B5}"/>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02" name="Freeform 72">
                  <a:extLst>
                    <a:ext uri="{FF2B5EF4-FFF2-40B4-BE49-F238E27FC236}">
                      <a16:creationId xmlns:a16="http://schemas.microsoft.com/office/drawing/2014/main" id="{CE89D010-CDEC-441C-8A5B-CF31FF15D634}"/>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03" name="Freeform 73">
                  <a:extLst>
                    <a:ext uri="{FF2B5EF4-FFF2-40B4-BE49-F238E27FC236}">
                      <a16:creationId xmlns:a16="http://schemas.microsoft.com/office/drawing/2014/main" id="{8456FA26-BAA9-4017-94FD-DCC0F79AF417}"/>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04" name="Oval 403">
                  <a:extLst>
                    <a:ext uri="{FF2B5EF4-FFF2-40B4-BE49-F238E27FC236}">
                      <a16:creationId xmlns:a16="http://schemas.microsoft.com/office/drawing/2014/main" id="{508639A6-BFAA-4608-9DDC-D512B32BD2FA}"/>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05" name="Oval 404">
                  <a:extLst>
                    <a:ext uri="{FF2B5EF4-FFF2-40B4-BE49-F238E27FC236}">
                      <a16:creationId xmlns:a16="http://schemas.microsoft.com/office/drawing/2014/main" id="{E8BC4AA2-802E-4B33-86E4-67D9EDB456A3}"/>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06" name="Oval 405">
                  <a:extLst>
                    <a:ext uri="{FF2B5EF4-FFF2-40B4-BE49-F238E27FC236}">
                      <a16:creationId xmlns:a16="http://schemas.microsoft.com/office/drawing/2014/main" id="{3FEC98F5-F4A3-4136-8FC9-0B1507257324}"/>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407" name="Oval 406">
                  <a:extLst>
                    <a:ext uri="{FF2B5EF4-FFF2-40B4-BE49-F238E27FC236}">
                      <a16:creationId xmlns:a16="http://schemas.microsoft.com/office/drawing/2014/main" id="{11D544EC-D50B-4167-89C1-49852D4437EE}"/>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379" name="Group 378">
                <a:extLst>
                  <a:ext uri="{FF2B5EF4-FFF2-40B4-BE49-F238E27FC236}">
                    <a16:creationId xmlns:a16="http://schemas.microsoft.com/office/drawing/2014/main" id="{84F39AF0-3802-45A0-9096-CDEC51877F29}"/>
                  </a:ext>
                </a:extLst>
              </p:cNvPr>
              <p:cNvGrpSpPr/>
              <p:nvPr/>
            </p:nvGrpSpPr>
            <p:grpSpPr>
              <a:xfrm>
                <a:off x="1299677" y="2718947"/>
                <a:ext cx="605761" cy="838575"/>
                <a:chOff x="8877856" y="3042381"/>
                <a:chExt cx="605761" cy="838575"/>
              </a:xfrm>
            </p:grpSpPr>
            <p:sp>
              <p:nvSpPr>
                <p:cNvPr id="390" name="Rectangle 389">
                  <a:extLst>
                    <a:ext uri="{FF2B5EF4-FFF2-40B4-BE49-F238E27FC236}">
                      <a16:creationId xmlns:a16="http://schemas.microsoft.com/office/drawing/2014/main" id="{D433C4E1-A7A1-473A-AD1B-0420F7F4D62C}"/>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91" name="Freeform 61">
                  <a:extLst>
                    <a:ext uri="{FF2B5EF4-FFF2-40B4-BE49-F238E27FC236}">
                      <a16:creationId xmlns:a16="http://schemas.microsoft.com/office/drawing/2014/main" id="{3AE5558F-AD7F-4CD7-B166-5C5251F4926E}"/>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92" name="Freeform 62">
                  <a:extLst>
                    <a:ext uri="{FF2B5EF4-FFF2-40B4-BE49-F238E27FC236}">
                      <a16:creationId xmlns:a16="http://schemas.microsoft.com/office/drawing/2014/main" id="{CB6BF3E3-E125-46BF-A607-401718C624DB}"/>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93" name="Freeform 63">
                  <a:extLst>
                    <a:ext uri="{FF2B5EF4-FFF2-40B4-BE49-F238E27FC236}">
                      <a16:creationId xmlns:a16="http://schemas.microsoft.com/office/drawing/2014/main" id="{EA97E03D-D8FA-46F7-A64A-02F560DC262E}"/>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94" name="Freeform 64">
                  <a:extLst>
                    <a:ext uri="{FF2B5EF4-FFF2-40B4-BE49-F238E27FC236}">
                      <a16:creationId xmlns:a16="http://schemas.microsoft.com/office/drawing/2014/main" id="{F29B55BA-60F1-4ACD-8C4E-BF900599EC73}"/>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95" name="Oval 394">
                  <a:extLst>
                    <a:ext uri="{FF2B5EF4-FFF2-40B4-BE49-F238E27FC236}">
                      <a16:creationId xmlns:a16="http://schemas.microsoft.com/office/drawing/2014/main" id="{46733C15-06D1-410A-96B5-F612AEC2DC6A}"/>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96" name="Oval 395">
                  <a:extLst>
                    <a:ext uri="{FF2B5EF4-FFF2-40B4-BE49-F238E27FC236}">
                      <a16:creationId xmlns:a16="http://schemas.microsoft.com/office/drawing/2014/main" id="{F7083BD8-D61A-458C-9037-599C3A45AAB4}"/>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97" name="Oval 396">
                  <a:extLst>
                    <a:ext uri="{FF2B5EF4-FFF2-40B4-BE49-F238E27FC236}">
                      <a16:creationId xmlns:a16="http://schemas.microsoft.com/office/drawing/2014/main" id="{B4C3348D-51D5-4ED2-AFC3-BE21BCBD8818}"/>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98" name="Oval 397">
                  <a:extLst>
                    <a:ext uri="{FF2B5EF4-FFF2-40B4-BE49-F238E27FC236}">
                      <a16:creationId xmlns:a16="http://schemas.microsoft.com/office/drawing/2014/main" id="{B9DBFBBB-BF4E-4E58-A83E-C2EA6CE0135F}"/>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nvGrpSpPr>
              <p:cNvPr id="380" name="Group 379">
                <a:extLst>
                  <a:ext uri="{FF2B5EF4-FFF2-40B4-BE49-F238E27FC236}">
                    <a16:creationId xmlns:a16="http://schemas.microsoft.com/office/drawing/2014/main" id="{29368835-4C47-440F-94E2-F12060D4CED6}"/>
                  </a:ext>
                </a:extLst>
              </p:cNvPr>
              <p:cNvGrpSpPr/>
              <p:nvPr/>
            </p:nvGrpSpPr>
            <p:grpSpPr>
              <a:xfrm>
                <a:off x="2082600" y="2718947"/>
                <a:ext cx="605761" cy="838575"/>
                <a:chOff x="8877856" y="3042381"/>
                <a:chExt cx="605761" cy="838575"/>
              </a:xfrm>
            </p:grpSpPr>
            <p:sp>
              <p:nvSpPr>
                <p:cNvPr id="381" name="Rectangle 380">
                  <a:extLst>
                    <a:ext uri="{FF2B5EF4-FFF2-40B4-BE49-F238E27FC236}">
                      <a16:creationId xmlns:a16="http://schemas.microsoft.com/office/drawing/2014/main" id="{E05F86B1-E316-4855-BDD0-370ADB57241A}"/>
                    </a:ext>
                  </a:extLst>
                </p:cNvPr>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82" name="Freeform 52">
                  <a:extLst>
                    <a:ext uri="{FF2B5EF4-FFF2-40B4-BE49-F238E27FC236}">
                      <a16:creationId xmlns:a16="http://schemas.microsoft.com/office/drawing/2014/main" id="{EC42C148-443D-41A4-8717-F556FC6BE78A}"/>
                    </a:ext>
                  </a:extLst>
                </p:cNvPr>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83" name="Freeform 53">
                  <a:extLst>
                    <a:ext uri="{FF2B5EF4-FFF2-40B4-BE49-F238E27FC236}">
                      <a16:creationId xmlns:a16="http://schemas.microsoft.com/office/drawing/2014/main" id="{BBE38066-8B84-44B7-A004-D7F42A7CB2D5}"/>
                    </a:ext>
                  </a:extLst>
                </p:cNvPr>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84" name="Freeform 54">
                  <a:extLst>
                    <a:ext uri="{FF2B5EF4-FFF2-40B4-BE49-F238E27FC236}">
                      <a16:creationId xmlns:a16="http://schemas.microsoft.com/office/drawing/2014/main" id="{6BF18598-0BCA-42BF-BB64-81F95824F066}"/>
                    </a:ext>
                  </a:extLst>
                </p:cNvPr>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85" name="Freeform 55">
                  <a:extLst>
                    <a:ext uri="{FF2B5EF4-FFF2-40B4-BE49-F238E27FC236}">
                      <a16:creationId xmlns:a16="http://schemas.microsoft.com/office/drawing/2014/main" id="{1FCD315C-7F6F-423C-9396-81372E650AA7}"/>
                    </a:ext>
                  </a:extLst>
                </p:cNvPr>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86" name="Oval 385">
                  <a:extLst>
                    <a:ext uri="{FF2B5EF4-FFF2-40B4-BE49-F238E27FC236}">
                      <a16:creationId xmlns:a16="http://schemas.microsoft.com/office/drawing/2014/main" id="{9BA159A3-5AC0-4E09-A35E-14F1F7078696}"/>
                    </a:ext>
                  </a:extLst>
                </p:cNvPr>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87" name="Oval 386">
                  <a:extLst>
                    <a:ext uri="{FF2B5EF4-FFF2-40B4-BE49-F238E27FC236}">
                      <a16:creationId xmlns:a16="http://schemas.microsoft.com/office/drawing/2014/main" id="{FE1F74E3-5190-4A95-BA29-B194F13B7D62}"/>
                    </a:ext>
                  </a:extLst>
                </p:cNvPr>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88" name="Oval 387">
                  <a:extLst>
                    <a:ext uri="{FF2B5EF4-FFF2-40B4-BE49-F238E27FC236}">
                      <a16:creationId xmlns:a16="http://schemas.microsoft.com/office/drawing/2014/main" id="{E6C0801C-BFA2-4208-8D06-A4797BA40813}"/>
                    </a:ext>
                  </a:extLst>
                </p:cNvPr>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sp>
              <p:nvSpPr>
                <p:cNvPr id="389" name="Oval 388">
                  <a:extLst>
                    <a:ext uri="{FF2B5EF4-FFF2-40B4-BE49-F238E27FC236}">
                      <a16:creationId xmlns:a16="http://schemas.microsoft.com/office/drawing/2014/main" id="{7A3F1BF6-823A-43B8-B829-ADDA8365E40E}"/>
                    </a:ext>
                  </a:extLst>
                </p:cNvPr>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kern="0">
                    <a:solidFill>
                      <a:srgbClr val="505050"/>
                    </a:solidFill>
                  </a:endParaRPr>
                </a:p>
              </p:txBody>
            </p:sp>
          </p:grpSp>
        </p:grpSp>
      </p:grpSp>
      <p:sp>
        <p:nvSpPr>
          <p:cNvPr id="468" name="Right Brace 467">
            <a:extLst>
              <a:ext uri="{FF2B5EF4-FFF2-40B4-BE49-F238E27FC236}">
                <a16:creationId xmlns:a16="http://schemas.microsoft.com/office/drawing/2014/main" id="{40165724-C7F8-4CA7-AE1D-2C005706C6E8}"/>
              </a:ext>
            </a:extLst>
          </p:cNvPr>
          <p:cNvSpPr/>
          <p:nvPr/>
        </p:nvSpPr>
        <p:spPr>
          <a:xfrm rot="5400000" flipV="1">
            <a:off x="5808834" y="-432632"/>
            <a:ext cx="193687" cy="10307420"/>
          </a:xfrm>
          <a:prstGeom prst="rightBrace">
            <a:avLst>
              <a:gd name="adj1" fmla="val 43816"/>
              <a:gd name="adj2" fmla="val 50000"/>
            </a:avLst>
          </a:prstGeom>
          <a:ln>
            <a:solidFill>
              <a:srgbClr val="FF8C00"/>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04" tIns="44802" rIns="89604" bIns="44802" numCol="1" spcCol="0" rtlCol="0" fromWordArt="0" anchor="ctr" anchorCtr="0" forceAA="0" compatLnSpc="1">
            <a:prstTxWarp prst="textNoShape">
              <a:avLst/>
            </a:prstTxWarp>
            <a:noAutofit/>
          </a:bodyPr>
          <a:lstStyle/>
          <a:p>
            <a:pPr algn="ctr" defTabSz="912979"/>
            <a:endParaRPr lang="en-US" sz="1765">
              <a:solidFill>
                <a:srgbClr val="000000"/>
              </a:solidFill>
            </a:endParaRPr>
          </a:p>
        </p:txBody>
      </p:sp>
      <p:sp>
        <p:nvSpPr>
          <p:cNvPr id="469" name="TextBox 468">
            <a:extLst>
              <a:ext uri="{FF2B5EF4-FFF2-40B4-BE49-F238E27FC236}">
                <a16:creationId xmlns:a16="http://schemas.microsoft.com/office/drawing/2014/main" id="{0CC01ACF-4BE5-4B86-AE22-D31AE431FD59}"/>
              </a:ext>
            </a:extLst>
          </p:cNvPr>
          <p:cNvSpPr txBox="1"/>
          <p:nvPr/>
        </p:nvSpPr>
        <p:spPr>
          <a:xfrm>
            <a:off x="3329477" y="4172580"/>
            <a:ext cx="1278989" cy="778445"/>
          </a:xfrm>
          <a:prstGeom prst="rect">
            <a:avLst/>
          </a:prstGeom>
          <a:noFill/>
        </p:spPr>
        <p:txBody>
          <a:bodyPr wrap="none" lIns="179285" tIns="143428" rIns="179285" bIns="143428" rtlCol="0">
            <a:spAutoFit/>
          </a:bodyPr>
          <a:lstStyle/>
          <a:p>
            <a:pPr>
              <a:lnSpc>
                <a:spcPct val="90000"/>
              </a:lnSpc>
              <a:spcAft>
                <a:spcPts val="588"/>
              </a:spcAft>
            </a:pPr>
            <a:r>
              <a:rPr lang="en-US" sz="3529" dirty="0">
                <a:solidFill>
                  <a:srgbClr val="004B1C"/>
                </a:solidFill>
              </a:rPr>
              <a:t>$$$$</a:t>
            </a:r>
          </a:p>
        </p:txBody>
      </p:sp>
      <p:pic>
        <p:nvPicPr>
          <p:cNvPr id="470" name="Picture 469">
            <a:extLst>
              <a:ext uri="{FF2B5EF4-FFF2-40B4-BE49-F238E27FC236}">
                <a16:creationId xmlns:a16="http://schemas.microsoft.com/office/drawing/2014/main" id="{EF6FB5FC-F335-4AE7-98B0-E629DF5E4821}"/>
              </a:ext>
            </a:extLst>
          </p:cNvPr>
          <p:cNvPicPr>
            <a:picLocks noChangeAspect="1"/>
          </p:cNvPicPr>
          <p:nvPr/>
        </p:nvPicPr>
        <p:blipFill>
          <a:blip r:embed="rId3"/>
          <a:stretch>
            <a:fillRect/>
          </a:stretch>
        </p:blipFill>
        <p:spPr>
          <a:xfrm>
            <a:off x="10028237" y="-7295"/>
            <a:ext cx="2424013" cy="1550881"/>
          </a:xfrm>
          <a:prstGeom prst="rect">
            <a:avLst/>
          </a:prstGeom>
        </p:spPr>
      </p:pic>
      <p:pic>
        <p:nvPicPr>
          <p:cNvPr id="471" name="Picture 470">
            <a:extLst>
              <a:ext uri="{FF2B5EF4-FFF2-40B4-BE49-F238E27FC236}">
                <a16:creationId xmlns:a16="http://schemas.microsoft.com/office/drawing/2014/main" id="{649F21BC-FC82-49EF-9E6E-250E1CA25504}"/>
              </a:ext>
            </a:extLst>
          </p:cNvPr>
          <p:cNvPicPr>
            <a:picLocks noChangeAspect="1"/>
          </p:cNvPicPr>
          <p:nvPr/>
        </p:nvPicPr>
        <p:blipFill>
          <a:blip r:embed="rId4"/>
          <a:stretch>
            <a:fillRect/>
          </a:stretch>
        </p:blipFill>
        <p:spPr>
          <a:xfrm>
            <a:off x="10028238" y="1517575"/>
            <a:ext cx="2424012" cy="576003"/>
          </a:xfrm>
          <a:prstGeom prst="rect">
            <a:avLst/>
          </a:prstGeom>
        </p:spPr>
      </p:pic>
    </p:spTree>
    <p:extLst>
      <p:ext uri="{BB962C8B-B14F-4D97-AF65-F5344CB8AC3E}">
        <p14:creationId xmlns:p14="http://schemas.microsoft.com/office/powerpoint/2010/main" val="3628641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211"/>
                                        </p:tgtEl>
                                      </p:cBhvr>
                                    </p:animEffect>
                                    <p:set>
                                      <p:cBhvr>
                                        <p:cTn id="7" dur="1" fill="hold">
                                          <p:stCondLst>
                                            <p:cond delay="499"/>
                                          </p:stCondLst>
                                        </p:cTn>
                                        <p:tgtEl>
                                          <p:spTgt spid="2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68"/>
                                        </p:tgtEl>
                                      </p:cBhvr>
                                    </p:animEffect>
                                    <p:set>
                                      <p:cBhvr>
                                        <p:cTn id="10" dur="1" fill="hold">
                                          <p:stCondLst>
                                            <p:cond delay="499"/>
                                          </p:stCondLst>
                                        </p:cTn>
                                        <p:tgtEl>
                                          <p:spTgt spid="468"/>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76"/>
                                        </p:tgtEl>
                                        <p:attrNameLst>
                                          <p:attrName>style.visibility</p:attrName>
                                        </p:attrNameLst>
                                      </p:cBhvr>
                                      <p:to>
                                        <p:strVal val="visible"/>
                                      </p:to>
                                    </p:set>
                                    <p:animEffect transition="in" filter="fade">
                                      <p:cBhvr>
                                        <p:cTn id="14" dur="500"/>
                                        <p:tgtEl>
                                          <p:spTgt spid="176"/>
                                        </p:tgtEl>
                                      </p:cBhvr>
                                    </p:animEffect>
                                  </p:childTnLst>
                                </p:cTn>
                              </p:par>
                              <p:par>
                                <p:cTn id="15" presetID="42" presetClass="path" presetSubtype="0" accel="50000" decel="50000" fill="hold" nodeType="withEffect">
                                  <p:stCondLst>
                                    <p:cond delay="0"/>
                                  </p:stCondLst>
                                  <p:childTnLst>
                                    <p:animMotion origin="layout" path="M 1.35818E-6 -4.6936E-6 L 0.28976 0.00931 " pathEditMode="relative" rAng="0" ptsTypes="AA">
                                      <p:cBhvr>
                                        <p:cTn id="16" dur="2000" fill="hold"/>
                                        <p:tgtEl>
                                          <p:spTgt spid="178"/>
                                        </p:tgtEl>
                                        <p:attrNameLst>
                                          <p:attrName>ppt_x</p:attrName>
                                          <p:attrName>ppt_y</p:attrName>
                                        </p:attrNameLst>
                                      </p:cBhvr>
                                      <p:rCtr x="14488" y="454"/>
                                    </p:animMotion>
                                  </p:childTnLst>
                                </p:cTn>
                              </p:par>
                              <p:par>
                                <p:cTn id="17" presetID="10" presetClass="entr" presetSubtype="0" fill="hold" nodeType="with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fade">
                                      <p:cBhvr>
                                        <p:cTn id="19" dur="3000"/>
                                        <p:tgtEl>
                                          <p:spTgt spid="17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9"/>
                                        </p:tgtEl>
                                        <p:attrNameLst>
                                          <p:attrName>style.visibility</p:attrName>
                                        </p:attrNameLst>
                                      </p:cBhvr>
                                      <p:to>
                                        <p:strVal val="visible"/>
                                      </p:to>
                                    </p:set>
                                    <p:animEffect transition="in" filter="fade">
                                      <p:cBhvr>
                                        <p:cTn id="22" dur="30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468" grpId="0" animBg="1"/>
      <p:bldP spid="46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3FD2-27E5-42C2-9098-5F05654F1E79}"/>
              </a:ext>
            </a:extLst>
          </p:cNvPr>
          <p:cNvSpPr>
            <a:spLocks noGrp="1"/>
          </p:cNvSpPr>
          <p:nvPr>
            <p:ph type="title"/>
          </p:nvPr>
        </p:nvSpPr>
        <p:spPr/>
        <p:txBody>
          <a:bodyPr/>
          <a:lstStyle/>
          <a:p>
            <a:r>
              <a:rPr lang="en-US" dirty="0"/>
              <a:t>SQL DW Fundamentals</a:t>
            </a:r>
          </a:p>
        </p:txBody>
      </p:sp>
      <p:cxnSp>
        <p:nvCxnSpPr>
          <p:cNvPr id="4" name="Straight Connector 3">
            <a:extLst>
              <a:ext uri="{FF2B5EF4-FFF2-40B4-BE49-F238E27FC236}">
                <a16:creationId xmlns:a16="http://schemas.microsoft.com/office/drawing/2014/main" id="{51B2BC5F-9AB5-4D61-96B2-500CBAB17B32}"/>
              </a:ext>
            </a:extLst>
          </p:cNvPr>
          <p:cNvCxnSpPr>
            <a:stCxn id="69" idx="0"/>
          </p:cNvCxnSpPr>
          <p:nvPr/>
        </p:nvCxnSpPr>
        <p:spPr>
          <a:xfrm flipH="1" flipV="1">
            <a:off x="6351242" y="2409601"/>
            <a:ext cx="1482450" cy="588780"/>
          </a:xfrm>
          <a:prstGeom prst="line">
            <a:avLst/>
          </a:prstGeom>
          <a:noFill/>
          <a:ln w="38100" cap="flat" cmpd="sng" algn="ctr">
            <a:solidFill>
              <a:srgbClr val="5C2D91"/>
            </a:solidFill>
            <a:prstDash val="solid"/>
            <a:miter lim="800000"/>
          </a:ln>
          <a:effectLst/>
        </p:spPr>
      </p:cxnSp>
      <p:cxnSp>
        <p:nvCxnSpPr>
          <p:cNvPr id="5" name="Straight Connector 4">
            <a:extLst>
              <a:ext uri="{FF2B5EF4-FFF2-40B4-BE49-F238E27FC236}">
                <a16:creationId xmlns:a16="http://schemas.microsoft.com/office/drawing/2014/main" id="{FA5AC099-56A5-44D6-A67D-CEAA26CF244F}"/>
              </a:ext>
            </a:extLst>
          </p:cNvPr>
          <p:cNvCxnSpPr/>
          <p:nvPr/>
        </p:nvCxnSpPr>
        <p:spPr>
          <a:xfrm flipV="1">
            <a:off x="5500922" y="2528316"/>
            <a:ext cx="396427" cy="443719"/>
          </a:xfrm>
          <a:prstGeom prst="line">
            <a:avLst/>
          </a:prstGeom>
          <a:noFill/>
          <a:ln w="38100" cap="flat" cmpd="sng" algn="ctr">
            <a:solidFill>
              <a:srgbClr val="5C2D91"/>
            </a:solidFill>
            <a:prstDash val="solid"/>
            <a:miter lim="800000"/>
          </a:ln>
          <a:effectLst/>
        </p:spPr>
      </p:cxnSp>
      <p:cxnSp>
        <p:nvCxnSpPr>
          <p:cNvPr id="6" name="Straight Connector 5">
            <a:extLst>
              <a:ext uri="{FF2B5EF4-FFF2-40B4-BE49-F238E27FC236}">
                <a16:creationId xmlns:a16="http://schemas.microsoft.com/office/drawing/2014/main" id="{A22E88E0-DC30-44D0-A2E1-89794AA149E4}"/>
              </a:ext>
            </a:extLst>
          </p:cNvPr>
          <p:cNvCxnSpPr/>
          <p:nvPr/>
        </p:nvCxnSpPr>
        <p:spPr>
          <a:xfrm flipV="1">
            <a:off x="3243167" y="2339274"/>
            <a:ext cx="2318742" cy="616085"/>
          </a:xfrm>
          <a:prstGeom prst="line">
            <a:avLst/>
          </a:prstGeom>
          <a:noFill/>
          <a:ln w="38100" cap="flat" cmpd="sng" algn="ctr">
            <a:solidFill>
              <a:srgbClr val="5C2D91"/>
            </a:solidFill>
            <a:prstDash val="solid"/>
            <a:miter lim="800000"/>
          </a:ln>
          <a:effectLst/>
        </p:spPr>
      </p:cxnSp>
      <p:cxnSp>
        <p:nvCxnSpPr>
          <p:cNvPr id="7" name="Straight Connector 6">
            <a:extLst>
              <a:ext uri="{FF2B5EF4-FFF2-40B4-BE49-F238E27FC236}">
                <a16:creationId xmlns:a16="http://schemas.microsoft.com/office/drawing/2014/main" id="{FA601D06-8145-4161-9437-B27ADD137F1D}"/>
              </a:ext>
            </a:extLst>
          </p:cNvPr>
          <p:cNvCxnSpPr/>
          <p:nvPr/>
        </p:nvCxnSpPr>
        <p:spPr>
          <a:xfrm flipV="1">
            <a:off x="974959" y="2030700"/>
            <a:ext cx="4566221" cy="924843"/>
          </a:xfrm>
          <a:prstGeom prst="line">
            <a:avLst/>
          </a:prstGeom>
          <a:noFill/>
          <a:ln w="38100" cap="flat" cmpd="sng" algn="ctr">
            <a:solidFill>
              <a:srgbClr val="5C2D91"/>
            </a:solidFill>
            <a:prstDash val="solid"/>
            <a:miter lim="800000"/>
          </a:ln>
          <a:effectLst/>
        </p:spPr>
      </p:cxnSp>
      <p:cxnSp>
        <p:nvCxnSpPr>
          <p:cNvPr id="8" name="Straight Connector 7">
            <a:extLst>
              <a:ext uri="{FF2B5EF4-FFF2-40B4-BE49-F238E27FC236}">
                <a16:creationId xmlns:a16="http://schemas.microsoft.com/office/drawing/2014/main" id="{E83DB88F-ABAF-4D3C-A7CD-FD31C23C9698}"/>
              </a:ext>
            </a:extLst>
          </p:cNvPr>
          <p:cNvCxnSpPr/>
          <p:nvPr/>
        </p:nvCxnSpPr>
        <p:spPr>
          <a:xfrm>
            <a:off x="996715" y="5022443"/>
            <a:ext cx="0" cy="563408"/>
          </a:xfrm>
          <a:prstGeom prst="line">
            <a:avLst/>
          </a:prstGeom>
          <a:noFill/>
          <a:ln w="38100" cap="flat" cmpd="sng" algn="ctr">
            <a:solidFill>
              <a:srgbClr val="5C2D91"/>
            </a:solidFill>
            <a:prstDash val="solid"/>
            <a:miter lim="800000"/>
          </a:ln>
          <a:effectLst/>
        </p:spPr>
      </p:cxnSp>
      <p:cxnSp>
        <p:nvCxnSpPr>
          <p:cNvPr id="9" name="Straight Connector 8">
            <a:extLst>
              <a:ext uri="{FF2B5EF4-FFF2-40B4-BE49-F238E27FC236}">
                <a16:creationId xmlns:a16="http://schemas.microsoft.com/office/drawing/2014/main" id="{4D026717-D90A-4B0E-81CA-7A1480243363}"/>
              </a:ext>
            </a:extLst>
          </p:cNvPr>
          <p:cNvCxnSpPr/>
          <p:nvPr/>
        </p:nvCxnSpPr>
        <p:spPr>
          <a:xfrm>
            <a:off x="3257322" y="5072445"/>
            <a:ext cx="0" cy="563408"/>
          </a:xfrm>
          <a:prstGeom prst="line">
            <a:avLst/>
          </a:prstGeom>
          <a:noFill/>
          <a:ln w="38100" cap="flat" cmpd="sng" algn="ctr">
            <a:solidFill>
              <a:srgbClr val="5C2D91"/>
            </a:solidFill>
            <a:prstDash val="solid"/>
            <a:miter lim="800000"/>
          </a:ln>
          <a:effectLst/>
        </p:spPr>
      </p:cxnSp>
      <p:cxnSp>
        <p:nvCxnSpPr>
          <p:cNvPr id="10" name="Straight Connector 9">
            <a:extLst>
              <a:ext uri="{FF2B5EF4-FFF2-40B4-BE49-F238E27FC236}">
                <a16:creationId xmlns:a16="http://schemas.microsoft.com/office/drawing/2014/main" id="{33A05A1B-D88F-4764-A91F-450787CC534C}"/>
              </a:ext>
            </a:extLst>
          </p:cNvPr>
          <p:cNvCxnSpPr/>
          <p:nvPr/>
        </p:nvCxnSpPr>
        <p:spPr>
          <a:xfrm>
            <a:off x="5498384" y="5072445"/>
            <a:ext cx="0" cy="563408"/>
          </a:xfrm>
          <a:prstGeom prst="line">
            <a:avLst/>
          </a:prstGeom>
          <a:noFill/>
          <a:ln w="38100" cap="flat" cmpd="sng" algn="ctr">
            <a:solidFill>
              <a:srgbClr val="5C2D91"/>
            </a:solidFill>
            <a:prstDash val="solid"/>
            <a:miter lim="800000"/>
          </a:ln>
          <a:effectLst/>
        </p:spPr>
      </p:cxnSp>
      <p:cxnSp>
        <p:nvCxnSpPr>
          <p:cNvPr id="11" name="Straight Connector 10">
            <a:extLst>
              <a:ext uri="{FF2B5EF4-FFF2-40B4-BE49-F238E27FC236}">
                <a16:creationId xmlns:a16="http://schemas.microsoft.com/office/drawing/2014/main" id="{EFD106C5-B8B9-4671-8FF1-C6F216EA6CEA}"/>
              </a:ext>
            </a:extLst>
          </p:cNvPr>
          <p:cNvCxnSpPr/>
          <p:nvPr/>
        </p:nvCxnSpPr>
        <p:spPr>
          <a:xfrm>
            <a:off x="7814147" y="5072445"/>
            <a:ext cx="0" cy="563408"/>
          </a:xfrm>
          <a:prstGeom prst="line">
            <a:avLst/>
          </a:prstGeom>
          <a:noFill/>
          <a:ln w="38100" cap="flat" cmpd="sng" algn="ctr">
            <a:solidFill>
              <a:srgbClr val="5C2D91"/>
            </a:solidFill>
            <a:prstDash val="solid"/>
            <a:miter lim="800000"/>
          </a:ln>
          <a:effectLst/>
        </p:spPr>
      </p:cxnSp>
      <p:sp>
        <p:nvSpPr>
          <p:cNvPr id="12" name="Rectangle 11">
            <a:extLst>
              <a:ext uri="{FF2B5EF4-FFF2-40B4-BE49-F238E27FC236}">
                <a16:creationId xmlns:a16="http://schemas.microsoft.com/office/drawing/2014/main" id="{C8EBC371-CB10-4D40-9236-5BE9CAC50339}"/>
              </a:ext>
            </a:extLst>
          </p:cNvPr>
          <p:cNvSpPr/>
          <p:nvPr/>
        </p:nvSpPr>
        <p:spPr bwMode="auto">
          <a:xfrm>
            <a:off x="941559" y="3959252"/>
            <a:ext cx="7123276" cy="51557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98" fontAlgn="base">
              <a:spcBef>
                <a:spcPct val="0"/>
              </a:spcBef>
              <a:spcAft>
                <a:spcPct val="0"/>
              </a:spcAft>
              <a:defRPr/>
            </a:pPr>
            <a:endParaRPr lang="en-US" sz="1961" kern="0" dirty="0">
              <a:solidFill>
                <a:schemeClr val="tx1"/>
              </a:solidFill>
            </a:endParaRPr>
          </a:p>
        </p:txBody>
      </p:sp>
      <p:grpSp>
        <p:nvGrpSpPr>
          <p:cNvPr id="13" name="Group 12">
            <a:extLst>
              <a:ext uri="{FF2B5EF4-FFF2-40B4-BE49-F238E27FC236}">
                <a16:creationId xmlns:a16="http://schemas.microsoft.com/office/drawing/2014/main" id="{8BB2527C-17D7-45AC-9996-7B66C39DDD18}"/>
              </a:ext>
            </a:extLst>
          </p:cNvPr>
          <p:cNvGrpSpPr/>
          <p:nvPr/>
        </p:nvGrpSpPr>
        <p:grpSpPr>
          <a:xfrm>
            <a:off x="493345" y="2919265"/>
            <a:ext cx="1006741" cy="2302584"/>
            <a:chOff x="9830164" y="3198627"/>
            <a:chExt cx="1148681" cy="1463134"/>
          </a:xfrm>
        </p:grpSpPr>
        <p:grpSp>
          <p:nvGrpSpPr>
            <p:cNvPr id="14" name="Group 13">
              <a:extLst>
                <a:ext uri="{FF2B5EF4-FFF2-40B4-BE49-F238E27FC236}">
                  <a16:creationId xmlns:a16="http://schemas.microsoft.com/office/drawing/2014/main" id="{6FD8FC16-33E5-4B88-AAD6-76A41C37231E}"/>
                </a:ext>
              </a:extLst>
            </p:cNvPr>
            <p:cNvGrpSpPr>
              <a:grpSpLocks noChangeAspect="1"/>
            </p:cNvGrpSpPr>
            <p:nvPr/>
          </p:nvGrpSpPr>
          <p:grpSpPr>
            <a:xfrm>
              <a:off x="9882326" y="3198627"/>
              <a:ext cx="1024606" cy="1463134"/>
              <a:chOff x="6592191" y="2051295"/>
              <a:chExt cx="2194328" cy="3133501"/>
            </a:xfrm>
          </p:grpSpPr>
          <p:sp>
            <p:nvSpPr>
              <p:cNvPr id="16" name="Can 100">
                <a:extLst>
                  <a:ext uri="{FF2B5EF4-FFF2-40B4-BE49-F238E27FC236}">
                    <a16:creationId xmlns:a16="http://schemas.microsoft.com/office/drawing/2014/main" id="{48D0F2AF-89B2-46F1-B41D-14D39F364EF7}"/>
                  </a:ext>
                </a:extLst>
              </p:cNvPr>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sp>
            <p:nvSpPr>
              <p:cNvPr id="17" name="Donut 101">
                <a:extLst>
                  <a:ext uri="{FF2B5EF4-FFF2-40B4-BE49-F238E27FC236}">
                    <a16:creationId xmlns:a16="http://schemas.microsoft.com/office/drawing/2014/main" id="{039D86D2-1314-4A62-8708-32FCF165DD82}"/>
                  </a:ext>
                </a:extLst>
              </p:cNvPr>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grpSp>
            <p:nvGrpSpPr>
              <p:cNvPr id="18" name="Group 17">
                <a:extLst>
                  <a:ext uri="{FF2B5EF4-FFF2-40B4-BE49-F238E27FC236}">
                    <a16:creationId xmlns:a16="http://schemas.microsoft.com/office/drawing/2014/main" id="{F911F415-3719-482A-A11B-6F5B974A91F5}"/>
                  </a:ext>
                </a:extLst>
              </p:cNvPr>
              <p:cNvGrpSpPr/>
              <p:nvPr/>
            </p:nvGrpSpPr>
            <p:grpSpPr>
              <a:xfrm>
                <a:off x="6654556" y="2051295"/>
                <a:ext cx="2062790" cy="690308"/>
                <a:chOff x="3418453" y="1463971"/>
                <a:chExt cx="2706123" cy="912428"/>
              </a:xfrm>
            </p:grpSpPr>
            <p:sp>
              <p:nvSpPr>
                <p:cNvPr id="19" name="Donut 103">
                  <a:extLst>
                    <a:ext uri="{FF2B5EF4-FFF2-40B4-BE49-F238E27FC236}">
                      <a16:creationId xmlns:a16="http://schemas.microsoft.com/office/drawing/2014/main" id="{2D18E18D-BF30-45E6-B59E-DB55824B73AA}"/>
                    </a:ext>
                  </a:extLst>
                </p:cNvPr>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sp>
              <p:nvSpPr>
                <p:cNvPr id="20" name="Freeform 104">
                  <a:extLst>
                    <a:ext uri="{FF2B5EF4-FFF2-40B4-BE49-F238E27FC236}">
                      <a16:creationId xmlns:a16="http://schemas.microsoft.com/office/drawing/2014/main" id="{0D0BDA8A-279E-41F5-B7AE-4E169FF4DAD4}"/>
                    </a:ext>
                  </a:extLst>
                </p:cNvPr>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grpSp>
        </p:grpSp>
        <p:sp>
          <p:nvSpPr>
            <p:cNvPr id="15" name="TextBox 14">
              <a:extLst>
                <a:ext uri="{FF2B5EF4-FFF2-40B4-BE49-F238E27FC236}">
                  <a16:creationId xmlns:a16="http://schemas.microsoft.com/office/drawing/2014/main" id="{1E7E4BFD-3172-4145-B235-7C86CF6D225F}"/>
                </a:ext>
              </a:extLst>
            </p:cNvPr>
            <p:cNvSpPr txBox="1"/>
            <p:nvPr/>
          </p:nvSpPr>
          <p:spPr>
            <a:xfrm>
              <a:off x="9830164" y="3257274"/>
              <a:ext cx="1148681" cy="289902"/>
            </a:xfrm>
            <a:prstGeom prst="rect">
              <a:avLst/>
            </a:prstGeom>
            <a:noFill/>
          </p:spPr>
          <p:txBody>
            <a:bodyPr wrap="square" lIns="164729" tIns="131784" rIns="164729" bIns="131784" rtlCol="0">
              <a:spAutoFit/>
            </a:bodyPr>
            <a:lstStyle/>
            <a:p>
              <a:pPr algn="ctr" defTabSz="839342" fontAlgn="base">
                <a:lnSpc>
                  <a:spcPct val="90000"/>
                </a:lnSpc>
                <a:spcBef>
                  <a:spcPct val="0"/>
                </a:spcBef>
                <a:spcAft>
                  <a:spcPts val="539"/>
                </a:spcAft>
                <a:defRPr/>
              </a:pPr>
              <a:r>
                <a:rPr lang="en-US" sz="1373" b="1" kern="0" dirty="0">
                  <a:solidFill>
                    <a:srgbClr val="515151"/>
                  </a:solidFill>
                  <a:latin typeface="Calibri" panose="020F0502020204030204"/>
                  <a:ea typeface="MS PGothic" charset="0"/>
                  <a:cs typeface="Segoe UI" panose="020B0502040204020203" pitchFamily="34" charset="0"/>
                </a:rPr>
                <a:t>Compute</a:t>
              </a:r>
            </a:p>
          </p:txBody>
        </p:sp>
      </p:grpSp>
      <p:sp>
        <p:nvSpPr>
          <p:cNvPr id="21" name="Rounded Rectangle 3">
            <a:extLst>
              <a:ext uri="{FF2B5EF4-FFF2-40B4-BE49-F238E27FC236}">
                <a16:creationId xmlns:a16="http://schemas.microsoft.com/office/drawing/2014/main" id="{D5464625-124E-486B-86B2-64A2914DD899}"/>
              </a:ext>
            </a:extLst>
          </p:cNvPr>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defTabSz="914198" fontAlgn="base">
              <a:spcBef>
                <a:spcPct val="0"/>
              </a:spcBef>
              <a:spcAft>
                <a:spcPct val="0"/>
              </a:spcAft>
              <a:defRPr/>
            </a:pPr>
            <a:br>
              <a:rPr lang="en-US" sz="981" b="1" kern="0" dirty="0">
                <a:solidFill>
                  <a:schemeClr val="tx1"/>
                </a:solidFill>
              </a:rPr>
            </a:br>
            <a:r>
              <a:rPr lang="en-US" sz="981" b="1" kern="0" dirty="0">
                <a:solidFill>
                  <a:schemeClr val="tx1"/>
                </a:solidFill>
              </a:rPr>
              <a:t>Dist_DB_1</a:t>
            </a:r>
          </a:p>
          <a:p>
            <a:pPr defTabSz="914198" fontAlgn="base">
              <a:spcBef>
                <a:spcPct val="0"/>
              </a:spcBef>
              <a:spcAft>
                <a:spcPct val="0"/>
              </a:spcAft>
              <a:defRPr/>
            </a:pPr>
            <a:r>
              <a:rPr lang="en-US" sz="981" b="1" kern="0" dirty="0">
                <a:solidFill>
                  <a:schemeClr val="tx1"/>
                </a:solidFill>
              </a:rPr>
              <a:t>Dist_DB_2</a:t>
            </a:r>
          </a:p>
          <a:p>
            <a:pPr defTabSz="914198" fontAlgn="base">
              <a:spcBef>
                <a:spcPct val="0"/>
              </a:spcBef>
              <a:spcAft>
                <a:spcPct val="0"/>
              </a:spcAft>
              <a:defRPr/>
            </a:pPr>
            <a:endParaRPr lang="en-US" sz="981" b="1" kern="0" dirty="0">
              <a:solidFill>
                <a:schemeClr val="tx1"/>
              </a:solidFill>
            </a:endParaRPr>
          </a:p>
          <a:p>
            <a:pPr defTabSz="914198" fontAlgn="base">
              <a:spcBef>
                <a:spcPct val="0"/>
              </a:spcBef>
              <a:spcAft>
                <a:spcPct val="0"/>
              </a:spcAft>
              <a:defRPr/>
            </a:pPr>
            <a:endParaRPr lang="en-US" sz="981" b="1" kern="0" dirty="0">
              <a:solidFill>
                <a:schemeClr val="tx1"/>
              </a:solidFill>
            </a:endParaRPr>
          </a:p>
          <a:p>
            <a:pPr defTabSz="914198" fontAlgn="base">
              <a:spcBef>
                <a:spcPct val="0"/>
              </a:spcBef>
              <a:spcAft>
                <a:spcPct val="0"/>
              </a:spcAft>
              <a:defRPr/>
            </a:pPr>
            <a:r>
              <a:rPr lang="en-US" sz="981" b="1" kern="0" dirty="0">
                <a:solidFill>
                  <a:schemeClr val="tx1"/>
                </a:solidFill>
              </a:rPr>
              <a:t>Dist_DB_15</a:t>
            </a:r>
          </a:p>
        </p:txBody>
      </p:sp>
      <p:sp>
        <p:nvSpPr>
          <p:cNvPr id="22" name="Rounded Rectangle 4">
            <a:extLst>
              <a:ext uri="{FF2B5EF4-FFF2-40B4-BE49-F238E27FC236}">
                <a16:creationId xmlns:a16="http://schemas.microsoft.com/office/drawing/2014/main" id="{F90579FD-16C0-4008-957D-2EFDA2ABBF39}"/>
              </a:ext>
            </a:extLst>
          </p:cNvPr>
          <p:cNvSpPr/>
          <p:nvPr/>
        </p:nvSpPr>
        <p:spPr>
          <a:xfrm>
            <a:off x="493347" y="5474651"/>
            <a:ext cx="7843716" cy="1017135"/>
          </a:xfrm>
          <a:prstGeom prst="roundRect">
            <a:avLst/>
          </a:prstGeom>
          <a:solidFill>
            <a:srgbClr val="002060"/>
          </a:solidFill>
          <a:ln w="12700" cap="flat" cmpd="sng" algn="ctr">
            <a:solidFill>
              <a:srgbClr val="5B9BD5">
                <a:shade val="50000"/>
              </a:srgbClr>
            </a:solidFill>
            <a:prstDash val="solid"/>
            <a:miter lim="800000"/>
          </a:ln>
          <a:effectLst/>
        </p:spPr>
        <p:txBody>
          <a:bodyPr rtlCol="0" anchor="ctr"/>
          <a:lstStyle/>
          <a:p>
            <a:pPr algn="ctr" defTabSz="857050">
              <a:defRPr/>
            </a:pPr>
            <a:endParaRPr lang="en-US" sz="1687" kern="0">
              <a:solidFill>
                <a:prstClr val="white"/>
              </a:solidFill>
              <a:latin typeface="Calibri" panose="020F0502020204030204"/>
            </a:endParaRPr>
          </a:p>
        </p:txBody>
      </p:sp>
      <p:sp>
        <p:nvSpPr>
          <p:cNvPr id="23" name="Freeform 8">
            <a:extLst>
              <a:ext uri="{FF2B5EF4-FFF2-40B4-BE49-F238E27FC236}">
                <a16:creationId xmlns:a16="http://schemas.microsoft.com/office/drawing/2014/main" id="{5211D35F-4B2D-409D-A052-FD9403FCD397}"/>
              </a:ext>
            </a:extLst>
          </p:cNvPr>
          <p:cNvSpPr/>
          <p:nvPr/>
        </p:nvSpPr>
        <p:spPr bwMode="auto">
          <a:xfrm>
            <a:off x="2942383" y="5595360"/>
            <a:ext cx="1517936" cy="8214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64705" tIns="131764" rIns="164705" bIns="131764" numCol="1" spcCol="0" rtlCol="0" fromWordArt="0" anchor="t" anchorCtr="0" forceAA="0" compatLnSpc="1">
            <a:prstTxWarp prst="textNoShape">
              <a:avLst/>
            </a:prstTxWarp>
            <a:noAutofit/>
          </a:bodyPr>
          <a:lstStyle/>
          <a:p>
            <a:pPr algn="ctr" defTabSz="839731" fontAlgn="base">
              <a:lnSpc>
                <a:spcPct val="90000"/>
              </a:lnSpc>
              <a:spcBef>
                <a:spcPct val="0"/>
              </a:spcBef>
              <a:spcAft>
                <a:spcPct val="0"/>
              </a:spcAft>
              <a:defRPr/>
            </a:pPr>
            <a:endParaRPr lang="en-IN" sz="1801" b="1" kern="0" dirty="0">
              <a:solidFill>
                <a:srgbClr val="505050"/>
              </a:solidFill>
              <a:latin typeface="Segoe UI Light"/>
              <a:ea typeface="Segoe UI" pitchFamily="34" charset="0"/>
              <a:cs typeface="Segoe UI" pitchFamily="34" charset="0"/>
            </a:endParaRPr>
          </a:p>
        </p:txBody>
      </p:sp>
      <p:sp>
        <p:nvSpPr>
          <p:cNvPr id="24" name="Rectangle 378">
            <a:extLst>
              <a:ext uri="{FF2B5EF4-FFF2-40B4-BE49-F238E27FC236}">
                <a16:creationId xmlns:a16="http://schemas.microsoft.com/office/drawing/2014/main" id="{3C18F936-B637-4C9F-9960-035BDCE4528A}"/>
              </a:ext>
            </a:extLst>
          </p:cNvPr>
          <p:cNvSpPr>
            <a:spLocks noChangeArrowheads="1"/>
          </p:cNvSpPr>
          <p:nvPr/>
        </p:nvSpPr>
        <p:spPr bwMode="auto">
          <a:xfrm>
            <a:off x="5488802" y="1657975"/>
            <a:ext cx="64" cy="33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57050">
              <a:defRPr/>
            </a:pPr>
            <a:endParaRPr lang="en-US" altLang="en-US" sz="2206" kern="0" dirty="0">
              <a:solidFill>
                <a:srgbClr val="505050"/>
              </a:solidFill>
              <a:latin typeface="Segoe UI"/>
            </a:endParaRPr>
          </a:p>
        </p:txBody>
      </p:sp>
      <p:grpSp>
        <p:nvGrpSpPr>
          <p:cNvPr id="25" name="Group 24">
            <a:extLst>
              <a:ext uri="{FF2B5EF4-FFF2-40B4-BE49-F238E27FC236}">
                <a16:creationId xmlns:a16="http://schemas.microsoft.com/office/drawing/2014/main" id="{191532C0-32EF-4605-8BE0-A1F7D849A7F7}"/>
              </a:ext>
            </a:extLst>
          </p:cNvPr>
          <p:cNvGrpSpPr>
            <a:grpSpLocks noChangeAspect="1"/>
          </p:cNvGrpSpPr>
          <p:nvPr/>
        </p:nvGrpSpPr>
        <p:grpSpPr>
          <a:xfrm>
            <a:off x="5496295" y="1181066"/>
            <a:ext cx="1116909" cy="1356577"/>
            <a:chOff x="6676089" y="4829670"/>
            <a:chExt cx="2181833" cy="2596649"/>
          </a:xfrm>
        </p:grpSpPr>
        <p:sp>
          <p:nvSpPr>
            <p:cNvPr id="26" name="Can 11">
              <a:extLst>
                <a:ext uri="{FF2B5EF4-FFF2-40B4-BE49-F238E27FC236}">
                  <a16:creationId xmlns:a16="http://schemas.microsoft.com/office/drawing/2014/main" id="{980C6713-9060-4913-9CBE-D6D36A38B1B6}"/>
                </a:ext>
              </a:extLst>
            </p:cNvPr>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grpSp>
          <p:nvGrpSpPr>
            <p:cNvPr id="27" name="Group 26">
              <a:extLst>
                <a:ext uri="{FF2B5EF4-FFF2-40B4-BE49-F238E27FC236}">
                  <a16:creationId xmlns:a16="http://schemas.microsoft.com/office/drawing/2014/main" id="{03E0AA6F-D711-4E2E-97B4-C421F318CCBA}"/>
                </a:ext>
              </a:extLst>
            </p:cNvPr>
            <p:cNvGrpSpPr/>
            <p:nvPr/>
          </p:nvGrpSpPr>
          <p:grpSpPr>
            <a:xfrm>
              <a:off x="6806039" y="4974045"/>
              <a:ext cx="1936120" cy="706026"/>
              <a:chOff x="3617177" y="5327184"/>
              <a:chExt cx="2539947" cy="933206"/>
            </a:xfrm>
          </p:grpSpPr>
          <p:sp>
            <p:nvSpPr>
              <p:cNvPr id="28" name="Donut 14">
                <a:extLst>
                  <a:ext uri="{FF2B5EF4-FFF2-40B4-BE49-F238E27FC236}">
                    <a16:creationId xmlns:a16="http://schemas.microsoft.com/office/drawing/2014/main" id="{40384911-BA5B-489D-82DB-1FA89F2B6164}"/>
                  </a:ext>
                </a:extLst>
              </p:cNvPr>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sp>
            <p:nvSpPr>
              <p:cNvPr id="29" name="Freeform 15">
                <a:extLst>
                  <a:ext uri="{FF2B5EF4-FFF2-40B4-BE49-F238E27FC236}">
                    <a16:creationId xmlns:a16="http://schemas.microsoft.com/office/drawing/2014/main" id="{9169D21C-9D3A-452E-A014-89311ADF47AC}"/>
                  </a:ext>
                </a:extLst>
              </p:cNvPr>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grpSp>
      </p:grpSp>
      <p:sp>
        <p:nvSpPr>
          <p:cNvPr id="30" name="Flowchart: Magnetic Disk 29">
            <a:extLst>
              <a:ext uri="{FF2B5EF4-FFF2-40B4-BE49-F238E27FC236}">
                <a16:creationId xmlns:a16="http://schemas.microsoft.com/office/drawing/2014/main" id="{B26BF068-B03F-4002-A920-B1C179D8DE04}"/>
              </a:ext>
            </a:extLst>
          </p:cNvPr>
          <p:cNvSpPr/>
          <p:nvPr/>
        </p:nvSpPr>
        <p:spPr>
          <a:xfrm>
            <a:off x="3398647" y="5853478"/>
            <a:ext cx="505183" cy="387908"/>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7050">
              <a:defRPr/>
            </a:pPr>
            <a:endParaRPr lang="en-US" sz="1687" kern="0">
              <a:solidFill>
                <a:prstClr val="white"/>
              </a:solidFill>
              <a:latin typeface="Calibri" panose="020F0502020204030204"/>
            </a:endParaRPr>
          </a:p>
        </p:txBody>
      </p:sp>
      <p:sp>
        <p:nvSpPr>
          <p:cNvPr id="31" name="Flowchart: Magnetic Disk 30">
            <a:extLst>
              <a:ext uri="{FF2B5EF4-FFF2-40B4-BE49-F238E27FC236}">
                <a16:creationId xmlns:a16="http://schemas.microsoft.com/office/drawing/2014/main" id="{E65F66BB-E800-436E-B4E3-F48EBE8A948A}"/>
              </a:ext>
            </a:extLst>
          </p:cNvPr>
          <p:cNvSpPr/>
          <p:nvPr/>
        </p:nvSpPr>
        <p:spPr>
          <a:xfrm>
            <a:off x="3929483" y="5853478"/>
            <a:ext cx="505183" cy="387908"/>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7050">
              <a:defRPr/>
            </a:pPr>
            <a:endParaRPr lang="en-US" sz="1687" kern="0">
              <a:solidFill>
                <a:prstClr val="white"/>
              </a:solidFill>
              <a:latin typeface="Calibri" panose="020F0502020204030204"/>
            </a:endParaRPr>
          </a:p>
        </p:txBody>
      </p:sp>
      <p:sp>
        <p:nvSpPr>
          <p:cNvPr id="32" name="Flowchart: Magnetic Disk 31">
            <a:extLst>
              <a:ext uri="{FF2B5EF4-FFF2-40B4-BE49-F238E27FC236}">
                <a16:creationId xmlns:a16="http://schemas.microsoft.com/office/drawing/2014/main" id="{93A79CC3-D645-41E4-9103-38548CA3F21C}"/>
              </a:ext>
            </a:extLst>
          </p:cNvPr>
          <p:cNvSpPr/>
          <p:nvPr/>
        </p:nvSpPr>
        <p:spPr>
          <a:xfrm>
            <a:off x="4460321" y="5853478"/>
            <a:ext cx="505183" cy="387908"/>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7050">
              <a:defRPr/>
            </a:pPr>
            <a:endParaRPr lang="en-US" sz="1687" kern="0">
              <a:solidFill>
                <a:prstClr val="white"/>
              </a:solidFill>
              <a:latin typeface="Calibri" panose="020F0502020204030204"/>
            </a:endParaRPr>
          </a:p>
        </p:txBody>
      </p:sp>
      <p:sp>
        <p:nvSpPr>
          <p:cNvPr id="33" name="Flowchart: Magnetic Disk 32">
            <a:extLst>
              <a:ext uri="{FF2B5EF4-FFF2-40B4-BE49-F238E27FC236}">
                <a16:creationId xmlns:a16="http://schemas.microsoft.com/office/drawing/2014/main" id="{9E3250CC-9D32-45AC-8322-7A75DBAC805A}"/>
              </a:ext>
            </a:extLst>
          </p:cNvPr>
          <p:cNvSpPr/>
          <p:nvPr/>
        </p:nvSpPr>
        <p:spPr>
          <a:xfrm>
            <a:off x="4988466" y="5853478"/>
            <a:ext cx="505183" cy="387908"/>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7050">
              <a:defRPr/>
            </a:pPr>
            <a:endParaRPr lang="en-US" sz="1687" kern="0">
              <a:solidFill>
                <a:prstClr val="white"/>
              </a:solidFill>
              <a:latin typeface="Calibri" panose="020F0502020204030204"/>
            </a:endParaRPr>
          </a:p>
        </p:txBody>
      </p:sp>
      <p:sp>
        <p:nvSpPr>
          <p:cNvPr id="34" name="Flowchart: Magnetic Disk 33">
            <a:extLst>
              <a:ext uri="{FF2B5EF4-FFF2-40B4-BE49-F238E27FC236}">
                <a16:creationId xmlns:a16="http://schemas.microsoft.com/office/drawing/2014/main" id="{451A99AF-2B02-4641-BFB5-79FDF6A2C1C3}"/>
              </a:ext>
            </a:extLst>
          </p:cNvPr>
          <p:cNvSpPr/>
          <p:nvPr/>
        </p:nvSpPr>
        <p:spPr>
          <a:xfrm>
            <a:off x="5514550" y="5853478"/>
            <a:ext cx="505183" cy="387908"/>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57050">
              <a:defRPr/>
            </a:pPr>
            <a:endParaRPr lang="en-US" sz="1687" kern="0">
              <a:solidFill>
                <a:prstClr val="white"/>
              </a:solidFill>
              <a:latin typeface="Calibri" panose="020F0502020204030204"/>
            </a:endParaRPr>
          </a:p>
        </p:txBody>
      </p:sp>
      <p:sp>
        <p:nvSpPr>
          <p:cNvPr id="35" name="TextBox 34">
            <a:extLst>
              <a:ext uri="{FF2B5EF4-FFF2-40B4-BE49-F238E27FC236}">
                <a16:creationId xmlns:a16="http://schemas.microsoft.com/office/drawing/2014/main" id="{A88594C1-40E7-4388-A9B7-E4DB39B203AB}"/>
              </a:ext>
            </a:extLst>
          </p:cNvPr>
          <p:cNvSpPr txBox="1"/>
          <p:nvPr/>
        </p:nvSpPr>
        <p:spPr>
          <a:xfrm>
            <a:off x="4019365" y="5522423"/>
            <a:ext cx="2055016" cy="444263"/>
          </a:xfrm>
          <a:prstGeom prst="rect">
            <a:avLst/>
          </a:prstGeom>
          <a:noFill/>
        </p:spPr>
        <p:txBody>
          <a:bodyPr wrap="square" lIns="164729" tIns="131784" rIns="164729" bIns="131784" rtlCol="0">
            <a:spAutoFit/>
          </a:bodyPr>
          <a:lstStyle/>
          <a:p>
            <a:pPr algn="ctr" defTabSz="839342" fontAlgn="base">
              <a:lnSpc>
                <a:spcPct val="90000"/>
              </a:lnSpc>
              <a:spcBef>
                <a:spcPct val="0"/>
              </a:spcBef>
              <a:spcAft>
                <a:spcPts val="539"/>
              </a:spcAft>
              <a:defRPr/>
            </a:pPr>
            <a:r>
              <a:rPr lang="en-US" sz="1285" kern="0" dirty="0">
                <a:solidFill>
                  <a:schemeClr val="bg1"/>
                </a:solidFill>
                <a:latin typeface="Calibri" panose="020F0502020204030204"/>
                <a:ea typeface="MS PGothic" charset="0"/>
                <a:cs typeface="Segoe UI" panose="020B0502040204020203" pitchFamily="34" charset="0"/>
              </a:rPr>
              <a:t>Blob storage [WASB(S)]</a:t>
            </a:r>
          </a:p>
        </p:txBody>
      </p:sp>
      <p:sp>
        <p:nvSpPr>
          <p:cNvPr id="36" name="TextBox 35">
            <a:extLst>
              <a:ext uri="{FF2B5EF4-FFF2-40B4-BE49-F238E27FC236}">
                <a16:creationId xmlns:a16="http://schemas.microsoft.com/office/drawing/2014/main" id="{77BE65FE-F472-40F7-89B6-3B926856508C}"/>
              </a:ext>
            </a:extLst>
          </p:cNvPr>
          <p:cNvSpPr txBox="1"/>
          <p:nvPr/>
        </p:nvSpPr>
        <p:spPr>
          <a:xfrm>
            <a:off x="5612589" y="1262574"/>
            <a:ext cx="876411" cy="456229"/>
          </a:xfrm>
          <a:prstGeom prst="rect">
            <a:avLst/>
          </a:prstGeom>
          <a:noFill/>
        </p:spPr>
        <p:txBody>
          <a:bodyPr wrap="none" lIns="164729" tIns="131784" rIns="164729" bIns="131784" rtlCol="0">
            <a:spAutoFit/>
          </a:bodyPr>
          <a:lstStyle/>
          <a:p>
            <a:pPr algn="ctr" defTabSz="839342" fontAlgn="base">
              <a:lnSpc>
                <a:spcPct val="90000"/>
              </a:lnSpc>
              <a:spcBef>
                <a:spcPct val="0"/>
              </a:spcBef>
              <a:spcAft>
                <a:spcPts val="539"/>
              </a:spcAft>
              <a:defRPr/>
            </a:pPr>
            <a:r>
              <a:rPr lang="en-US" sz="1373" b="1" kern="0" dirty="0">
                <a:latin typeface="Calibri" panose="020F0502020204030204"/>
                <a:ea typeface="MS PGothic" charset="0"/>
                <a:cs typeface="Segoe UI" panose="020B0502040204020203" pitchFamily="34" charset="0"/>
              </a:rPr>
              <a:t>Control</a:t>
            </a:r>
          </a:p>
        </p:txBody>
      </p:sp>
      <p:sp>
        <p:nvSpPr>
          <p:cNvPr id="37" name="Rounded Rectangle 42">
            <a:extLst>
              <a:ext uri="{FF2B5EF4-FFF2-40B4-BE49-F238E27FC236}">
                <a16:creationId xmlns:a16="http://schemas.microsoft.com/office/drawing/2014/main" id="{F0883A91-479E-4288-B118-E93673DC63D8}"/>
              </a:ext>
            </a:extLst>
          </p:cNvPr>
          <p:cNvSpPr/>
          <p:nvPr/>
        </p:nvSpPr>
        <p:spPr>
          <a:xfrm>
            <a:off x="5660013"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57050">
              <a:defRPr/>
            </a:pPr>
            <a:r>
              <a:rPr lang="en-US" sz="984" b="1" kern="0" dirty="0">
                <a:solidFill>
                  <a:prstClr val="white"/>
                </a:solidFill>
                <a:latin typeface="Calibri" panose="020F0502020204030204"/>
              </a:rPr>
              <a:t>Engine</a:t>
            </a:r>
          </a:p>
        </p:txBody>
      </p:sp>
      <p:sp>
        <p:nvSpPr>
          <p:cNvPr id="38" name="Rounded Rectangle 44">
            <a:extLst>
              <a:ext uri="{FF2B5EF4-FFF2-40B4-BE49-F238E27FC236}">
                <a16:creationId xmlns:a16="http://schemas.microsoft.com/office/drawing/2014/main" id="{A09306C2-80C4-4E38-9CF1-D8AB03659B6D}"/>
              </a:ext>
            </a:extLst>
          </p:cNvPr>
          <p:cNvSpPr/>
          <p:nvPr/>
        </p:nvSpPr>
        <p:spPr>
          <a:xfrm>
            <a:off x="5668304" y="1956168"/>
            <a:ext cx="813210" cy="173596"/>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7050">
              <a:defRPr/>
            </a:pPr>
            <a:r>
              <a:rPr lang="en-US" sz="984" b="1" kern="0" dirty="0">
                <a:solidFill>
                  <a:prstClr val="white"/>
                </a:solidFill>
                <a:latin typeface="Calibri" panose="020F0502020204030204"/>
              </a:rPr>
              <a:t>DMS</a:t>
            </a:r>
          </a:p>
        </p:txBody>
      </p:sp>
      <p:sp>
        <p:nvSpPr>
          <p:cNvPr id="39" name="Freeform 45">
            <a:extLst>
              <a:ext uri="{FF2B5EF4-FFF2-40B4-BE49-F238E27FC236}">
                <a16:creationId xmlns:a16="http://schemas.microsoft.com/office/drawing/2014/main" id="{957F949C-8960-4DF0-92B3-9E4958F0B440}"/>
              </a:ext>
            </a:extLst>
          </p:cNvPr>
          <p:cNvSpPr/>
          <p:nvPr/>
        </p:nvSpPr>
        <p:spPr bwMode="auto">
          <a:xfrm>
            <a:off x="5642713"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705" tIns="131764" rIns="164705" bIns="131764" numCol="1" spcCol="0" rtlCol="0" fromWordArt="0" anchor="t" anchorCtr="0" forceAA="0" compatLnSpc="1">
            <a:prstTxWarp prst="textNoShape">
              <a:avLst/>
            </a:prstTxWarp>
            <a:noAutofit/>
          </a:bodyPr>
          <a:lstStyle/>
          <a:p>
            <a:pPr algn="ctr" defTabSz="839731" fontAlgn="base">
              <a:lnSpc>
                <a:spcPct val="90000"/>
              </a:lnSpc>
              <a:spcBef>
                <a:spcPct val="0"/>
              </a:spcBef>
              <a:spcAft>
                <a:spcPct val="0"/>
              </a:spcAft>
              <a:defRPr/>
            </a:pPr>
            <a:r>
              <a:rPr lang="en-IN" sz="984" b="1" kern="0" dirty="0">
                <a:solidFill>
                  <a:srgbClr val="505050"/>
                </a:solidFill>
                <a:latin typeface="Segoe UI Light"/>
                <a:ea typeface="Segoe UI" pitchFamily="34" charset="0"/>
                <a:cs typeface="Segoe UI" pitchFamily="34" charset="0"/>
              </a:rPr>
              <a:t>SQL DB</a:t>
            </a:r>
          </a:p>
        </p:txBody>
      </p:sp>
      <p:sp>
        <p:nvSpPr>
          <p:cNvPr id="40" name="Rounded Rectangle 220">
            <a:extLst>
              <a:ext uri="{FF2B5EF4-FFF2-40B4-BE49-F238E27FC236}">
                <a16:creationId xmlns:a16="http://schemas.microsoft.com/office/drawing/2014/main" id="{E684C263-9C79-4D20-A4CE-4268F71AD216}"/>
              </a:ext>
            </a:extLst>
          </p:cNvPr>
          <p:cNvSpPr/>
          <p:nvPr/>
        </p:nvSpPr>
        <p:spPr>
          <a:xfrm>
            <a:off x="653648" y="3547294"/>
            <a:ext cx="672074" cy="173596"/>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7050">
              <a:defRPr/>
            </a:pPr>
            <a:r>
              <a:rPr lang="en-US" sz="984" b="1" kern="0" dirty="0">
                <a:solidFill>
                  <a:prstClr val="white"/>
                </a:solidFill>
                <a:latin typeface="Calibri" panose="020F0502020204030204"/>
              </a:rPr>
              <a:t>DMS</a:t>
            </a:r>
          </a:p>
        </p:txBody>
      </p:sp>
      <p:sp>
        <p:nvSpPr>
          <p:cNvPr id="41" name="Freeform 222">
            <a:extLst>
              <a:ext uri="{FF2B5EF4-FFF2-40B4-BE49-F238E27FC236}">
                <a16:creationId xmlns:a16="http://schemas.microsoft.com/office/drawing/2014/main" id="{496C8011-84F9-4134-878A-94711A1E6A96}"/>
              </a:ext>
            </a:extLst>
          </p:cNvPr>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705" tIns="131764" rIns="164705" bIns="131764" numCol="1" spcCol="0" rtlCol="0" fromWordArt="0" anchor="t" anchorCtr="0" forceAA="0" compatLnSpc="1">
            <a:prstTxWarp prst="textNoShape">
              <a:avLst/>
            </a:prstTxWarp>
            <a:noAutofit/>
          </a:bodyPr>
          <a:lstStyle/>
          <a:p>
            <a:pPr algn="ctr" defTabSz="839731"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42" name="TextBox 41">
            <a:extLst>
              <a:ext uri="{FF2B5EF4-FFF2-40B4-BE49-F238E27FC236}">
                <a16:creationId xmlns:a16="http://schemas.microsoft.com/office/drawing/2014/main" id="{838BCEFF-6908-4584-8C5D-9B3EA80D77D7}"/>
              </a:ext>
            </a:extLst>
          </p:cNvPr>
          <p:cNvSpPr txBox="1"/>
          <p:nvPr/>
        </p:nvSpPr>
        <p:spPr>
          <a:xfrm rot="5400000">
            <a:off x="712949" y="4323245"/>
            <a:ext cx="522915" cy="506901"/>
          </a:xfrm>
          <a:prstGeom prst="rect">
            <a:avLst/>
          </a:prstGeom>
          <a:noFill/>
        </p:spPr>
        <p:txBody>
          <a:bodyPr wrap="square" lIns="179285" tIns="143428" rIns="179285" bIns="143428" rtlCol="0">
            <a:spAutoFit/>
          </a:bodyPr>
          <a:lstStyle/>
          <a:p>
            <a:pPr defTabSz="896480">
              <a:lnSpc>
                <a:spcPct val="90000"/>
              </a:lnSpc>
              <a:spcAft>
                <a:spcPts val="588"/>
              </a:spcAft>
              <a:defRPr/>
            </a:pPr>
            <a:r>
              <a:rPr lang="en-US" sz="1569" b="1" kern="0" dirty="0"/>
              <a:t>…</a:t>
            </a:r>
          </a:p>
        </p:txBody>
      </p:sp>
      <p:grpSp>
        <p:nvGrpSpPr>
          <p:cNvPr id="43" name="Group 42">
            <a:extLst>
              <a:ext uri="{FF2B5EF4-FFF2-40B4-BE49-F238E27FC236}">
                <a16:creationId xmlns:a16="http://schemas.microsoft.com/office/drawing/2014/main" id="{8601550C-117E-4FB9-91A9-861FD67581DD}"/>
              </a:ext>
            </a:extLst>
          </p:cNvPr>
          <p:cNvGrpSpPr/>
          <p:nvPr/>
        </p:nvGrpSpPr>
        <p:grpSpPr>
          <a:xfrm>
            <a:off x="2773496" y="2906086"/>
            <a:ext cx="1006741" cy="2302584"/>
            <a:chOff x="9830164" y="3198627"/>
            <a:chExt cx="1148681" cy="1463134"/>
          </a:xfrm>
        </p:grpSpPr>
        <p:grpSp>
          <p:nvGrpSpPr>
            <p:cNvPr id="44" name="Group 43">
              <a:extLst>
                <a:ext uri="{FF2B5EF4-FFF2-40B4-BE49-F238E27FC236}">
                  <a16:creationId xmlns:a16="http://schemas.microsoft.com/office/drawing/2014/main" id="{98ECD7F3-487B-4BC3-91DA-A291DA3486A0}"/>
                </a:ext>
              </a:extLst>
            </p:cNvPr>
            <p:cNvGrpSpPr>
              <a:grpSpLocks noChangeAspect="1"/>
            </p:cNvGrpSpPr>
            <p:nvPr/>
          </p:nvGrpSpPr>
          <p:grpSpPr>
            <a:xfrm>
              <a:off x="9882326" y="3198627"/>
              <a:ext cx="1024606" cy="1463134"/>
              <a:chOff x="6592191" y="2051295"/>
              <a:chExt cx="2194328" cy="3133501"/>
            </a:xfrm>
          </p:grpSpPr>
          <p:sp>
            <p:nvSpPr>
              <p:cNvPr id="46" name="Can 178">
                <a:extLst>
                  <a:ext uri="{FF2B5EF4-FFF2-40B4-BE49-F238E27FC236}">
                    <a16:creationId xmlns:a16="http://schemas.microsoft.com/office/drawing/2014/main" id="{358789F1-E5E5-4491-AB36-F76750A40A0F}"/>
                  </a:ext>
                </a:extLst>
              </p:cNvPr>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sp>
            <p:nvSpPr>
              <p:cNvPr id="47" name="Donut 179">
                <a:extLst>
                  <a:ext uri="{FF2B5EF4-FFF2-40B4-BE49-F238E27FC236}">
                    <a16:creationId xmlns:a16="http://schemas.microsoft.com/office/drawing/2014/main" id="{4E75F9B0-4EC3-41A0-AC1E-BDD2FFAC7EDD}"/>
                  </a:ext>
                </a:extLst>
              </p:cNvPr>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grpSp>
            <p:nvGrpSpPr>
              <p:cNvPr id="48" name="Group 47">
                <a:extLst>
                  <a:ext uri="{FF2B5EF4-FFF2-40B4-BE49-F238E27FC236}">
                    <a16:creationId xmlns:a16="http://schemas.microsoft.com/office/drawing/2014/main" id="{0D5EA5E6-B07B-402B-887B-4A797C64B67A}"/>
                  </a:ext>
                </a:extLst>
              </p:cNvPr>
              <p:cNvGrpSpPr/>
              <p:nvPr/>
            </p:nvGrpSpPr>
            <p:grpSpPr>
              <a:xfrm>
                <a:off x="6654556" y="2051295"/>
                <a:ext cx="2062790" cy="690308"/>
                <a:chOff x="3418453" y="1463971"/>
                <a:chExt cx="2706123" cy="912428"/>
              </a:xfrm>
            </p:grpSpPr>
            <p:sp>
              <p:nvSpPr>
                <p:cNvPr id="49" name="Donut 181">
                  <a:extLst>
                    <a:ext uri="{FF2B5EF4-FFF2-40B4-BE49-F238E27FC236}">
                      <a16:creationId xmlns:a16="http://schemas.microsoft.com/office/drawing/2014/main" id="{2AD409D0-7090-4263-AF11-27AB3F6852C3}"/>
                    </a:ext>
                  </a:extLst>
                </p:cNvPr>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sp>
              <p:nvSpPr>
                <p:cNvPr id="50" name="Freeform 182">
                  <a:extLst>
                    <a:ext uri="{FF2B5EF4-FFF2-40B4-BE49-F238E27FC236}">
                      <a16:creationId xmlns:a16="http://schemas.microsoft.com/office/drawing/2014/main" id="{95E25B94-BECB-4743-9491-860E06B42D8E}"/>
                    </a:ext>
                  </a:extLst>
                </p:cNvPr>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grpSp>
        </p:grpSp>
        <p:sp>
          <p:nvSpPr>
            <p:cNvPr id="45" name="TextBox 44">
              <a:extLst>
                <a:ext uri="{FF2B5EF4-FFF2-40B4-BE49-F238E27FC236}">
                  <a16:creationId xmlns:a16="http://schemas.microsoft.com/office/drawing/2014/main" id="{48224DB4-3CCD-4E28-B044-D807277713F6}"/>
                </a:ext>
              </a:extLst>
            </p:cNvPr>
            <p:cNvSpPr txBox="1"/>
            <p:nvPr/>
          </p:nvSpPr>
          <p:spPr>
            <a:xfrm>
              <a:off x="9830164" y="3257274"/>
              <a:ext cx="1148681" cy="289902"/>
            </a:xfrm>
            <a:prstGeom prst="rect">
              <a:avLst/>
            </a:prstGeom>
            <a:noFill/>
          </p:spPr>
          <p:txBody>
            <a:bodyPr wrap="square" lIns="164729" tIns="131784" rIns="164729" bIns="131784" rtlCol="0">
              <a:spAutoFit/>
            </a:bodyPr>
            <a:lstStyle/>
            <a:p>
              <a:pPr algn="ctr" defTabSz="839342" fontAlgn="base">
                <a:lnSpc>
                  <a:spcPct val="90000"/>
                </a:lnSpc>
                <a:spcBef>
                  <a:spcPct val="0"/>
                </a:spcBef>
                <a:spcAft>
                  <a:spcPts val="539"/>
                </a:spcAft>
                <a:defRPr/>
              </a:pPr>
              <a:r>
                <a:rPr lang="en-US" sz="1373" b="1" kern="0" dirty="0">
                  <a:solidFill>
                    <a:srgbClr val="515151"/>
                  </a:solidFill>
                  <a:latin typeface="Calibri" panose="020F0502020204030204"/>
                  <a:ea typeface="MS PGothic" charset="0"/>
                  <a:cs typeface="Segoe UI" panose="020B0502040204020203" pitchFamily="34" charset="0"/>
                </a:rPr>
                <a:t>Compute</a:t>
              </a:r>
            </a:p>
          </p:txBody>
        </p:sp>
      </p:grpSp>
      <p:sp>
        <p:nvSpPr>
          <p:cNvPr id="51" name="Rounded Rectangle 183">
            <a:extLst>
              <a:ext uri="{FF2B5EF4-FFF2-40B4-BE49-F238E27FC236}">
                <a16:creationId xmlns:a16="http://schemas.microsoft.com/office/drawing/2014/main" id="{42E03F6B-CFA6-40F6-AD6A-31B20EFF9E1E}"/>
              </a:ext>
            </a:extLst>
          </p:cNvPr>
          <p:cNvSpPr/>
          <p:nvPr/>
        </p:nvSpPr>
        <p:spPr bwMode="auto">
          <a:xfrm>
            <a:off x="2900193"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defTabSz="914198" fontAlgn="base">
              <a:spcBef>
                <a:spcPct val="0"/>
              </a:spcBef>
              <a:spcAft>
                <a:spcPct val="0"/>
              </a:spcAft>
              <a:defRPr/>
            </a:pPr>
            <a:br>
              <a:rPr lang="en-US" sz="981" b="1" kern="0" dirty="0">
                <a:solidFill>
                  <a:schemeClr val="tx1"/>
                </a:solidFill>
              </a:rPr>
            </a:br>
            <a:r>
              <a:rPr lang="en-US" sz="981" b="1" kern="0" dirty="0">
                <a:solidFill>
                  <a:schemeClr val="tx1"/>
                </a:solidFill>
              </a:rPr>
              <a:t>Dist_DB_16</a:t>
            </a:r>
          </a:p>
          <a:p>
            <a:pPr defTabSz="914198" fontAlgn="base">
              <a:spcBef>
                <a:spcPct val="0"/>
              </a:spcBef>
              <a:spcAft>
                <a:spcPct val="0"/>
              </a:spcAft>
              <a:defRPr/>
            </a:pPr>
            <a:r>
              <a:rPr lang="en-US" sz="981" b="1" kern="0" dirty="0">
                <a:solidFill>
                  <a:schemeClr val="tx1"/>
                </a:solidFill>
              </a:rPr>
              <a:t>Dist_DB_17</a:t>
            </a:r>
          </a:p>
          <a:p>
            <a:pPr defTabSz="914198" fontAlgn="base">
              <a:spcBef>
                <a:spcPct val="0"/>
              </a:spcBef>
              <a:spcAft>
                <a:spcPct val="0"/>
              </a:spcAft>
              <a:defRPr/>
            </a:pPr>
            <a:endParaRPr lang="en-US" sz="981" b="1" kern="0" dirty="0">
              <a:solidFill>
                <a:schemeClr val="tx1"/>
              </a:solidFill>
            </a:endParaRPr>
          </a:p>
          <a:p>
            <a:pPr defTabSz="914198" fontAlgn="base">
              <a:spcBef>
                <a:spcPct val="0"/>
              </a:spcBef>
              <a:spcAft>
                <a:spcPct val="0"/>
              </a:spcAft>
              <a:defRPr/>
            </a:pPr>
            <a:endParaRPr lang="en-US" sz="981" b="1" kern="0" dirty="0">
              <a:solidFill>
                <a:schemeClr val="tx1"/>
              </a:solidFill>
            </a:endParaRPr>
          </a:p>
          <a:p>
            <a:pPr defTabSz="914198" fontAlgn="base">
              <a:spcBef>
                <a:spcPct val="0"/>
              </a:spcBef>
              <a:spcAft>
                <a:spcPct val="0"/>
              </a:spcAft>
              <a:defRPr/>
            </a:pPr>
            <a:r>
              <a:rPr lang="en-US" sz="981" b="1" kern="0" dirty="0">
                <a:solidFill>
                  <a:schemeClr val="tx1"/>
                </a:solidFill>
              </a:rPr>
              <a:t>Dist_DB_30</a:t>
            </a:r>
          </a:p>
        </p:txBody>
      </p:sp>
      <p:sp>
        <p:nvSpPr>
          <p:cNvPr id="52" name="Rounded Rectangle 184">
            <a:extLst>
              <a:ext uri="{FF2B5EF4-FFF2-40B4-BE49-F238E27FC236}">
                <a16:creationId xmlns:a16="http://schemas.microsoft.com/office/drawing/2014/main" id="{110D6127-7173-4A8E-923A-80899A87CC58}"/>
              </a:ext>
            </a:extLst>
          </p:cNvPr>
          <p:cNvSpPr/>
          <p:nvPr/>
        </p:nvSpPr>
        <p:spPr>
          <a:xfrm>
            <a:off x="2933798" y="3534115"/>
            <a:ext cx="672074" cy="173596"/>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7050">
              <a:defRPr/>
            </a:pPr>
            <a:r>
              <a:rPr lang="en-US" sz="984" b="1" kern="0" dirty="0">
                <a:solidFill>
                  <a:prstClr val="white"/>
                </a:solidFill>
                <a:latin typeface="Calibri" panose="020F0502020204030204"/>
              </a:rPr>
              <a:t>DMS</a:t>
            </a:r>
          </a:p>
        </p:txBody>
      </p:sp>
      <p:sp>
        <p:nvSpPr>
          <p:cNvPr id="53" name="Freeform 185">
            <a:extLst>
              <a:ext uri="{FF2B5EF4-FFF2-40B4-BE49-F238E27FC236}">
                <a16:creationId xmlns:a16="http://schemas.microsoft.com/office/drawing/2014/main" id="{34416467-D2D9-48E7-8F28-34C93D28CCC6}"/>
              </a:ext>
            </a:extLst>
          </p:cNvPr>
          <p:cNvSpPr/>
          <p:nvPr/>
        </p:nvSpPr>
        <p:spPr bwMode="auto">
          <a:xfrm>
            <a:off x="2872810"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705" tIns="131764" rIns="164705" bIns="131764" numCol="1" spcCol="0" rtlCol="0" fromWordArt="0" anchor="t" anchorCtr="0" forceAA="0" compatLnSpc="1">
            <a:prstTxWarp prst="textNoShape">
              <a:avLst/>
            </a:prstTxWarp>
            <a:noAutofit/>
          </a:bodyPr>
          <a:lstStyle/>
          <a:p>
            <a:pPr algn="ctr" defTabSz="839731"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54" name="TextBox 53">
            <a:extLst>
              <a:ext uri="{FF2B5EF4-FFF2-40B4-BE49-F238E27FC236}">
                <a16:creationId xmlns:a16="http://schemas.microsoft.com/office/drawing/2014/main" id="{07B4FCAD-224B-4446-BD71-60733F8687CD}"/>
              </a:ext>
            </a:extLst>
          </p:cNvPr>
          <p:cNvSpPr txBox="1"/>
          <p:nvPr/>
        </p:nvSpPr>
        <p:spPr>
          <a:xfrm rot="5400000">
            <a:off x="2993099" y="4310066"/>
            <a:ext cx="522915" cy="506901"/>
          </a:xfrm>
          <a:prstGeom prst="rect">
            <a:avLst/>
          </a:prstGeom>
          <a:noFill/>
        </p:spPr>
        <p:txBody>
          <a:bodyPr wrap="square" lIns="179285" tIns="143428" rIns="179285" bIns="143428" rtlCol="0">
            <a:spAutoFit/>
          </a:bodyPr>
          <a:lstStyle/>
          <a:p>
            <a:pPr defTabSz="896480">
              <a:lnSpc>
                <a:spcPct val="90000"/>
              </a:lnSpc>
              <a:spcAft>
                <a:spcPts val="588"/>
              </a:spcAft>
              <a:defRPr/>
            </a:pPr>
            <a:r>
              <a:rPr lang="en-US" sz="1569" b="1" kern="0" dirty="0"/>
              <a:t>…</a:t>
            </a:r>
          </a:p>
        </p:txBody>
      </p:sp>
      <p:grpSp>
        <p:nvGrpSpPr>
          <p:cNvPr id="55" name="Group 54">
            <a:extLst>
              <a:ext uri="{FF2B5EF4-FFF2-40B4-BE49-F238E27FC236}">
                <a16:creationId xmlns:a16="http://schemas.microsoft.com/office/drawing/2014/main" id="{9F7FEC49-E58C-484B-8B47-CFFB750549D4}"/>
              </a:ext>
            </a:extLst>
          </p:cNvPr>
          <p:cNvGrpSpPr/>
          <p:nvPr/>
        </p:nvGrpSpPr>
        <p:grpSpPr>
          <a:xfrm>
            <a:off x="5014558" y="2906086"/>
            <a:ext cx="1006741" cy="2302584"/>
            <a:chOff x="9830164" y="3198627"/>
            <a:chExt cx="1148681" cy="1463134"/>
          </a:xfrm>
        </p:grpSpPr>
        <p:grpSp>
          <p:nvGrpSpPr>
            <p:cNvPr id="56" name="Group 55">
              <a:extLst>
                <a:ext uri="{FF2B5EF4-FFF2-40B4-BE49-F238E27FC236}">
                  <a16:creationId xmlns:a16="http://schemas.microsoft.com/office/drawing/2014/main" id="{2470A056-2CA8-4FC7-BE99-956AB6D885F7}"/>
                </a:ext>
              </a:extLst>
            </p:cNvPr>
            <p:cNvGrpSpPr>
              <a:grpSpLocks noChangeAspect="1"/>
            </p:cNvGrpSpPr>
            <p:nvPr/>
          </p:nvGrpSpPr>
          <p:grpSpPr>
            <a:xfrm>
              <a:off x="9882326" y="3198627"/>
              <a:ext cx="1024606" cy="1463134"/>
              <a:chOff x="6592191" y="2051295"/>
              <a:chExt cx="2194328" cy="3133501"/>
            </a:xfrm>
          </p:grpSpPr>
          <p:sp>
            <p:nvSpPr>
              <p:cNvPr id="58" name="Can 204">
                <a:extLst>
                  <a:ext uri="{FF2B5EF4-FFF2-40B4-BE49-F238E27FC236}">
                    <a16:creationId xmlns:a16="http://schemas.microsoft.com/office/drawing/2014/main" id="{B58C918B-8BEF-4C73-B1EE-2A0EF5302FFA}"/>
                  </a:ext>
                </a:extLst>
              </p:cNvPr>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sp>
            <p:nvSpPr>
              <p:cNvPr id="59" name="Donut 205">
                <a:extLst>
                  <a:ext uri="{FF2B5EF4-FFF2-40B4-BE49-F238E27FC236}">
                    <a16:creationId xmlns:a16="http://schemas.microsoft.com/office/drawing/2014/main" id="{694F94E2-424B-4700-8468-596D290B858B}"/>
                  </a:ext>
                </a:extLst>
              </p:cNvPr>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grpSp>
            <p:nvGrpSpPr>
              <p:cNvPr id="60" name="Group 59">
                <a:extLst>
                  <a:ext uri="{FF2B5EF4-FFF2-40B4-BE49-F238E27FC236}">
                    <a16:creationId xmlns:a16="http://schemas.microsoft.com/office/drawing/2014/main" id="{88A2E815-52AB-4F0F-A8E0-EDE6427B89DC}"/>
                  </a:ext>
                </a:extLst>
              </p:cNvPr>
              <p:cNvGrpSpPr/>
              <p:nvPr/>
            </p:nvGrpSpPr>
            <p:grpSpPr>
              <a:xfrm>
                <a:off x="6654556" y="2051295"/>
                <a:ext cx="2062790" cy="690308"/>
                <a:chOff x="3418453" y="1463971"/>
                <a:chExt cx="2706123" cy="912428"/>
              </a:xfrm>
            </p:grpSpPr>
            <p:sp>
              <p:nvSpPr>
                <p:cNvPr id="61" name="Donut 207">
                  <a:extLst>
                    <a:ext uri="{FF2B5EF4-FFF2-40B4-BE49-F238E27FC236}">
                      <a16:creationId xmlns:a16="http://schemas.microsoft.com/office/drawing/2014/main" id="{B7A1869A-372C-464E-8C05-5A7E6A043B2D}"/>
                    </a:ext>
                  </a:extLst>
                </p:cNvPr>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sp>
              <p:nvSpPr>
                <p:cNvPr id="62" name="Freeform 208">
                  <a:extLst>
                    <a:ext uri="{FF2B5EF4-FFF2-40B4-BE49-F238E27FC236}">
                      <a16:creationId xmlns:a16="http://schemas.microsoft.com/office/drawing/2014/main" id="{2E41AE9E-8C6E-4DC6-9653-753A054BAF51}"/>
                    </a:ext>
                  </a:extLst>
                </p:cNvPr>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grpSp>
        </p:grpSp>
        <p:sp>
          <p:nvSpPr>
            <p:cNvPr id="57" name="TextBox 56">
              <a:extLst>
                <a:ext uri="{FF2B5EF4-FFF2-40B4-BE49-F238E27FC236}">
                  <a16:creationId xmlns:a16="http://schemas.microsoft.com/office/drawing/2014/main" id="{AD037F94-1841-42B9-B451-B3C2441188A9}"/>
                </a:ext>
              </a:extLst>
            </p:cNvPr>
            <p:cNvSpPr txBox="1"/>
            <p:nvPr/>
          </p:nvSpPr>
          <p:spPr>
            <a:xfrm>
              <a:off x="9830164" y="3257274"/>
              <a:ext cx="1148681" cy="289902"/>
            </a:xfrm>
            <a:prstGeom prst="rect">
              <a:avLst/>
            </a:prstGeom>
            <a:noFill/>
          </p:spPr>
          <p:txBody>
            <a:bodyPr wrap="square" lIns="164729" tIns="131784" rIns="164729" bIns="131784" rtlCol="0">
              <a:spAutoFit/>
            </a:bodyPr>
            <a:lstStyle/>
            <a:p>
              <a:pPr algn="ctr" defTabSz="839342" fontAlgn="base">
                <a:lnSpc>
                  <a:spcPct val="90000"/>
                </a:lnSpc>
                <a:spcBef>
                  <a:spcPct val="0"/>
                </a:spcBef>
                <a:spcAft>
                  <a:spcPts val="539"/>
                </a:spcAft>
                <a:defRPr/>
              </a:pPr>
              <a:r>
                <a:rPr lang="en-US" sz="1373" b="1" kern="0" dirty="0">
                  <a:solidFill>
                    <a:srgbClr val="515151"/>
                  </a:solidFill>
                  <a:latin typeface="Calibri" panose="020F0502020204030204"/>
                  <a:ea typeface="MS PGothic" charset="0"/>
                  <a:cs typeface="Segoe UI" panose="020B0502040204020203" pitchFamily="34" charset="0"/>
                </a:rPr>
                <a:t>Compute</a:t>
              </a:r>
            </a:p>
          </p:txBody>
        </p:sp>
      </p:grpSp>
      <p:sp>
        <p:nvSpPr>
          <p:cNvPr id="63" name="Rounded Rectangle 209">
            <a:extLst>
              <a:ext uri="{FF2B5EF4-FFF2-40B4-BE49-F238E27FC236}">
                <a16:creationId xmlns:a16="http://schemas.microsoft.com/office/drawing/2014/main" id="{6B971BA9-99AF-427B-B4F2-4A7ED766D8F7}"/>
              </a:ext>
            </a:extLst>
          </p:cNvPr>
          <p:cNvSpPr/>
          <p:nvPr/>
        </p:nvSpPr>
        <p:spPr bwMode="auto">
          <a:xfrm>
            <a:off x="5141255"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defTabSz="914198" fontAlgn="base">
              <a:spcBef>
                <a:spcPct val="0"/>
              </a:spcBef>
              <a:spcAft>
                <a:spcPct val="0"/>
              </a:spcAft>
              <a:defRPr/>
            </a:pPr>
            <a:br>
              <a:rPr lang="en-US" sz="981" b="1" kern="0" dirty="0">
                <a:solidFill>
                  <a:schemeClr val="tx1"/>
                </a:solidFill>
              </a:rPr>
            </a:br>
            <a:r>
              <a:rPr lang="en-US" sz="981" b="1" kern="0" dirty="0">
                <a:solidFill>
                  <a:schemeClr val="tx1"/>
                </a:solidFill>
              </a:rPr>
              <a:t>Dist_DB_31</a:t>
            </a:r>
          </a:p>
          <a:p>
            <a:pPr defTabSz="914198" fontAlgn="base">
              <a:spcBef>
                <a:spcPct val="0"/>
              </a:spcBef>
              <a:spcAft>
                <a:spcPct val="0"/>
              </a:spcAft>
              <a:defRPr/>
            </a:pPr>
            <a:r>
              <a:rPr lang="en-US" sz="981" b="1" kern="0" dirty="0">
                <a:solidFill>
                  <a:schemeClr val="tx1"/>
                </a:solidFill>
              </a:rPr>
              <a:t>Dist_DB_32</a:t>
            </a:r>
          </a:p>
          <a:p>
            <a:pPr defTabSz="914198" fontAlgn="base">
              <a:spcBef>
                <a:spcPct val="0"/>
              </a:spcBef>
              <a:spcAft>
                <a:spcPct val="0"/>
              </a:spcAft>
              <a:defRPr/>
            </a:pPr>
            <a:endParaRPr lang="en-US" sz="981" b="1" kern="0" dirty="0">
              <a:solidFill>
                <a:schemeClr val="tx1"/>
              </a:solidFill>
            </a:endParaRPr>
          </a:p>
          <a:p>
            <a:pPr defTabSz="914198" fontAlgn="base">
              <a:spcBef>
                <a:spcPct val="0"/>
              </a:spcBef>
              <a:spcAft>
                <a:spcPct val="0"/>
              </a:spcAft>
              <a:defRPr/>
            </a:pPr>
            <a:endParaRPr lang="en-US" sz="981" b="1" kern="0" dirty="0">
              <a:solidFill>
                <a:schemeClr val="tx1"/>
              </a:solidFill>
            </a:endParaRPr>
          </a:p>
          <a:p>
            <a:pPr defTabSz="914198" fontAlgn="base">
              <a:spcBef>
                <a:spcPct val="0"/>
              </a:spcBef>
              <a:spcAft>
                <a:spcPct val="0"/>
              </a:spcAft>
              <a:defRPr/>
            </a:pPr>
            <a:r>
              <a:rPr lang="en-US" sz="981" b="1" kern="0" dirty="0">
                <a:solidFill>
                  <a:schemeClr val="tx1"/>
                </a:solidFill>
              </a:rPr>
              <a:t>Dist_DB_45</a:t>
            </a:r>
          </a:p>
        </p:txBody>
      </p:sp>
      <p:sp>
        <p:nvSpPr>
          <p:cNvPr id="64" name="Rounded Rectangle 210">
            <a:extLst>
              <a:ext uri="{FF2B5EF4-FFF2-40B4-BE49-F238E27FC236}">
                <a16:creationId xmlns:a16="http://schemas.microsoft.com/office/drawing/2014/main" id="{B6A9C7F3-F337-4B15-AB10-6D8771C9431F}"/>
              </a:ext>
            </a:extLst>
          </p:cNvPr>
          <p:cNvSpPr/>
          <p:nvPr/>
        </p:nvSpPr>
        <p:spPr>
          <a:xfrm>
            <a:off x="5174861" y="3534115"/>
            <a:ext cx="672074" cy="173596"/>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7050">
              <a:defRPr/>
            </a:pPr>
            <a:r>
              <a:rPr lang="en-US" sz="984" b="1" kern="0" dirty="0">
                <a:solidFill>
                  <a:prstClr val="white"/>
                </a:solidFill>
                <a:latin typeface="Calibri" panose="020F0502020204030204"/>
              </a:rPr>
              <a:t>DMS</a:t>
            </a:r>
          </a:p>
        </p:txBody>
      </p:sp>
      <p:sp>
        <p:nvSpPr>
          <p:cNvPr id="65" name="Freeform 211">
            <a:extLst>
              <a:ext uri="{FF2B5EF4-FFF2-40B4-BE49-F238E27FC236}">
                <a16:creationId xmlns:a16="http://schemas.microsoft.com/office/drawing/2014/main" id="{483BD2A5-3405-40FB-BDF7-CD4F23ECD43F}"/>
              </a:ext>
            </a:extLst>
          </p:cNvPr>
          <p:cNvSpPr/>
          <p:nvPr/>
        </p:nvSpPr>
        <p:spPr bwMode="auto">
          <a:xfrm>
            <a:off x="511387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705" tIns="131764" rIns="164705" bIns="131764" numCol="1" spcCol="0" rtlCol="0" fromWordArt="0" anchor="t" anchorCtr="0" forceAA="0" compatLnSpc="1">
            <a:prstTxWarp prst="textNoShape">
              <a:avLst/>
            </a:prstTxWarp>
            <a:noAutofit/>
          </a:bodyPr>
          <a:lstStyle/>
          <a:p>
            <a:pPr algn="ctr" defTabSz="839731"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66" name="TextBox 65">
            <a:extLst>
              <a:ext uri="{FF2B5EF4-FFF2-40B4-BE49-F238E27FC236}">
                <a16:creationId xmlns:a16="http://schemas.microsoft.com/office/drawing/2014/main" id="{9D413E73-DE25-4495-BC68-10C5B7FFB733}"/>
              </a:ext>
            </a:extLst>
          </p:cNvPr>
          <p:cNvSpPr txBox="1"/>
          <p:nvPr/>
        </p:nvSpPr>
        <p:spPr>
          <a:xfrm rot="5400000">
            <a:off x="5234161" y="4310066"/>
            <a:ext cx="522915" cy="506901"/>
          </a:xfrm>
          <a:prstGeom prst="rect">
            <a:avLst/>
          </a:prstGeom>
          <a:noFill/>
        </p:spPr>
        <p:txBody>
          <a:bodyPr wrap="square" lIns="179285" tIns="143428" rIns="179285" bIns="143428" rtlCol="0">
            <a:spAutoFit/>
          </a:bodyPr>
          <a:lstStyle/>
          <a:p>
            <a:pPr defTabSz="896480">
              <a:lnSpc>
                <a:spcPct val="90000"/>
              </a:lnSpc>
              <a:spcAft>
                <a:spcPts val="588"/>
              </a:spcAft>
              <a:defRPr/>
            </a:pPr>
            <a:r>
              <a:rPr lang="en-US" sz="1569" b="1" kern="0" dirty="0"/>
              <a:t>…</a:t>
            </a:r>
          </a:p>
        </p:txBody>
      </p:sp>
      <p:grpSp>
        <p:nvGrpSpPr>
          <p:cNvPr id="67" name="Group 66">
            <a:extLst>
              <a:ext uri="{FF2B5EF4-FFF2-40B4-BE49-F238E27FC236}">
                <a16:creationId xmlns:a16="http://schemas.microsoft.com/office/drawing/2014/main" id="{408B6340-CD1E-44B2-9A73-649725F38E90}"/>
              </a:ext>
            </a:extLst>
          </p:cNvPr>
          <p:cNvGrpSpPr/>
          <p:nvPr/>
        </p:nvGrpSpPr>
        <p:grpSpPr>
          <a:xfrm>
            <a:off x="7330321" y="2906086"/>
            <a:ext cx="1006741" cy="2302584"/>
            <a:chOff x="9830164" y="3198627"/>
            <a:chExt cx="1148681" cy="1463134"/>
          </a:xfrm>
        </p:grpSpPr>
        <p:grpSp>
          <p:nvGrpSpPr>
            <p:cNvPr id="68" name="Group 67">
              <a:extLst>
                <a:ext uri="{FF2B5EF4-FFF2-40B4-BE49-F238E27FC236}">
                  <a16:creationId xmlns:a16="http://schemas.microsoft.com/office/drawing/2014/main" id="{A59A858C-18AD-41C0-A5A5-0166F0A5D5A2}"/>
                </a:ext>
              </a:extLst>
            </p:cNvPr>
            <p:cNvGrpSpPr>
              <a:grpSpLocks noChangeAspect="1"/>
            </p:cNvGrpSpPr>
            <p:nvPr/>
          </p:nvGrpSpPr>
          <p:grpSpPr>
            <a:xfrm>
              <a:off x="9882326" y="3198627"/>
              <a:ext cx="1024606" cy="1463134"/>
              <a:chOff x="6592191" y="2051295"/>
              <a:chExt cx="2194328" cy="3133501"/>
            </a:xfrm>
          </p:grpSpPr>
          <p:sp>
            <p:nvSpPr>
              <p:cNvPr id="70" name="Can 249">
                <a:extLst>
                  <a:ext uri="{FF2B5EF4-FFF2-40B4-BE49-F238E27FC236}">
                    <a16:creationId xmlns:a16="http://schemas.microsoft.com/office/drawing/2014/main" id="{62EE56F6-0208-45A7-BB85-CA6ACE3E86DC}"/>
                  </a:ext>
                </a:extLst>
              </p:cNvPr>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sp>
            <p:nvSpPr>
              <p:cNvPr id="71" name="Donut 250">
                <a:extLst>
                  <a:ext uri="{FF2B5EF4-FFF2-40B4-BE49-F238E27FC236}">
                    <a16:creationId xmlns:a16="http://schemas.microsoft.com/office/drawing/2014/main" id="{9AB99671-55EF-44EC-8DD0-D812AC703675}"/>
                  </a:ext>
                </a:extLst>
              </p:cNvPr>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grpSp>
            <p:nvGrpSpPr>
              <p:cNvPr id="72" name="Group 71">
                <a:extLst>
                  <a:ext uri="{FF2B5EF4-FFF2-40B4-BE49-F238E27FC236}">
                    <a16:creationId xmlns:a16="http://schemas.microsoft.com/office/drawing/2014/main" id="{972677FD-6313-42C6-84BB-E0C0DFECD1DA}"/>
                  </a:ext>
                </a:extLst>
              </p:cNvPr>
              <p:cNvGrpSpPr/>
              <p:nvPr/>
            </p:nvGrpSpPr>
            <p:grpSpPr>
              <a:xfrm>
                <a:off x="6654556" y="2051295"/>
                <a:ext cx="2062790" cy="690308"/>
                <a:chOff x="3418453" y="1463971"/>
                <a:chExt cx="2706123" cy="912428"/>
              </a:xfrm>
            </p:grpSpPr>
            <p:sp>
              <p:nvSpPr>
                <p:cNvPr id="73" name="Donut 252">
                  <a:extLst>
                    <a:ext uri="{FF2B5EF4-FFF2-40B4-BE49-F238E27FC236}">
                      <a16:creationId xmlns:a16="http://schemas.microsoft.com/office/drawing/2014/main" id="{2B4027C5-23CC-4C8B-8BA7-3DAFDDDA8136}"/>
                    </a:ext>
                  </a:extLst>
                </p:cNvPr>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sp>
              <p:nvSpPr>
                <p:cNvPr id="74" name="Freeform 253">
                  <a:extLst>
                    <a:ext uri="{FF2B5EF4-FFF2-40B4-BE49-F238E27FC236}">
                      <a16:creationId xmlns:a16="http://schemas.microsoft.com/office/drawing/2014/main" id="{33080686-B9CA-4BE0-9048-BB2B286F4334}"/>
                    </a:ext>
                  </a:extLst>
                </p:cNvPr>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7019">
                    <a:defRPr/>
                  </a:pPr>
                  <a:endParaRPr lang="en-IN" sz="1655" kern="0">
                    <a:solidFill>
                      <a:srgbClr val="FFFFFF"/>
                    </a:solidFill>
                    <a:latin typeface="Calibri" panose="020F0502020204030204"/>
                  </a:endParaRPr>
                </a:p>
              </p:txBody>
            </p:sp>
          </p:grpSp>
        </p:grpSp>
        <p:sp>
          <p:nvSpPr>
            <p:cNvPr id="69" name="TextBox 68">
              <a:extLst>
                <a:ext uri="{FF2B5EF4-FFF2-40B4-BE49-F238E27FC236}">
                  <a16:creationId xmlns:a16="http://schemas.microsoft.com/office/drawing/2014/main" id="{914E13AE-A72B-45B4-8ADA-F259DE4115B2}"/>
                </a:ext>
              </a:extLst>
            </p:cNvPr>
            <p:cNvSpPr txBox="1"/>
            <p:nvPr/>
          </p:nvSpPr>
          <p:spPr>
            <a:xfrm>
              <a:off x="9830164" y="3257274"/>
              <a:ext cx="1148681" cy="289902"/>
            </a:xfrm>
            <a:prstGeom prst="rect">
              <a:avLst/>
            </a:prstGeom>
            <a:noFill/>
          </p:spPr>
          <p:txBody>
            <a:bodyPr wrap="square" lIns="164729" tIns="131784" rIns="164729" bIns="131784" rtlCol="0">
              <a:spAutoFit/>
            </a:bodyPr>
            <a:lstStyle/>
            <a:p>
              <a:pPr algn="ctr" defTabSz="839342" fontAlgn="base">
                <a:lnSpc>
                  <a:spcPct val="90000"/>
                </a:lnSpc>
                <a:spcBef>
                  <a:spcPct val="0"/>
                </a:spcBef>
                <a:spcAft>
                  <a:spcPts val="539"/>
                </a:spcAft>
                <a:defRPr/>
              </a:pPr>
              <a:r>
                <a:rPr lang="en-US" sz="1373" b="1" kern="0" dirty="0">
                  <a:solidFill>
                    <a:srgbClr val="515151"/>
                  </a:solidFill>
                  <a:latin typeface="Calibri" panose="020F0502020204030204"/>
                  <a:ea typeface="MS PGothic" charset="0"/>
                  <a:cs typeface="Segoe UI" panose="020B0502040204020203" pitchFamily="34" charset="0"/>
                </a:rPr>
                <a:t>Compute</a:t>
              </a:r>
            </a:p>
          </p:txBody>
        </p:sp>
      </p:grpSp>
      <p:sp>
        <p:nvSpPr>
          <p:cNvPr id="75" name="Rounded Rectangle 254">
            <a:extLst>
              <a:ext uri="{FF2B5EF4-FFF2-40B4-BE49-F238E27FC236}">
                <a16:creationId xmlns:a16="http://schemas.microsoft.com/office/drawing/2014/main" id="{A71DD753-B92B-41EF-8561-44D82A744646}"/>
              </a:ext>
            </a:extLst>
          </p:cNvPr>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defTabSz="914198" fontAlgn="base">
              <a:spcBef>
                <a:spcPct val="0"/>
              </a:spcBef>
              <a:spcAft>
                <a:spcPct val="0"/>
              </a:spcAft>
              <a:defRPr/>
            </a:pPr>
            <a:br>
              <a:rPr lang="en-US" sz="981" b="1" kern="0" dirty="0">
                <a:solidFill>
                  <a:schemeClr val="tx1"/>
                </a:solidFill>
              </a:rPr>
            </a:br>
            <a:r>
              <a:rPr lang="en-US" sz="981" b="1" kern="0" dirty="0">
                <a:solidFill>
                  <a:schemeClr val="tx1"/>
                </a:solidFill>
              </a:rPr>
              <a:t>Dist_DB_46</a:t>
            </a:r>
          </a:p>
          <a:p>
            <a:pPr defTabSz="914198" fontAlgn="base">
              <a:spcBef>
                <a:spcPct val="0"/>
              </a:spcBef>
              <a:spcAft>
                <a:spcPct val="0"/>
              </a:spcAft>
              <a:defRPr/>
            </a:pPr>
            <a:r>
              <a:rPr lang="en-US" sz="981" b="1" kern="0" dirty="0">
                <a:solidFill>
                  <a:schemeClr val="tx1"/>
                </a:solidFill>
              </a:rPr>
              <a:t>Dist_DB_47</a:t>
            </a:r>
          </a:p>
          <a:p>
            <a:pPr defTabSz="914198" fontAlgn="base">
              <a:spcBef>
                <a:spcPct val="0"/>
              </a:spcBef>
              <a:spcAft>
                <a:spcPct val="0"/>
              </a:spcAft>
              <a:defRPr/>
            </a:pPr>
            <a:endParaRPr lang="en-US" sz="981" b="1" kern="0" dirty="0">
              <a:solidFill>
                <a:schemeClr val="tx1"/>
              </a:solidFill>
            </a:endParaRPr>
          </a:p>
          <a:p>
            <a:pPr defTabSz="914198" fontAlgn="base">
              <a:spcBef>
                <a:spcPct val="0"/>
              </a:spcBef>
              <a:spcAft>
                <a:spcPct val="0"/>
              </a:spcAft>
              <a:defRPr/>
            </a:pPr>
            <a:endParaRPr lang="en-US" sz="981" b="1" kern="0" dirty="0">
              <a:solidFill>
                <a:schemeClr val="tx1"/>
              </a:solidFill>
            </a:endParaRPr>
          </a:p>
          <a:p>
            <a:pPr defTabSz="914198" fontAlgn="base">
              <a:spcBef>
                <a:spcPct val="0"/>
              </a:spcBef>
              <a:spcAft>
                <a:spcPct val="0"/>
              </a:spcAft>
              <a:defRPr/>
            </a:pPr>
            <a:r>
              <a:rPr lang="en-US" sz="981" b="1" kern="0" dirty="0">
                <a:solidFill>
                  <a:schemeClr val="tx1"/>
                </a:solidFill>
              </a:rPr>
              <a:t>Dist_DB_60</a:t>
            </a:r>
          </a:p>
        </p:txBody>
      </p:sp>
      <p:sp>
        <p:nvSpPr>
          <p:cNvPr id="76" name="Rounded Rectangle 255">
            <a:extLst>
              <a:ext uri="{FF2B5EF4-FFF2-40B4-BE49-F238E27FC236}">
                <a16:creationId xmlns:a16="http://schemas.microsoft.com/office/drawing/2014/main" id="{30A1B908-0E58-4562-9AE9-C4FF78988EA7}"/>
              </a:ext>
            </a:extLst>
          </p:cNvPr>
          <p:cNvSpPr/>
          <p:nvPr/>
        </p:nvSpPr>
        <p:spPr>
          <a:xfrm>
            <a:off x="7490625" y="3534115"/>
            <a:ext cx="672074" cy="173596"/>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7050">
              <a:defRPr/>
            </a:pPr>
            <a:r>
              <a:rPr lang="en-US" sz="984" b="1" kern="0" dirty="0">
                <a:solidFill>
                  <a:prstClr val="white"/>
                </a:solidFill>
                <a:latin typeface="Calibri" panose="020F0502020204030204"/>
              </a:rPr>
              <a:t>DMS</a:t>
            </a:r>
          </a:p>
        </p:txBody>
      </p:sp>
      <p:sp>
        <p:nvSpPr>
          <p:cNvPr id="77" name="Freeform 256">
            <a:extLst>
              <a:ext uri="{FF2B5EF4-FFF2-40B4-BE49-F238E27FC236}">
                <a16:creationId xmlns:a16="http://schemas.microsoft.com/office/drawing/2014/main" id="{D686BB41-36B8-4ADD-B95F-A7A4364B69DB}"/>
              </a:ext>
            </a:extLst>
          </p:cNvPr>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705" tIns="131764" rIns="164705" bIns="131764" numCol="1" spcCol="0" rtlCol="0" fromWordArt="0" anchor="t" anchorCtr="0" forceAA="0" compatLnSpc="1">
            <a:prstTxWarp prst="textNoShape">
              <a:avLst/>
            </a:prstTxWarp>
            <a:noAutofit/>
          </a:bodyPr>
          <a:lstStyle/>
          <a:p>
            <a:pPr algn="ctr" defTabSz="839731" fontAlgn="base">
              <a:lnSpc>
                <a:spcPct val="90000"/>
              </a:lnSpc>
              <a:spcBef>
                <a:spcPct val="0"/>
              </a:spcBef>
              <a:spcAft>
                <a:spcPct val="0"/>
              </a:spcAft>
              <a:defRPr/>
            </a:pPr>
            <a:r>
              <a:rPr lang="en-IN" sz="984" b="1" kern="0" dirty="0">
                <a:solidFill>
                  <a:srgbClr val="505050"/>
                </a:solidFill>
                <a:latin typeface="Calibri" panose="020F0502020204030204" pitchFamily="34" charset="0"/>
                <a:ea typeface="Segoe UI" pitchFamily="34" charset="0"/>
                <a:cs typeface="Segoe UI" pitchFamily="34" charset="0"/>
              </a:rPr>
              <a:t>SQL DB </a:t>
            </a:r>
          </a:p>
        </p:txBody>
      </p:sp>
      <p:sp>
        <p:nvSpPr>
          <p:cNvPr id="78" name="TextBox 77">
            <a:extLst>
              <a:ext uri="{FF2B5EF4-FFF2-40B4-BE49-F238E27FC236}">
                <a16:creationId xmlns:a16="http://schemas.microsoft.com/office/drawing/2014/main" id="{0573340B-E94F-44F3-BD36-03FB053D907A}"/>
              </a:ext>
            </a:extLst>
          </p:cNvPr>
          <p:cNvSpPr txBox="1"/>
          <p:nvPr/>
        </p:nvSpPr>
        <p:spPr>
          <a:xfrm rot="5400000">
            <a:off x="7549926" y="4310066"/>
            <a:ext cx="522915" cy="506901"/>
          </a:xfrm>
          <a:prstGeom prst="rect">
            <a:avLst/>
          </a:prstGeom>
          <a:noFill/>
        </p:spPr>
        <p:txBody>
          <a:bodyPr wrap="square" lIns="179285" tIns="143428" rIns="179285" bIns="143428" rtlCol="0">
            <a:spAutoFit/>
          </a:bodyPr>
          <a:lstStyle/>
          <a:p>
            <a:pPr defTabSz="896480">
              <a:lnSpc>
                <a:spcPct val="90000"/>
              </a:lnSpc>
              <a:spcAft>
                <a:spcPts val="588"/>
              </a:spcAft>
              <a:defRPr/>
            </a:pPr>
            <a:r>
              <a:rPr lang="en-US" sz="1569" b="1" kern="0" dirty="0"/>
              <a:t>…</a:t>
            </a:r>
          </a:p>
        </p:txBody>
      </p:sp>
      <p:sp>
        <p:nvSpPr>
          <p:cNvPr id="79" name="Right Arrow 96">
            <a:extLst>
              <a:ext uri="{FF2B5EF4-FFF2-40B4-BE49-F238E27FC236}">
                <a16:creationId xmlns:a16="http://schemas.microsoft.com/office/drawing/2014/main" id="{E1D54D9B-90AE-45BC-895C-3002456A2478}"/>
              </a:ext>
            </a:extLst>
          </p:cNvPr>
          <p:cNvSpPr/>
          <p:nvPr/>
        </p:nvSpPr>
        <p:spPr>
          <a:xfrm>
            <a:off x="3959575" y="2024306"/>
            <a:ext cx="1368138" cy="421405"/>
          </a:xfrm>
          <a:prstGeom prst="rightArrow">
            <a:avLst/>
          </a:prstGeom>
          <a:solidFill>
            <a:srgbClr val="0070C0"/>
          </a:solidFill>
          <a:ln w="12700" cap="flat" cmpd="sng" algn="ctr">
            <a:solidFill>
              <a:schemeClr val="bg1"/>
            </a:solidFill>
            <a:prstDash val="solid"/>
            <a:miter lim="800000"/>
          </a:ln>
          <a:effectLst/>
        </p:spPr>
        <p:txBody>
          <a:bodyPr rtlCol="0" anchor="ctr"/>
          <a:lstStyle/>
          <a:p>
            <a:pPr algn="ctr" defTabSz="896340">
              <a:defRPr/>
            </a:pPr>
            <a:endParaRPr lang="en-US" sz="1568" kern="0">
              <a:solidFill>
                <a:prstClr val="white"/>
              </a:solidFill>
              <a:latin typeface="Calibri" panose="020F0502020204030204"/>
            </a:endParaRPr>
          </a:p>
        </p:txBody>
      </p:sp>
      <p:sp>
        <p:nvSpPr>
          <p:cNvPr id="80" name="Right Arrow 105">
            <a:extLst>
              <a:ext uri="{FF2B5EF4-FFF2-40B4-BE49-F238E27FC236}">
                <a16:creationId xmlns:a16="http://schemas.microsoft.com/office/drawing/2014/main" id="{E84DF365-8CDB-48A1-AD6A-7F057B3E6FD0}"/>
              </a:ext>
            </a:extLst>
          </p:cNvPr>
          <p:cNvSpPr/>
          <p:nvPr/>
        </p:nvSpPr>
        <p:spPr>
          <a:xfrm>
            <a:off x="3996467" y="1249055"/>
            <a:ext cx="1368138" cy="421405"/>
          </a:xfrm>
          <a:prstGeom prst="rightArrow">
            <a:avLst/>
          </a:prstGeom>
          <a:solidFill>
            <a:srgbClr val="5B9BD5"/>
          </a:solidFill>
          <a:ln w="12700" cap="flat" cmpd="sng" algn="ctr">
            <a:solidFill>
              <a:schemeClr val="bg1"/>
            </a:solidFill>
            <a:prstDash val="solid"/>
            <a:miter lim="800000"/>
          </a:ln>
          <a:effectLst/>
        </p:spPr>
        <p:txBody>
          <a:bodyPr rtlCol="0" anchor="ctr"/>
          <a:lstStyle/>
          <a:p>
            <a:pPr algn="ctr" defTabSz="896340">
              <a:defRPr/>
            </a:pPr>
            <a:endParaRPr lang="en-US" sz="1766" kern="0">
              <a:solidFill>
                <a:prstClr val="white"/>
              </a:solidFill>
              <a:latin typeface="Calibri" panose="020F0502020204030204"/>
            </a:endParaRPr>
          </a:p>
        </p:txBody>
      </p:sp>
      <p:sp>
        <p:nvSpPr>
          <p:cNvPr id="81" name="Rounded Rectangle 106">
            <a:extLst>
              <a:ext uri="{FF2B5EF4-FFF2-40B4-BE49-F238E27FC236}">
                <a16:creationId xmlns:a16="http://schemas.microsoft.com/office/drawing/2014/main" id="{25DD097B-20E7-4B1E-8790-6CF1BF2F0241}"/>
              </a:ext>
            </a:extLst>
          </p:cNvPr>
          <p:cNvSpPr/>
          <p:nvPr/>
        </p:nvSpPr>
        <p:spPr>
          <a:xfrm>
            <a:off x="2486506" y="1087322"/>
            <a:ext cx="1592960" cy="708910"/>
          </a:xfrm>
          <a:prstGeom prst="roundRect">
            <a:avLst/>
          </a:prstGeom>
          <a:solidFill>
            <a:srgbClr val="5B9BD5"/>
          </a:solidFill>
          <a:ln w="12700" cap="flat" cmpd="sng" algn="ctr">
            <a:solidFill>
              <a:schemeClr val="bg1"/>
            </a:solidFill>
            <a:prstDash val="solid"/>
            <a:miter lim="800000"/>
          </a:ln>
          <a:effectLst/>
        </p:spPr>
        <p:txBody>
          <a:bodyPr rtlCol="0" anchor="ctr"/>
          <a:lstStyle/>
          <a:p>
            <a:pPr algn="ctr" defTabSz="896340">
              <a:defRPr/>
            </a:pPr>
            <a:r>
              <a:rPr lang="en-US" sz="1372" kern="0" dirty="0">
                <a:solidFill>
                  <a:prstClr val="white"/>
                </a:solidFill>
                <a:latin typeface="Calibri" panose="020F0502020204030204"/>
              </a:rPr>
              <a:t>Application or User connection</a:t>
            </a:r>
          </a:p>
        </p:txBody>
      </p:sp>
      <p:sp>
        <p:nvSpPr>
          <p:cNvPr id="82" name="Rounded Rectangle 107">
            <a:extLst>
              <a:ext uri="{FF2B5EF4-FFF2-40B4-BE49-F238E27FC236}">
                <a16:creationId xmlns:a16="http://schemas.microsoft.com/office/drawing/2014/main" id="{53B545E2-7C8F-4F0F-8E30-AE9C49EED24F}"/>
              </a:ext>
            </a:extLst>
          </p:cNvPr>
          <p:cNvSpPr/>
          <p:nvPr/>
        </p:nvSpPr>
        <p:spPr>
          <a:xfrm>
            <a:off x="2484239" y="1878607"/>
            <a:ext cx="1592960" cy="708910"/>
          </a:xfrm>
          <a:prstGeom prst="roundRect">
            <a:avLst/>
          </a:prstGeom>
          <a:solidFill>
            <a:srgbClr val="0070C0"/>
          </a:solidFill>
          <a:ln w="12700" cap="flat" cmpd="sng" algn="ctr">
            <a:solidFill>
              <a:schemeClr val="bg1"/>
            </a:solidFill>
            <a:prstDash val="solid"/>
            <a:miter lim="800000"/>
          </a:ln>
          <a:effectLst/>
        </p:spPr>
        <p:txBody>
          <a:bodyPr rtlCol="0" anchor="ctr"/>
          <a:lstStyle/>
          <a:p>
            <a:pPr algn="ctr" defTabSz="896340">
              <a:defRPr/>
            </a:pPr>
            <a:r>
              <a:rPr lang="en-US" sz="1568" kern="0" dirty="0">
                <a:solidFill>
                  <a:prstClr val="white"/>
                </a:solidFill>
                <a:latin typeface="Calibri" panose="020F0502020204030204"/>
              </a:rPr>
              <a:t>Data </a:t>
            </a:r>
            <a:r>
              <a:rPr lang="en-US" sz="1372" kern="0" dirty="0">
                <a:solidFill>
                  <a:prstClr val="white"/>
                </a:solidFill>
                <a:latin typeface="Calibri" panose="020F0502020204030204"/>
              </a:rPr>
              <a:t>Loading</a:t>
            </a:r>
          </a:p>
          <a:p>
            <a:pPr algn="ctr" defTabSz="896340">
              <a:defRPr/>
            </a:pPr>
            <a:r>
              <a:rPr lang="en-US" sz="882" kern="0" dirty="0">
                <a:solidFill>
                  <a:prstClr val="white"/>
                </a:solidFill>
                <a:latin typeface="Calibri" panose="020F0502020204030204"/>
              </a:rPr>
              <a:t>(ADF, SSIS, REST, OLE, ODBC, ADF, </a:t>
            </a:r>
            <a:r>
              <a:rPr lang="en-US" sz="882" kern="0" dirty="0" err="1">
                <a:solidFill>
                  <a:prstClr val="white"/>
                </a:solidFill>
                <a:latin typeface="Calibri" panose="020F0502020204030204"/>
              </a:rPr>
              <a:t>AZCopy</a:t>
            </a:r>
            <a:r>
              <a:rPr lang="en-US" sz="882" kern="0" dirty="0">
                <a:solidFill>
                  <a:prstClr val="white"/>
                </a:solidFill>
                <a:latin typeface="Calibri" panose="020F0502020204030204"/>
              </a:rPr>
              <a:t>, PowerShell)</a:t>
            </a:r>
            <a:r>
              <a:rPr lang="en-US" sz="1372" kern="0" dirty="0">
                <a:solidFill>
                  <a:prstClr val="white"/>
                </a:solidFill>
                <a:latin typeface="Calibri" panose="020F0502020204030204"/>
              </a:rPr>
              <a:t> </a:t>
            </a:r>
            <a:endParaRPr lang="en-US" sz="1568" kern="0" dirty="0">
              <a:solidFill>
                <a:prstClr val="white"/>
              </a:solidFill>
              <a:latin typeface="Calibri" panose="020F0502020204030204"/>
            </a:endParaRPr>
          </a:p>
        </p:txBody>
      </p:sp>
      <p:sp>
        <p:nvSpPr>
          <p:cNvPr id="83" name="Rounded Rectangle 108">
            <a:extLst>
              <a:ext uri="{FF2B5EF4-FFF2-40B4-BE49-F238E27FC236}">
                <a16:creationId xmlns:a16="http://schemas.microsoft.com/office/drawing/2014/main" id="{EF0DD7C6-8D04-4F5C-BC38-5F35B67080BF}"/>
              </a:ext>
            </a:extLst>
          </p:cNvPr>
          <p:cNvSpPr/>
          <p:nvPr/>
        </p:nvSpPr>
        <p:spPr>
          <a:xfrm>
            <a:off x="8956050" y="2787502"/>
            <a:ext cx="2849090" cy="979996"/>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78861">
              <a:defRPr/>
            </a:pPr>
            <a:r>
              <a:rPr lang="en-US" sz="1732" u="sng" kern="0" dirty="0">
                <a:solidFill>
                  <a:prstClr val="white"/>
                </a:solidFill>
                <a:latin typeface="Calibri" panose="020F0502020204030204"/>
              </a:rPr>
              <a:t>Compute – “The Brawn”</a:t>
            </a:r>
          </a:p>
          <a:p>
            <a:pPr algn="ctr" defTabSz="878861">
              <a:defRPr/>
            </a:pPr>
            <a:r>
              <a:rPr lang="en-US" sz="1732" kern="0" dirty="0">
                <a:solidFill>
                  <a:prstClr val="white"/>
                </a:solidFill>
                <a:latin typeface="Calibri" panose="020F0502020204030204"/>
              </a:rPr>
              <a:t>Handles query processing, ability to scale up/down</a:t>
            </a:r>
          </a:p>
        </p:txBody>
      </p:sp>
      <p:sp>
        <p:nvSpPr>
          <p:cNvPr id="84" name="Rounded Rectangle 109">
            <a:extLst>
              <a:ext uri="{FF2B5EF4-FFF2-40B4-BE49-F238E27FC236}">
                <a16:creationId xmlns:a16="http://schemas.microsoft.com/office/drawing/2014/main" id="{CDBDB008-B8BE-412A-BB61-542963759032}"/>
              </a:ext>
            </a:extLst>
          </p:cNvPr>
          <p:cNvSpPr/>
          <p:nvPr/>
        </p:nvSpPr>
        <p:spPr>
          <a:xfrm>
            <a:off x="8956050" y="5365821"/>
            <a:ext cx="2849090" cy="1125964"/>
          </a:xfrm>
          <a:prstGeom prst="roundRect">
            <a:avLst/>
          </a:prstGeom>
          <a:solidFill>
            <a:srgbClr val="002060"/>
          </a:solidFill>
          <a:ln w="12700" cap="flat" cmpd="sng" algn="ctr">
            <a:solidFill>
              <a:sysClr val="windowText" lastClr="000000"/>
            </a:solidFill>
            <a:prstDash val="solid"/>
            <a:miter lim="800000"/>
          </a:ln>
          <a:effectLst/>
        </p:spPr>
        <p:txBody>
          <a:bodyPr rtlCol="0" anchor="ctr"/>
          <a:lstStyle/>
          <a:p>
            <a:pPr algn="ctr" defTabSz="878861">
              <a:defRPr/>
            </a:pPr>
            <a:r>
              <a:rPr lang="en-US" sz="1732" u="sng" kern="0" dirty="0">
                <a:solidFill>
                  <a:schemeClr val="bg1"/>
                </a:solidFill>
                <a:latin typeface="Calibri" panose="020F0502020204030204"/>
              </a:rPr>
              <a:t>Storage</a:t>
            </a:r>
          </a:p>
          <a:p>
            <a:pPr algn="ctr" defTabSz="878861">
              <a:defRPr/>
            </a:pPr>
            <a:r>
              <a:rPr lang="en-US" sz="1732" kern="0" dirty="0">
                <a:solidFill>
                  <a:schemeClr val="bg1"/>
                </a:solidFill>
                <a:latin typeface="Calibri" panose="020F0502020204030204"/>
              </a:rPr>
              <a:t>Database data and log files are stored on WASB separate from compute </a:t>
            </a:r>
          </a:p>
        </p:txBody>
      </p:sp>
      <p:sp>
        <p:nvSpPr>
          <p:cNvPr id="85" name="Rounded Rectangle 110">
            <a:extLst>
              <a:ext uri="{FF2B5EF4-FFF2-40B4-BE49-F238E27FC236}">
                <a16:creationId xmlns:a16="http://schemas.microsoft.com/office/drawing/2014/main" id="{49DD7657-4D63-40EF-8525-EF71EB241F2A}"/>
              </a:ext>
            </a:extLst>
          </p:cNvPr>
          <p:cNvSpPr/>
          <p:nvPr/>
        </p:nvSpPr>
        <p:spPr>
          <a:xfrm>
            <a:off x="8956052" y="1189209"/>
            <a:ext cx="2849090" cy="1399936"/>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78861">
              <a:defRPr/>
            </a:pPr>
            <a:r>
              <a:rPr lang="en-US" sz="1732" u="sng" kern="0" dirty="0">
                <a:solidFill>
                  <a:prstClr val="white"/>
                </a:solidFill>
                <a:latin typeface="Calibri" panose="020F0502020204030204"/>
              </a:rPr>
              <a:t>Control – “The Brain”</a:t>
            </a:r>
          </a:p>
          <a:p>
            <a:pPr algn="ctr" defTabSz="878861">
              <a:defRPr/>
            </a:pPr>
            <a:r>
              <a:rPr lang="en-US" sz="1732" kern="0" dirty="0">
                <a:solidFill>
                  <a:prstClr val="white"/>
                </a:solidFill>
                <a:latin typeface="Calibri" panose="020F0502020204030204"/>
              </a:rPr>
              <a:t>C</a:t>
            </a:r>
            <a:r>
              <a:rPr lang="en-US" sz="1732" kern="0" dirty="0" err="1">
                <a:solidFill>
                  <a:prstClr val="white"/>
                </a:solidFill>
                <a:latin typeface="Calibri" panose="020F0502020204030204"/>
              </a:rPr>
              <a:t>onnection</a:t>
            </a:r>
            <a:r>
              <a:rPr lang="en-US" sz="1732" kern="0" dirty="0">
                <a:solidFill>
                  <a:prstClr val="white"/>
                </a:solidFill>
                <a:latin typeface="Calibri" panose="020F0502020204030204"/>
              </a:rPr>
              <a:t> and tool endpoint.  Coordinates storage/compute activity.</a:t>
            </a:r>
          </a:p>
        </p:txBody>
      </p:sp>
      <p:sp>
        <p:nvSpPr>
          <p:cNvPr id="86" name="Rounded Rectangle 111">
            <a:extLst>
              <a:ext uri="{FF2B5EF4-FFF2-40B4-BE49-F238E27FC236}">
                <a16:creationId xmlns:a16="http://schemas.microsoft.com/office/drawing/2014/main" id="{054B2968-176A-455C-83C9-0AC6A2FD6558}"/>
              </a:ext>
            </a:extLst>
          </p:cNvPr>
          <p:cNvSpPr/>
          <p:nvPr/>
        </p:nvSpPr>
        <p:spPr>
          <a:xfrm>
            <a:off x="8956051" y="3965856"/>
            <a:ext cx="2849090" cy="979996"/>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78861">
              <a:defRPr/>
            </a:pPr>
            <a:r>
              <a:rPr lang="en-US" sz="1732" u="sng" kern="0" dirty="0">
                <a:solidFill>
                  <a:prstClr val="white"/>
                </a:solidFill>
                <a:latin typeface="Calibri" panose="020F0502020204030204"/>
              </a:rPr>
              <a:t>Data Movement Services</a:t>
            </a:r>
          </a:p>
          <a:p>
            <a:pPr algn="ctr" defTabSz="878861">
              <a:defRPr/>
            </a:pPr>
            <a:r>
              <a:rPr lang="en-US" sz="1732" kern="0" dirty="0">
                <a:solidFill>
                  <a:prstClr val="white"/>
                </a:solidFill>
                <a:latin typeface="Calibri" panose="020F0502020204030204"/>
              </a:rPr>
              <a:t>Coordinates data movement between nodes/storage</a:t>
            </a:r>
          </a:p>
        </p:txBody>
      </p:sp>
    </p:spTree>
    <p:extLst>
      <p:ext uri="{BB962C8B-B14F-4D97-AF65-F5344CB8AC3E}">
        <p14:creationId xmlns:p14="http://schemas.microsoft.com/office/powerpoint/2010/main" val="15958012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58D78A-0EBA-4011-A570-EE1AD5AB02C6}"/>
              </a:ext>
            </a:extLst>
          </p:cNvPr>
          <p:cNvSpPr/>
          <p:nvPr/>
        </p:nvSpPr>
        <p:spPr bwMode="auto">
          <a:xfrm>
            <a:off x="0" y="0"/>
            <a:ext cx="12436475" cy="14398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C594910A-C8A6-4EC1-A128-40A3DF269272}"/>
              </a:ext>
            </a:extLst>
          </p:cNvPr>
          <p:cNvSpPr>
            <a:spLocks noGrp="1"/>
          </p:cNvSpPr>
          <p:nvPr>
            <p:ph type="title"/>
          </p:nvPr>
        </p:nvSpPr>
        <p:spPr/>
        <p:txBody>
          <a:bodyPr/>
          <a:lstStyle/>
          <a:p>
            <a:r>
              <a:rPr lang="en-US" sz="4400" dirty="0">
                <a:solidFill>
                  <a:schemeClr val="bg1"/>
                </a:solidFill>
              </a:rPr>
              <a:t>Introducing the “Wingtip Tickets Platform” sample</a:t>
            </a:r>
          </a:p>
        </p:txBody>
      </p:sp>
      <p:grpSp>
        <p:nvGrpSpPr>
          <p:cNvPr id="8" name="Group 7">
            <a:extLst>
              <a:ext uri="{FF2B5EF4-FFF2-40B4-BE49-F238E27FC236}">
                <a16:creationId xmlns:a16="http://schemas.microsoft.com/office/drawing/2014/main" id="{024BC478-9356-4B99-B729-542C2F29C18E}"/>
              </a:ext>
            </a:extLst>
          </p:cNvPr>
          <p:cNvGrpSpPr/>
          <p:nvPr/>
        </p:nvGrpSpPr>
        <p:grpSpPr>
          <a:xfrm>
            <a:off x="960437" y="2354262"/>
            <a:ext cx="10362468" cy="3200400"/>
            <a:chOff x="1342169" y="2582862"/>
            <a:chExt cx="10362468" cy="3200400"/>
          </a:xfrm>
        </p:grpSpPr>
        <p:pic>
          <p:nvPicPr>
            <p:cNvPr id="5" name="Picture 4">
              <a:extLst>
                <a:ext uri="{FF2B5EF4-FFF2-40B4-BE49-F238E27FC236}">
                  <a16:creationId xmlns:a16="http://schemas.microsoft.com/office/drawing/2014/main" id="{797A7792-EEAF-4303-A5DD-1E5D672A4A9B}"/>
                </a:ext>
              </a:extLst>
            </p:cNvPr>
            <p:cNvPicPr>
              <a:picLocks noChangeAspect="1"/>
            </p:cNvPicPr>
            <p:nvPr/>
          </p:nvPicPr>
          <p:blipFill>
            <a:blip r:embed="rId3"/>
            <a:stretch>
              <a:fillRect/>
            </a:stretch>
          </p:blipFill>
          <p:spPr>
            <a:xfrm>
              <a:off x="8504237" y="2582862"/>
              <a:ext cx="3200400" cy="3200400"/>
            </a:xfrm>
            <a:prstGeom prst="rect">
              <a:avLst/>
            </a:prstGeom>
            <a:effectLst>
              <a:outerShdw blurRad="114300" dist="25400" dir="18900000" sy="23000" kx="-1200000" algn="bl" rotWithShape="0">
                <a:prstClr val="black">
                  <a:alpha val="11000"/>
                </a:prstClr>
              </a:outerShdw>
            </a:effectLst>
            <a:scene3d>
              <a:camera prst="perspectiveContrastingLeftFacing" fov="2700000">
                <a:rot lat="623785" lon="1800000" rev="21386789"/>
              </a:camera>
              <a:lightRig rig="threePt" dir="t"/>
            </a:scene3d>
          </p:spPr>
        </p:pic>
        <p:pic>
          <p:nvPicPr>
            <p:cNvPr id="6" name="Picture 5">
              <a:extLst>
                <a:ext uri="{FF2B5EF4-FFF2-40B4-BE49-F238E27FC236}">
                  <a16:creationId xmlns:a16="http://schemas.microsoft.com/office/drawing/2014/main" id="{802611C7-A68A-4236-A137-818E9AABDFA7}"/>
                </a:ext>
              </a:extLst>
            </p:cNvPr>
            <p:cNvPicPr>
              <a:picLocks noChangeAspect="1"/>
            </p:cNvPicPr>
            <p:nvPr/>
          </p:nvPicPr>
          <p:blipFill>
            <a:blip r:embed="rId4"/>
            <a:stretch>
              <a:fillRect/>
            </a:stretch>
          </p:blipFill>
          <p:spPr>
            <a:xfrm>
              <a:off x="4923203" y="2582862"/>
              <a:ext cx="3200400" cy="3200400"/>
            </a:xfrm>
            <a:prstGeom prst="rect">
              <a:avLst/>
            </a:prstGeom>
            <a:effectLst>
              <a:outerShdw blurRad="114300" dist="25400" dir="18900000" sy="23000" kx="-1200000" algn="bl" rotWithShape="0">
                <a:prstClr val="black">
                  <a:alpha val="11000"/>
                </a:prstClr>
              </a:outerShdw>
            </a:effectLst>
            <a:scene3d>
              <a:camera prst="perspectiveContrastingLeftFacing" fov="1800000">
                <a:rot lat="623785" lon="1800000" rev="21386789"/>
              </a:camera>
              <a:lightRig rig="threePt" dir="t"/>
            </a:scene3d>
          </p:spPr>
        </p:pic>
        <p:pic>
          <p:nvPicPr>
            <p:cNvPr id="7" name="Picture 6">
              <a:extLst>
                <a:ext uri="{FF2B5EF4-FFF2-40B4-BE49-F238E27FC236}">
                  <a16:creationId xmlns:a16="http://schemas.microsoft.com/office/drawing/2014/main" id="{E83022F8-5C3A-4027-ADB2-12DC0C9AD85A}"/>
                </a:ext>
              </a:extLst>
            </p:cNvPr>
            <p:cNvPicPr>
              <a:picLocks noChangeAspect="1"/>
            </p:cNvPicPr>
            <p:nvPr/>
          </p:nvPicPr>
          <p:blipFill>
            <a:blip r:embed="rId5"/>
            <a:stretch>
              <a:fillRect/>
            </a:stretch>
          </p:blipFill>
          <p:spPr>
            <a:xfrm>
              <a:off x="1342169" y="2582862"/>
              <a:ext cx="3200400" cy="3200400"/>
            </a:xfrm>
            <a:prstGeom prst="rect">
              <a:avLst/>
            </a:prstGeom>
            <a:effectLst>
              <a:outerShdw blurRad="114300" dist="25400" dir="18900000" sy="23000" kx="-1200000" algn="bl" rotWithShape="0">
                <a:prstClr val="black">
                  <a:alpha val="11000"/>
                </a:prstClr>
              </a:outerShdw>
            </a:effectLst>
            <a:scene3d>
              <a:camera prst="perspectiveContrastingLeftFacing" fov="1200000">
                <a:rot lat="623785" lon="1800000" rev="21386789"/>
              </a:camera>
              <a:lightRig rig="threePt" dir="t"/>
            </a:scene3d>
          </p:spPr>
        </p:pic>
      </p:grpSp>
    </p:spTree>
    <p:extLst>
      <p:ext uri="{BB962C8B-B14F-4D97-AF65-F5344CB8AC3E}">
        <p14:creationId xmlns:p14="http://schemas.microsoft.com/office/powerpoint/2010/main" val="17179425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F8FD5-EE5C-475E-B7F5-47B2D1008251}"/>
              </a:ext>
            </a:extLst>
          </p:cNvPr>
          <p:cNvSpPr>
            <a:spLocks noGrp="1"/>
          </p:cNvSpPr>
          <p:nvPr>
            <p:ph type="title"/>
          </p:nvPr>
        </p:nvSpPr>
        <p:spPr/>
        <p:txBody>
          <a:bodyPr/>
          <a:lstStyle/>
          <a:p>
            <a:r>
              <a:rPr lang="en-US" dirty="0">
                <a:solidFill>
                  <a:schemeClr val="bg1"/>
                </a:solidFill>
              </a:rPr>
              <a:t>Distributed Queries</a:t>
            </a:r>
          </a:p>
        </p:txBody>
      </p:sp>
      <p:sp>
        <p:nvSpPr>
          <p:cNvPr id="4" name="Rounded Rectangle 213">
            <a:extLst>
              <a:ext uri="{FF2B5EF4-FFF2-40B4-BE49-F238E27FC236}">
                <a16:creationId xmlns:a16="http://schemas.microsoft.com/office/drawing/2014/main" id="{9A6C96F4-C5DB-4AD5-9D52-C6F645BB2FD7}"/>
              </a:ext>
            </a:extLst>
          </p:cNvPr>
          <p:cNvSpPr/>
          <p:nvPr/>
        </p:nvSpPr>
        <p:spPr bwMode="auto">
          <a:xfrm>
            <a:off x="995968" y="1675257"/>
            <a:ext cx="10200064" cy="1941457"/>
          </a:xfrm>
          <a:prstGeom prst="round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24">
            <a:extLst>
              <a:ext uri="{FF2B5EF4-FFF2-40B4-BE49-F238E27FC236}">
                <a16:creationId xmlns:a16="http://schemas.microsoft.com/office/drawing/2014/main" id="{767E6EB4-FCBC-4204-9F23-D4255C16CFDD}"/>
              </a:ext>
            </a:extLst>
          </p:cNvPr>
          <p:cNvSpPr/>
          <p:nvPr/>
        </p:nvSpPr>
        <p:spPr bwMode="auto">
          <a:xfrm>
            <a:off x="1049187" y="3781962"/>
            <a:ext cx="10200064" cy="2823699"/>
          </a:xfrm>
          <a:prstGeom prst="round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Storage">
            <a:extLst>
              <a:ext uri="{FF2B5EF4-FFF2-40B4-BE49-F238E27FC236}">
                <a16:creationId xmlns:a16="http://schemas.microsoft.com/office/drawing/2014/main" id="{B14115DF-B309-4D3F-BB2C-D35528F2CA69}"/>
              </a:ext>
            </a:extLst>
          </p:cNvPr>
          <p:cNvGrpSpPr/>
          <p:nvPr/>
        </p:nvGrpSpPr>
        <p:grpSpPr>
          <a:xfrm>
            <a:off x="2053657" y="3993740"/>
            <a:ext cx="8131376" cy="2453388"/>
            <a:chOff x="2094836" y="4073326"/>
            <a:chExt cx="8294427" cy="2502583"/>
          </a:xfrm>
        </p:grpSpPr>
        <p:pic>
          <p:nvPicPr>
            <p:cNvPr id="7" name="Picture 6">
              <a:extLst>
                <a:ext uri="{FF2B5EF4-FFF2-40B4-BE49-F238E27FC236}">
                  <a16:creationId xmlns:a16="http://schemas.microsoft.com/office/drawing/2014/main" id="{A2CADBE5-9E14-4609-9E4F-1C25019E4567}"/>
                </a:ext>
              </a:extLst>
            </p:cNvPr>
            <p:cNvPicPr>
              <a:picLocks noChangeAspect="1"/>
            </p:cNvPicPr>
            <p:nvPr/>
          </p:nvPicPr>
          <p:blipFill>
            <a:blip r:embed="rId3">
              <a:biLevel thresh="25000"/>
            </a:blip>
            <a:stretch>
              <a:fillRect/>
            </a:stretch>
          </p:blipFill>
          <p:spPr>
            <a:xfrm>
              <a:off x="2099026" y="4073326"/>
              <a:ext cx="780290" cy="780290"/>
            </a:xfrm>
            <a:prstGeom prst="rect">
              <a:avLst/>
            </a:prstGeom>
          </p:spPr>
        </p:pic>
        <p:pic>
          <p:nvPicPr>
            <p:cNvPr id="8" name="Picture 7">
              <a:extLst>
                <a:ext uri="{FF2B5EF4-FFF2-40B4-BE49-F238E27FC236}">
                  <a16:creationId xmlns:a16="http://schemas.microsoft.com/office/drawing/2014/main" id="{992A0057-32A9-4898-9473-1962CE51D030}"/>
                </a:ext>
              </a:extLst>
            </p:cNvPr>
            <p:cNvPicPr>
              <a:picLocks noChangeAspect="1"/>
            </p:cNvPicPr>
            <p:nvPr/>
          </p:nvPicPr>
          <p:blipFill>
            <a:blip r:embed="rId3">
              <a:biLevel thresh="25000"/>
            </a:blip>
            <a:stretch>
              <a:fillRect/>
            </a:stretch>
          </p:blipFill>
          <p:spPr>
            <a:xfrm>
              <a:off x="2933756" y="4073326"/>
              <a:ext cx="780290" cy="780290"/>
            </a:xfrm>
            <a:prstGeom prst="rect">
              <a:avLst/>
            </a:prstGeom>
          </p:spPr>
        </p:pic>
        <p:pic>
          <p:nvPicPr>
            <p:cNvPr id="9" name="Picture 8">
              <a:extLst>
                <a:ext uri="{FF2B5EF4-FFF2-40B4-BE49-F238E27FC236}">
                  <a16:creationId xmlns:a16="http://schemas.microsoft.com/office/drawing/2014/main" id="{E8D6FFF7-2A12-44AF-8AD4-31881F37D30B}"/>
                </a:ext>
              </a:extLst>
            </p:cNvPr>
            <p:cNvPicPr>
              <a:picLocks noChangeAspect="1"/>
            </p:cNvPicPr>
            <p:nvPr/>
          </p:nvPicPr>
          <p:blipFill>
            <a:blip r:embed="rId3">
              <a:biLevel thresh="25000"/>
            </a:blip>
            <a:stretch>
              <a:fillRect/>
            </a:stretch>
          </p:blipFill>
          <p:spPr>
            <a:xfrm>
              <a:off x="3768486" y="4073326"/>
              <a:ext cx="780290" cy="780290"/>
            </a:xfrm>
            <a:prstGeom prst="rect">
              <a:avLst/>
            </a:prstGeom>
          </p:spPr>
        </p:pic>
        <p:pic>
          <p:nvPicPr>
            <p:cNvPr id="10" name="Picture 9">
              <a:extLst>
                <a:ext uri="{FF2B5EF4-FFF2-40B4-BE49-F238E27FC236}">
                  <a16:creationId xmlns:a16="http://schemas.microsoft.com/office/drawing/2014/main" id="{82FE9917-F621-4571-B71B-B55D490EE183}"/>
                </a:ext>
              </a:extLst>
            </p:cNvPr>
            <p:cNvPicPr>
              <a:picLocks noChangeAspect="1"/>
            </p:cNvPicPr>
            <p:nvPr/>
          </p:nvPicPr>
          <p:blipFill>
            <a:blip r:embed="rId3">
              <a:biLevel thresh="25000"/>
            </a:blip>
            <a:stretch>
              <a:fillRect/>
            </a:stretch>
          </p:blipFill>
          <p:spPr>
            <a:xfrm>
              <a:off x="4603216" y="4073326"/>
              <a:ext cx="780290" cy="780290"/>
            </a:xfrm>
            <a:prstGeom prst="rect">
              <a:avLst/>
            </a:prstGeom>
          </p:spPr>
        </p:pic>
        <p:pic>
          <p:nvPicPr>
            <p:cNvPr id="11" name="Picture 10">
              <a:extLst>
                <a:ext uri="{FF2B5EF4-FFF2-40B4-BE49-F238E27FC236}">
                  <a16:creationId xmlns:a16="http://schemas.microsoft.com/office/drawing/2014/main" id="{C269A61D-9D8E-4C6C-A4AE-957EF2C9AA8B}"/>
                </a:ext>
              </a:extLst>
            </p:cNvPr>
            <p:cNvPicPr>
              <a:picLocks noChangeAspect="1"/>
            </p:cNvPicPr>
            <p:nvPr/>
          </p:nvPicPr>
          <p:blipFill>
            <a:blip r:embed="rId3">
              <a:biLevel thresh="25000"/>
            </a:blip>
            <a:stretch>
              <a:fillRect/>
            </a:stretch>
          </p:blipFill>
          <p:spPr>
            <a:xfrm>
              <a:off x="5437947" y="4073326"/>
              <a:ext cx="780290" cy="780290"/>
            </a:xfrm>
            <a:prstGeom prst="rect">
              <a:avLst/>
            </a:prstGeom>
          </p:spPr>
        </p:pic>
        <p:pic>
          <p:nvPicPr>
            <p:cNvPr id="12" name="Picture 11">
              <a:extLst>
                <a:ext uri="{FF2B5EF4-FFF2-40B4-BE49-F238E27FC236}">
                  <a16:creationId xmlns:a16="http://schemas.microsoft.com/office/drawing/2014/main" id="{822FD83C-422F-41D7-82F8-21D2AD37F1A1}"/>
                </a:ext>
              </a:extLst>
            </p:cNvPr>
            <p:cNvPicPr>
              <a:picLocks noChangeAspect="1"/>
            </p:cNvPicPr>
            <p:nvPr/>
          </p:nvPicPr>
          <p:blipFill>
            <a:blip r:embed="rId3">
              <a:biLevel thresh="25000"/>
            </a:blip>
            <a:stretch>
              <a:fillRect/>
            </a:stretch>
          </p:blipFill>
          <p:spPr>
            <a:xfrm>
              <a:off x="2094836" y="4934472"/>
              <a:ext cx="780290" cy="780290"/>
            </a:xfrm>
            <a:prstGeom prst="rect">
              <a:avLst/>
            </a:prstGeom>
          </p:spPr>
        </p:pic>
        <p:pic>
          <p:nvPicPr>
            <p:cNvPr id="13" name="Picture 12">
              <a:extLst>
                <a:ext uri="{FF2B5EF4-FFF2-40B4-BE49-F238E27FC236}">
                  <a16:creationId xmlns:a16="http://schemas.microsoft.com/office/drawing/2014/main" id="{E7C5CE8D-7E17-48F6-9AA1-C1057DB2586C}"/>
                </a:ext>
              </a:extLst>
            </p:cNvPr>
            <p:cNvPicPr>
              <a:picLocks noChangeAspect="1"/>
            </p:cNvPicPr>
            <p:nvPr/>
          </p:nvPicPr>
          <p:blipFill>
            <a:blip r:embed="rId3">
              <a:biLevel thresh="25000"/>
            </a:blip>
            <a:stretch>
              <a:fillRect/>
            </a:stretch>
          </p:blipFill>
          <p:spPr>
            <a:xfrm>
              <a:off x="2929566" y="4934472"/>
              <a:ext cx="780290" cy="780290"/>
            </a:xfrm>
            <a:prstGeom prst="rect">
              <a:avLst/>
            </a:prstGeom>
          </p:spPr>
        </p:pic>
        <p:pic>
          <p:nvPicPr>
            <p:cNvPr id="14" name="Picture 13">
              <a:extLst>
                <a:ext uri="{FF2B5EF4-FFF2-40B4-BE49-F238E27FC236}">
                  <a16:creationId xmlns:a16="http://schemas.microsoft.com/office/drawing/2014/main" id="{AE25221F-EC48-4E0A-8A8B-D4C172C83322}"/>
                </a:ext>
              </a:extLst>
            </p:cNvPr>
            <p:cNvPicPr>
              <a:picLocks noChangeAspect="1"/>
            </p:cNvPicPr>
            <p:nvPr/>
          </p:nvPicPr>
          <p:blipFill>
            <a:blip r:embed="rId3">
              <a:biLevel thresh="25000"/>
            </a:blip>
            <a:stretch>
              <a:fillRect/>
            </a:stretch>
          </p:blipFill>
          <p:spPr>
            <a:xfrm>
              <a:off x="3764296" y="4934472"/>
              <a:ext cx="780290" cy="780290"/>
            </a:xfrm>
            <a:prstGeom prst="rect">
              <a:avLst/>
            </a:prstGeom>
          </p:spPr>
        </p:pic>
        <p:pic>
          <p:nvPicPr>
            <p:cNvPr id="15" name="Picture 14">
              <a:extLst>
                <a:ext uri="{FF2B5EF4-FFF2-40B4-BE49-F238E27FC236}">
                  <a16:creationId xmlns:a16="http://schemas.microsoft.com/office/drawing/2014/main" id="{8318496F-2DAD-4D9B-BB15-8A6225CDB686}"/>
                </a:ext>
              </a:extLst>
            </p:cNvPr>
            <p:cNvPicPr>
              <a:picLocks noChangeAspect="1"/>
            </p:cNvPicPr>
            <p:nvPr/>
          </p:nvPicPr>
          <p:blipFill>
            <a:blip r:embed="rId3">
              <a:biLevel thresh="25000"/>
            </a:blip>
            <a:stretch>
              <a:fillRect/>
            </a:stretch>
          </p:blipFill>
          <p:spPr>
            <a:xfrm>
              <a:off x="4599026" y="4934472"/>
              <a:ext cx="780290" cy="780290"/>
            </a:xfrm>
            <a:prstGeom prst="rect">
              <a:avLst/>
            </a:prstGeom>
          </p:spPr>
        </p:pic>
        <p:pic>
          <p:nvPicPr>
            <p:cNvPr id="16" name="Picture 15">
              <a:extLst>
                <a:ext uri="{FF2B5EF4-FFF2-40B4-BE49-F238E27FC236}">
                  <a16:creationId xmlns:a16="http://schemas.microsoft.com/office/drawing/2014/main" id="{2F176DA3-9437-4078-84AD-CA9ADCBF9D6A}"/>
                </a:ext>
              </a:extLst>
            </p:cNvPr>
            <p:cNvPicPr>
              <a:picLocks noChangeAspect="1"/>
            </p:cNvPicPr>
            <p:nvPr/>
          </p:nvPicPr>
          <p:blipFill>
            <a:blip r:embed="rId3">
              <a:biLevel thresh="25000"/>
            </a:blip>
            <a:stretch>
              <a:fillRect/>
            </a:stretch>
          </p:blipFill>
          <p:spPr>
            <a:xfrm>
              <a:off x="5433757" y="4934472"/>
              <a:ext cx="780290" cy="780290"/>
            </a:xfrm>
            <a:prstGeom prst="rect">
              <a:avLst/>
            </a:prstGeom>
          </p:spPr>
        </p:pic>
        <p:pic>
          <p:nvPicPr>
            <p:cNvPr id="17" name="Picture 16">
              <a:extLst>
                <a:ext uri="{FF2B5EF4-FFF2-40B4-BE49-F238E27FC236}">
                  <a16:creationId xmlns:a16="http://schemas.microsoft.com/office/drawing/2014/main" id="{6A45BD2D-1900-4A48-9031-52101D118249}"/>
                </a:ext>
              </a:extLst>
            </p:cNvPr>
            <p:cNvPicPr>
              <a:picLocks noChangeAspect="1"/>
            </p:cNvPicPr>
            <p:nvPr/>
          </p:nvPicPr>
          <p:blipFill>
            <a:blip r:embed="rId3">
              <a:biLevel thresh="25000"/>
            </a:blip>
            <a:stretch>
              <a:fillRect/>
            </a:stretch>
          </p:blipFill>
          <p:spPr>
            <a:xfrm>
              <a:off x="2099026" y="5795619"/>
              <a:ext cx="780290" cy="780290"/>
            </a:xfrm>
            <a:prstGeom prst="rect">
              <a:avLst/>
            </a:prstGeom>
          </p:spPr>
        </p:pic>
        <p:pic>
          <p:nvPicPr>
            <p:cNvPr id="18" name="Picture 17">
              <a:extLst>
                <a:ext uri="{FF2B5EF4-FFF2-40B4-BE49-F238E27FC236}">
                  <a16:creationId xmlns:a16="http://schemas.microsoft.com/office/drawing/2014/main" id="{3EC2330B-D70A-4BCE-BFA0-836CEA802C37}"/>
                </a:ext>
              </a:extLst>
            </p:cNvPr>
            <p:cNvPicPr>
              <a:picLocks noChangeAspect="1"/>
            </p:cNvPicPr>
            <p:nvPr/>
          </p:nvPicPr>
          <p:blipFill>
            <a:blip r:embed="rId3">
              <a:biLevel thresh="25000"/>
            </a:blip>
            <a:stretch>
              <a:fillRect/>
            </a:stretch>
          </p:blipFill>
          <p:spPr>
            <a:xfrm>
              <a:off x="2933756" y="5795619"/>
              <a:ext cx="780290" cy="780290"/>
            </a:xfrm>
            <a:prstGeom prst="rect">
              <a:avLst/>
            </a:prstGeom>
          </p:spPr>
        </p:pic>
        <p:pic>
          <p:nvPicPr>
            <p:cNvPr id="19" name="Picture 18">
              <a:extLst>
                <a:ext uri="{FF2B5EF4-FFF2-40B4-BE49-F238E27FC236}">
                  <a16:creationId xmlns:a16="http://schemas.microsoft.com/office/drawing/2014/main" id="{EDBB3C4D-194D-49F7-9981-56A8F77AE51A}"/>
                </a:ext>
              </a:extLst>
            </p:cNvPr>
            <p:cNvPicPr>
              <a:picLocks noChangeAspect="1"/>
            </p:cNvPicPr>
            <p:nvPr/>
          </p:nvPicPr>
          <p:blipFill>
            <a:blip r:embed="rId3">
              <a:biLevel thresh="25000"/>
            </a:blip>
            <a:stretch>
              <a:fillRect/>
            </a:stretch>
          </p:blipFill>
          <p:spPr>
            <a:xfrm>
              <a:off x="3768486" y="5795619"/>
              <a:ext cx="780290" cy="780290"/>
            </a:xfrm>
            <a:prstGeom prst="rect">
              <a:avLst/>
            </a:prstGeom>
          </p:spPr>
        </p:pic>
        <p:pic>
          <p:nvPicPr>
            <p:cNvPr id="20" name="Picture 19">
              <a:extLst>
                <a:ext uri="{FF2B5EF4-FFF2-40B4-BE49-F238E27FC236}">
                  <a16:creationId xmlns:a16="http://schemas.microsoft.com/office/drawing/2014/main" id="{A455924E-C23E-4519-BD76-52497BDCA7E7}"/>
                </a:ext>
              </a:extLst>
            </p:cNvPr>
            <p:cNvPicPr>
              <a:picLocks noChangeAspect="1"/>
            </p:cNvPicPr>
            <p:nvPr/>
          </p:nvPicPr>
          <p:blipFill>
            <a:blip r:embed="rId3">
              <a:biLevel thresh="25000"/>
            </a:blip>
            <a:stretch>
              <a:fillRect/>
            </a:stretch>
          </p:blipFill>
          <p:spPr>
            <a:xfrm>
              <a:off x="4603216" y="5795619"/>
              <a:ext cx="780290" cy="780290"/>
            </a:xfrm>
            <a:prstGeom prst="rect">
              <a:avLst/>
            </a:prstGeom>
          </p:spPr>
        </p:pic>
        <p:pic>
          <p:nvPicPr>
            <p:cNvPr id="21" name="Picture 20">
              <a:extLst>
                <a:ext uri="{FF2B5EF4-FFF2-40B4-BE49-F238E27FC236}">
                  <a16:creationId xmlns:a16="http://schemas.microsoft.com/office/drawing/2014/main" id="{41287A9C-A4AA-4658-9C81-2E4B1815D0B1}"/>
                </a:ext>
              </a:extLst>
            </p:cNvPr>
            <p:cNvPicPr>
              <a:picLocks noChangeAspect="1"/>
            </p:cNvPicPr>
            <p:nvPr/>
          </p:nvPicPr>
          <p:blipFill>
            <a:blip r:embed="rId3">
              <a:biLevel thresh="25000"/>
            </a:blip>
            <a:stretch>
              <a:fillRect/>
            </a:stretch>
          </p:blipFill>
          <p:spPr>
            <a:xfrm>
              <a:off x="5437947" y="5795619"/>
              <a:ext cx="780290" cy="780290"/>
            </a:xfrm>
            <a:prstGeom prst="rect">
              <a:avLst/>
            </a:prstGeom>
          </p:spPr>
        </p:pic>
        <p:pic>
          <p:nvPicPr>
            <p:cNvPr id="22" name="Picture 21">
              <a:extLst>
                <a:ext uri="{FF2B5EF4-FFF2-40B4-BE49-F238E27FC236}">
                  <a16:creationId xmlns:a16="http://schemas.microsoft.com/office/drawing/2014/main" id="{F3D6CC5D-E932-49CE-910B-278DC674A68C}"/>
                </a:ext>
              </a:extLst>
            </p:cNvPr>
            <p:cNvPicPr>
              <a:picLocks noChangeAspect="1"/>
            </p:cNvPicPr>
            <p:nvPr/>
          </p:nvPicPr>
          <p:blipFill>
            <a:blip r:embed="rId3">
              <a:biLevel thresh="25000"/>
            </a:blip>
            <a:stretch>
              <a:fillRect/>
            </a:stretch>
          </p:blipFill>
          <p:spPr>
            <a:xfrm>
              <a:off x="6270052" y="4073326"/>
              <a:ext cx="780290" cy="780290"/>
            </a:xfrm>
            <a:prstGeom prst="rect">
              <a:avLst/>
            </a:prstGeom>
          </p:spPr>
        </p:pic>
        <p:pic>
          <p:nvPicPr>
            <p:cNvPr id="23" name="Picture 22">
              <a:extLst>
                <a:ext uri="{FF2B5EF4-FFF2-40B4-BE49-F238E27FC236}">
                  <a16:creationId xmlns:a16="http://schemas.microsoft.com/office/drawing/2014/main" id="{A19FB638-936B-4C38-8912-D755FD1A4B62}"/>
                </a:ext>
              </a:extLst>
            </p:cNvPr>
            <p:cNvPicPr>
              <a:picLocks noChangeAspect="1"/>
            </p:cNvPicPr>
            <p:nvPr/>
          </p:nvPicPr>
          <p:blipFill>
            <a:blip r:embed="rId3">
              <a:biLevel thresh="25000"/>
            </a:blip>
            <a:stretch>
              <a:fillRect/>
            </a:stretch>
          </p:blipFill>
          <p:spPr>
            <a:xfrm>
              <a:off x="7104782" y="4073326"/>
              <a:ext cx="780290" cy="780290"/>
            </a:xfrm>
            <a:prstGeom prst="rect">
              <a:avLst/>
            </a:prstGeom>
          </p:spPr>
        </p:pic>
        <p:pic>
          <p:nvPicPr>
            <p:cNvPr id="24" name="Picture 23">
              <a:extLst>
                <a:ext uri="{FF2B5EF4-FFF2-40B4-BE49-F238E27FC236}">
                  <a16:creationId xmlns:a16="http://schemas.microsoft.com/office/drawing/2014/main" id="{B4D25AB0-9578-4433-BA81-920A78C9D93B}"/>
                </a:ext>
              </a:extLst>
            </p:cNvPr>
            <p:cNvPicPr>
              <a:picLocks noChangeAspect="1"/>
            </p:cNvPicPr>
            <p:nvPr/>
          </p:nvPicPr>
          <p:blipFill>
            <a:blip r:embed="rId3">
              <a:biLevel thresh="25000"/>
            </a:blip>
            <a:stretch>
              <a:fillRect/>
            </a:stretch>
          </p:blipFill>
          <p:spPr>
            <a:xfrm>
              <a:off x="7939512" y="4073326"/>
              <a:ext cx="780290" cy="780290"/>
            </a:xfrm>
            <a:prstGeom prst="rect">
              <a:avLst/>
            </a:prstGeom>
          </p:spPr>
        </p:pic>
        <p:pic>
          <p:nvPicPr>
            <p:cNvPr id="25" name="Picture 24">
              <a:extLst>
                <a:ext uri="{FF2B5EF4-FFF2-40B4-BE49-F238E27FC236}">
                  <a16:creationId xmlns:a16="http://schemas.microsoft.com/office/drawing/2014/main" id="{18711210-AD03-405B-9273-AC2CBC3BD8E5}"/>
                </a:ext>
              </a:extLst>
            </p:cNvPr>
            <p:cNvPicPr>
              <a:picLocks noChangeAspect="1"/>
            </p:cNvPicPr>
            <p:nvPr/>
          </p:nvPicPr>
          <p:blipFill>
            <a:blip r:embed="rId3">
              <a:biLevel thresh="25000"/>
            </a:blip>
            <a:stretch>
              <a:fillRect/>
            </a:stretch>
          </p:blipFill>
          <p:spPr>
            <a:xfrm>
              <a:off x="8774242" y="4073326"/>
              <a:ext cx="780290" cy="780290"/>
            </a:xfrm>
            <a:prstGeom prst="rect">
              <a:avLst/>
            </a:prstGeom>
          </p:spPr>
        </p:pic>
        <p:pic>
          <p:nvPicPr>
            <p:cNvPr id="26" name="Picture 25">
              <a:extLst>
                <a:ext uri="{FF2B5EF4-FFF2-40B4-BE49-F238E27FC236}">
                  <a16:creationId xmlns:a16="http://schemas.microsoft.com/office/drawing/2014/main" id="{6328D4CB-A46F-451B-9956-DF16E43C59CE}"/>
                </a:ext>
              </a:extLst>
            </p:cNvPr>
            <p:cNvPicPr>
              <a:picLocks noChangeAspect="1"/>
            </p:cNvPicPr>
            <p:nvPr/>
          </p:nvPicPr>
          <p:blipFill>
            <a:blip r:embed="rId3">
              <a:biLevel thresh="25000"/>
            </a:blip>
            <a:stretch>
              <a:fillRect/>
            </a:stretch>
          </p:blipFill>
          <p:spPr>
            <a:xfrm>
              <a:off x="9608973" y="4073326"/>
              <a:ext cx="780290" cy="780290"/>
            </a:xfrm>
            <a:prstGeom prst="rect">
              <a:avLst/>
            </a:prstGeom>
          </p:spPr>
        </p:pic>
        <p:pic>
          <p:nvPicPr>
            <p:cNvPr id="27" name="Picture 26">
              <a:extLst>
                <a:ext uri="{FF2B5EF4-FFF2-40B4-BE49-F238E27FC236}">
                  <a16:creationId xmlns:a16="http://schemas.microsoft.com/office/drawing/2014/main" id="{6DEF22F4-5783-4E3E-A05E-03330BB6CA64}"/>
                </a:ext>
              </a:extLst>
            </p:cNvPr>
            <p:cNvPicPr>
              <a:picLocks noChangeAspect="1"/>
            </p:cNvPicPr>
            <p:nvPr/>
          </p:nvPicPr>
          <p:blipFill>
            <a:blip r:embed="rId3">
              <a:biLevel thresh="25000"/>
            </a:blip>
            <a:stretch>
              <a:fillRect/>
            </a:stretch>
          </p:blipFill>
          <p:spPr>
            <a:xfrm>
              <a:off x="6265862" y="4934472"/>
              <a:ext cx="780290" cy="780290"/>
            </a:xfrm>
            <a:prstGeom prst="rect">
              <a:avLst/>
            </a:prstGeom>
          </p:spPr>
        </p:pic>
        <p:pic>
          <p:nvPicPr>
            <p:cNvPr id="28" name="Picture 27">
              <a:extLst>
                <a:ext uri="{FF2B5EF4-FFF2-40B4-BE49-F238E27FC236}">
                  <a16:creationId xmlns:a16="http://schemas.microsoft.com/office/drawing/2014/main" id="{3BB9A00B-8F07-4690-9B2B-4665C39E0823}"/>
                </a:ext>
              </a:extLst>
            </p:cNvPr>
            <p:cNvPicPr>
              <a:picLocks noChangeAspect="1"/>
            </p:cNvPicPr>
            <p:nvPr/>
          </p:nvPicPr>
          <p:blipFill>
            <a:blip r:embed="rId3">
              <a:biLevel thresh="25000"/>
            </a:blip>
            <a:stretch>
              <a:fillRect/>
            </a:stretch>
          </p:blipFill>
          <p:spPr>
            <a:xfrm>
              <a:off x="7100592" y="4934472"/>
              <a:ext cx="780290" cy="780290"/>
            </a:xfrm>
            <a:prstGeom prst="rect">
              <a:avLst/>
            </a:prstGeom>
          </p:spPr>
        </p:pic>
        <p:pic>
          <p:nvPicPr>
            <p:cNvPr id="29" name="Picture 28">
              <a:extLst>
                <a:ext uri="{FF2B5EF4-FFF2-40B4-BE49-F238E27FC236}">
                  <a16:creationId xmlns:a16="http://schemas.microsoft.com/office/drawing/2014/main" id="{5C6BEFC7-4B1F-47D0-925F-57C97938B565}"/>
                </a:ext>
              </a:extLst>
            </p:cNvPr>
            <p:cNvPicPr>
              <a:picLocks noChangeAspect="1"/>
            </p:cNvPicPr>
            <p:nvPr/>
          </p:nvPicPr>
          <p:blipFill>
            <a:blip r:embed="rId3">
              <a:biLevel thresh="25000"/>
            </a:blip>
            <a:stretch>
              <a:fillRect/>
            </a:stretch>
          </p:blipFill>
          <p:spPr>
            <a:xfrm>
              <a:off x="7935322" y="4934472"/>
              <a:ext cx="780290" cy="780290"/>
            </a:xfrm>
            <a:prstGeom prst="rect">
              <a:avLst/>
            </a:prstGeom>
          </p:spPr>
        </p:pic>
        <p:pic>
          <p:nvPicPr>
            <p:cNvPr id="30" name="Picture 29">
              <a:extLst>
                <a:ext uri="{FF2B5EF4-FFF2-40B4-BE49-F238E27FC236}">
                  <a16:creationId xmlns:a16="http://schemas.microsoft.com/office/drawing/2014/main" id="{53797F62-9BA1-4FCC-B0AD-4E2F4BFB612A}"/>
                </a:ext>
              </a:extLst>
            </p:cNvPr>
            <p:cNvPicPr>
              <a:picLocks noChangeAspect="1"/>
            </p:cNvPicPr>
            <p:nvPr/>
          </p:nvPicPr>
          <p:blipFill>
            <a:blip r:embed="rId3">
              <a:biLevel thresh="25000"/>
            </a:blip>
            <a:stretch>
              <a:fillRect/>
            </a:stretch>
          </p:blipFill>
          <p:spPr>
            <a:xfrm>
              <a:off x="8770052" y="4934472"/>
              <a:ext cx="780290" cy="780290"/>
            </a:xfrm>
            <a:prstGeom prst="rect">
              <a:avLst/>
            </a:prstGeom>
          </p:spPr>
        </p:pic>
        <p:pic>
          <p:nvPicPr>
            <p:cNvPr id="31" name="Picture 30">
              <a:extLst>
                <a:ext uri="{FF2B5EF4-FFF2-40B4-BE49-F238E27FC236}">
                  <a16:creationId xmlns:a16="http://schemas.microsoft.com/office/drawing/2014/main" id="{2C6A9707-C54F-4A54-A1D8-3B33BDFEF39D}"/>
                </a:ext>
              </a:extLst>
            </p:cNvPr>
            <p:cNvPicPr>
              <a:picLocks noChangeAspect="1"/>
            </p:cNvPicPr>
            <p:nvPr/>
          </p:nvPicPr>
          <p:blipFill>
            <a:blip r:embed="rId3">
              <a:biLevel thresh="25000"/>
            </a:blip>
            <a:stretch>
              <a:fillRect/>
            </a:stretch>
          </p:blipFill>
          <p:spPr>
            <a:xfrm>
              <a:off x="9604783" y="4934472"/>
              <a:ext cx="780290" cy="780290"/>
            </a:xfrm>
            <a:prstGeom prst="rect">
              <a:avLst/>
            </a:prstGeom>
          </p:spPr>
        </p:pic>
        <p:pic>
          <p:nvPicPr>
            <p:cNvPr id="32" name="Picture 31">
              <a:extLst>
                <a:ext uri="{FF2B5EF4-FFF2-40B4-BE49-F238E27FC236}">
                  <a16:creationId xmlns:a16="http://schemas.microsoft.com/office/drawing/2014/main" id="{E44F1828-C6D0-4BF8-A581-3EC8B5590403}"/>
                </a:ext>
              </a:extLst>
            </p:cNvPr>
            <p:cNvPicPr>
              <a:picLocks noChangeAspect="1"/>
            </p:cNvPicPr>
            <p:nvPr/>
          </p:nvPicPr>
          <p:blipFill>
            <a:blip r:embed="rId3">
              <a:biLevel thresh="25000"/>
            </a:blip>
            <a:stretch>
              <a:fillRect/>
            </a:stretch>
          </p:blipFill>
          <p:spPr>
            <a:xfrm>
              <a:off x="6270052" y="5795619"/>
              <a:ext cx="780290" cy="780290"/>
            </a:xfrm>
            <a:prstGeom prst="rect">
              <a:avLst/>
            </a:prstGeom>
          </p:spPr>
        </p:pic>
        <p:pic>
          <p:nvPicPr>
            <p:cNvPr id="33" name="Picture 32">
              <a:extLst>
                <a:ext uri="{FF2B5EF4-FFF2-40B4-BE49-F238E27FC236}">
                  <a16:creationId xmlns:a16="http://schemas.microsoft.com/office/drawing/2014/main" id="{F2E2BE6A-0019-4395-9253-62E33F1CBD15}"/>
                </a:ext>
              </a:extLst>
            </p:cNvPr>
            <p:cNvPicPr>
              <a:picLocks noChangeAspect="1"/>
            </p:cNvPicPr>
            <p:nvPr/>
          </p:nvPicPr>
          <p:blipFill>
            <a:blip r:embed="rId3">
              <a:biLevel thresh="25000"/>
            </a:blip>
            <a:stretch>
              <a:fillRect/>
            </a:stretch>
          </p:blipFill>
          <p:spPr>
            <a:xfrm>
              <a:off x="7104782" y="5795619"/>
              <a:ext cx="780290" cy="780290"/>
            </a:xfrm>
            <a:prstGeom prst="rect">
              <a:avLst/>
            </a:prstGeom>
          </p:spPr>
        </p:pic>
        <p:pic>
          <p:nvPicPr>
            <p:cNvPr id="34" name="Picture 33">
              <a:extLst>
                <a:ext uri="{FF2B5EF4-FFF2-40B4-BE49-F238E27FC236}">
                  <a16:creationId xmlns:a16="http://schemas.microsoft.com/office/drawing/2014/main" id="{DE9F2B0A-739D-43A3-BF07-68877FD14AB0}"/>
                </a:ext>
              </a:extLst>
            </p:cNvPr>
            <p:cNvPicPr>
              <a:picLocks noChangeAspect="1"/>
            </p:cNvPicPr>
            <p:nvPr/>
          </p:nvPicPr>
          <p:blipFill>
            <a:blip r:embed="rId3">
              <a:biLevel thresh="25000"/>
            </a:blip>
            <a:stretch>
              <a:fillRect/>
            </a:stretch>
          </p:blipFill>
          <p:spPr>
            <a:xfrm>
              <a:off x="7939512" y="5795619"/>
              <a:ext cx="780290" cy="780290"/>
            </a:xfrm>
            <a:prstGeom prst="rect">
              <a:avLst/>
            </a:prstGeom>
          </p:spPr>
        </p:pic>
        <p:pic>
          <p:nvPicPr>
            <p:cNvPr id="35" name="Picture 34">
              <a:extLst>
                <a:ext uri="{FF2B5EF4-FFF2-40B4-BE49-F238E27FC236}">
                  <a16:creationId xmlns:a16="http://schemas.microsoft.com/office/drawing/2014/main" id="{19F075E2-50EE-445F-A98C-54691A9C2341}"/>
                </a:ext>
              </a:extLst>
            </p:cNvPr>
            <p:cNvPicPr>
              <a:picLocks noChangeAspect="1"/>
            </p:cNvPicPr>
            <p:nvPr/>
          </p:nvPicPr>
          <p:blipFill>
            <a:blip r:embed="rId3">
              <a:biLevel thresh="25000"/>
            </a:blip>
            <a:stretch>
              <a:fillRect/>
            </a:stretch>
          </p:blipFill>
          <p:spPr>
            <a:xfrm>
              <a:off x="8774242" y="5795619"/>
              <a:ext cx="780290" cy="780290"/>
            </a:xfrm>
            <a:prstGeom prst="rect">
              <a:avLst/>
            </a:prstGeom>
          </p:spPr>
        </p:pic>
        <p:pic>
          <p:nvPicPr>
            <p:cNvPr id="36" name="Picture 35">
              <a:extLst>
                <a:ext uri="{FF2B5EF4-FFF2-40B4-BE49-F238E27FC236}">
                  <a16:creationId xmlns:a16="http://schemas.microsoft.com/office/drawing/2014/main" id="{7DFC3E26-46F4-45F0-9707-5968F5CC07F0}"/>
                </a:ext>
              </a:extLst>
            </p:cNvPr>
            <p:cNvPicPr>
              <a:picLocks noChangeAspect="1"/>
            </p:cNvPicPr>
            <p:nvPr/>
          </p:nvPicPr>
          <p:blipFill>
            <a:blip r:embed="rId3">
              <a:biLevel thresh="25000"/>
            </a:blip>
            <a:stretch>
              <a:fillRect/>
            </a:stretch>
          </p:blipFill>
          <p:spPr>
            <a:xfrm>
              <a:off x="9608973" y="5795619"/>
              <a:ext cx="780290" cy="780290"/>
            </a:xfrm>
            <a:prstGeom prst="rect">
              <a:avLst/>
            </a:prstGeom>
          </p:spPr>
        </p:pic>
      </p:grpSp>
      <p:grpSp>
        <p:nvGrpSpPr>
          <p:cNvPr id="37" name="Compute">
            <a:extLst>
              <a:ext uri="{FF2B5EF4-FFF2-40B4-BE49-F238E27FC236}">
                <a16:creationId xmlns:a16="http://schemas.microsoft.com/office/drawing/2014/main" id="{F7F1683B-B534-4153-B636-95C69F7F340A}"/>
              </a:ext>
            </a:extLst>
          </p:cNvPr>
          <p:cNvGrpSpPr/>
          <p:nvPr/>
        </p:nvGrpSpPr>
        <p:grpSpPr>
          <a:xfrm>
            <a:off x="1995168" y="2747546"/>
            <a:ext cx="8201665" cy="764951"/>
            <a:chOff x="1958452" y="2761825"/>
            <a:chExt cx="8366126" cy="780290"/>
          </a:xfrm>
        </p:grpSpPr>
        <p:pic>
          <p:nvPicPr>
            <p:cNvPr id="38" name="Picture 37">
              <a:extLst>
                <a:ext uri="{FF2B5EF4-FFF2-40B4-BE49-F238E27FC236}">
                  <a16:creationId xmlns:a16="http://schemas.microsoft.com/office/drawing/2014/main" id="{7B704A03-507C-464D-8BF9-F54F1F50C480}"/>
                </a:ext>
              </a:extLst>
            </p:cNvPr>
            <p:cNvPicPr>
              <a:picLocks noChangeAspect="1"/>
            </p:cNvPicPr>
            <p:nvPr/>
          </p:nvPicPr>
          <p:blipFill>
            <a:blip r:embed="rId4">
              <a:biLevel thresh="25000"/>
            </a:blip>
            <a:stretch>
              <a:fillRect/>
            </a:stretch>
          </p:blipFill>
          <p:spPr>
            <a:xfrm>
              <a:off x="2801323" y="2761825"/>
              <a:ext cx="780290" cy="780290"/>
            </a:xfrm>
            <a:prstGeom prst="rect">
              <a:avLst/>
            </a:prstGeom>
          </p:spPr>
        </p:pic>
        <p:pic>
          <p:nvPicPr>
            <p:cNvPr id="39" name="Picture 38">
              <a:extLst>
                <a:ext uri="{FF2B5EF4-FFF2-40B4-BE49-F238E27FC236}">
                  <a16:creationId xmlns:a16="http://schemas.microsoft.com/office/drawing/2014/main" id="{A1DAB9B7-C9F6-4F82-B8C7-61D2BEA4FA6C}"/>
                </a:ext>
              </a:extLst>
            </p:cNvPr>
            <p:cNvPicPr>
              <a:picLocks noChangeAspect="1"/>
            </p:cNvPicPr>
            <p:nvPr/>
          </p:nvPicPr>
          <p:blipFill>
            <a:blip r:embed="rId4">
              <a:biLevel thresh="25000"/>
            </a:blip>
            <a:stretch>
              <a:fillRect/>
            </a:stretch>
          </p:blipFill>
          <p:spPr>
            <a:xfrm>
              <a:off x="1958452" y="2761825"/>
              <a:ext cx="780290" cy="780290"/>
            </a:xfrm>
            <a:prstGeom prst="rect">
              <a:avLst/>
            </a:prstGeom>
          </p:spPr>
        </p:pic>
        <p:pic>
          <p:nvPicPr>
            <p:cNvPr id="40" name="Picture 39">
              <a:extLst>
                <a:ext uri="{FF2B5EF4-FFF2-40B4-BE49-F238E27FC236}">
                  <a16:creationId xmlns:a16="http://schemas.microsoft.com/office/drawing/2014/main" id="{F850B4E8-8A8A-4299-957D-08E9FA9F8FED}"/>
                </a:ext>
              </a:extLst>
            </p:cNvPr>
            <p:cNvPicPr>
              <a:picLocks noChangeAspect="1"/>
            </p:cNvPicPr>
            <p:nvPr/>
          </p:nvPicPr>
          <p:blipFill>
            <a:blip r:embed="rId4">
              <a:biLevel thresh="25000"/>
            </a:blip>
            <a:stretch>
              <a:fillRect/>
            </a:stretch>
          </p:blipFill>
          <p:spPr>
            <a:xfrm>
              <a:off x="4487065" y="2761825"/>
              <a:ext cx="780290" cy="780290"/>
            </a:xfrm>
            <a:prstGeom prst="rect">
              <a:avLst/>
            </a:prstGeom>
          </p:spPr>
        </p:pic>
        <p:pic>
          <p:nvPicPr>
            <p:cNvPr id="41" name="Picture 40">
              <a:extLst>
                <a:ext uri="{FF2B5EF4-FFF2-40B4-BE49-F238E27FC236}">
                  <a16:creationId xmlns:a16="http://schemas.microsoft.com/office/drawing/2014/main" id="{338366D1-D460-4C55-A2D1-9964C9213A97}"/>
                </a:ext>
              </a:extLst>
            </p:cNvPr>
            <p:cNvPicPr>
              <a:picLocks noChangeAspect="1"/>
            </p:cNvPicPr>
            <p:nvPr/>
          </p:nvPicPr>
          <p:blipFill>
            <a:blip r:embed="rId4">
              <a:biLevel thresh="25000"/>
            </a:blip>
            <a:stretch>
              <a:fillRect/>
            </a:stretch>
          </p:blipFill>
          <p:spPr>
            <a:xfrm>
              <a:off x="3644194" y="2761825"/>
              <a:ext cx="780290" cy="780290"/>
            </a:xfrm>
            <a:prstGeom prst="rect">
              <a:avLst/>
            </a:prstGeom>
          </p:spPr>
        </p:pic>
        <p:pic>
          <p:nvPicPr>
            <p:cNvPr id="42" name="Picture 41">
              <a:extLst>
                <a:ext uri="{FF2B5EF4-FFF2-40B4-BE49-F238E27FC236}">
                  <a16:creationId xmlns:a16="http://schemas.microsoft.com/office/drawing/2014/main" id="{1CC2CB25-916F-422D-BADD-6971425E37F1}"/>
                </a:ext>
              </a:extLst>
            </p:cNvPr>
            <p:cNvPicPr>
              <a:picLocks noChangeAspect="1"/>
            </p:cNvPicPr>
            <p:nvPr/>
          </p:nvPicPr>
          <p:blipFill>
            <a:blip r:embed="rId4">
              <a:biLevel thresh="25000"/>
            </a:blip>
            <a:stretch>
              <a:fillRect/>
            </a:stretch>
          </p:blipFill>
          <p:spPr>
            <a:xfrm>
              <a:off x="5329935" y="2761825"/>
              <a:ext cx="780290" cy="780290"/>
            </a:xfrm>
            <a:prstGeom prst="rect">
              <a:avLst/>
            </a:prstGeom>
          </p:spPr>
        </p:pic>
        <p:pic>
          <p:nvPicPr>
            <p:cNvPr id="43" name="Picture 42">
              <a:extLst>
                <a:ext uri="{FF2B5EF4-FFF2-40B4-BE49-F238E27FC236}">
                  <a16:creationId xmlns:a16="http://schemas.microsoft.com/office/drawing/2014/main" id="{321411AB-FC19-48D5-BA28-8E46EB894CC0}"/>
                </a:ext>
              </a:extLst>
            </p:cNvPr>
            <p:cNvPicPr>
              <a:picLocks noChangeAspect="1"/>
            </p:cNvPicPr>
            <p:nvPr/>
          </p:nvPicPr>
          <p:blipFill>
            <a:blip r:embed="rId4">
              <a:biLevel thresh="25000"/>
            </a:blip>
            <a:stretch>
              <a:fillRect/>
            </a:stretch>
          </p:blipFill>
          <p:spPr>
            <a:xfrm>
              <a:off x="7015676" y="2761825"/>
              <a:ext cx="780290" cy="780290"/>
            </a:xfrm>
            <a:prstGeom prst="rect">
              <a:avLst/>
            </a:prstGeom>
          </p:spPr>
        </p:pic>
        <p:pic>
          <p:nvPicPr>
            <p:cNvPr id="44" name="Picture 43">
              <a:extLst>
                <a:ext uri="{FF2B5EF4-FFF2-40B4-BE49-F238E27FC236}">
                  <a16:creationId xmlns:a16="http://schemas.microsoft.com/office/drawing/2014/main" id="{141B5FEE-06AA-4E65-B478-38447E27ABC8}"/>
                </a:ext>
              </a:extLst>
            </p:cNvPr>
            <p:cNvPicPr>
              <a:picLocks noChangeAspect="1"/>
            </p:cNvPicPr>
            <p:nvPr/>
          </p:nvPicPr>
          <p:blipFill>
            <a:blip r:embed="rId4">
              <a:biLevel thresh="25000"/>
            </a:blip>
            <a:stretch>
              <a:fillRect/>
            </a:stretch>
          </p:blipFill>
          <p:spPr>
            <a:xfrm>
              <a:off x="6172805" y="2761825"/>
              <a:ext cx="780290" cy="780290"/>
            </a:xfrm>
            <a:prstGeom prst="rect">
              <a:avLst/>
            </a:prstGeom>
          </p:spPr>
        </p:pic>
        <p:pic>
          <p:nvPicPr>
            <p:cNvPr id="45" name="Picture 44">
              <a:extLst>
                <a:ext uri="{FF2B5EF4-FFF2-40B4-BE49-F238E27FC236}">
                  <a16:creationId xmlns:a16="http://schemas.microsoft.com/office/drawing/2014/main" id="{D21CBFA9-3E63-46AB-B64C-9B37B369C190}"/>
                </a:ext>
              </a:extLst>
            </p:cNvPr>
            <p:cNvPicPr>
              <a:picLocks noChangeAspect="1"/>
            </p:cNvPicPr>
            <p:nvPr/>
          </p:nvPicPr>
          <p:blipFill>
            <a:blip r:embed="rId4">
              <a:biLevel thresh="25000"/>
            </a:blip>
            <a:stretch>
              <a:fillRect/>
            </a:stretch>
          </p:blipFill>
          <p:spPr>
            <a:xfrm>
              <a:off x="8701418" y="2761825"/>
              <a:ext cx="780290" cy="780290"/>
            </a:xfrm>
            <a:prstGeom prst="rect">
              <a:avLst/>
            </a:prstGeom>
          </p:spPr>
        </p:pic>
        <p:pic>
          <p:nvPicPr>
            <p:cNvPr id="46" name="Picture 45">
              <a:extLst>
                <a:ext uri="{FF2B5EF4-FFF2-40B4-BE49-F238E27FC236}">
                  <a16:creationId xmlns:a16="http://schemas.microsoft.com/office/drawing/2014/main" id="{BE25218F-D8F0-4212-BAE0-5BAB5D8DC1DC}"/>
                </a:ext>
              </a:extLst>
            </p:cNvPr>
            <p:cNvPicPr>
              <a:picLocks noChangeAspect="1"/>
            </p:cNvPicPr>
            <p:nvPr/>
          </p:nvPicPr>
          <p:blipFill>
            <a:blip r:embed="rId4">
              <a:biLevel thresh="25000"/>
            </a:blip>
            <a:stretch>
              <a:fillRect/>
            </a:stretch>
          </p:blipFill>
          <p:spPr>
            <a:xfrm>
              <a:off x="7858547" y="2761825"/>
              <a:ext cx="780290" cy="780290"/>
            </a:xfrm>
            <a:prstGeom prst="rect">
              <a:avLst/>
            </a:prstGeom>
          </p:spPr>
        </p:pic>
        <p:pic>
          <p:nvPicPr>
            <p:cNvPr id="47" name="Picture 46">
              <a:extLst>
                <a:ext uri="{FF2B5EF4-FFF2-40B4-BE49-F238E27FC236}">
                  <a16:creationId xmlns:a16="http://schemas.microsoft.com/office/drawing/2014/main" id="{DB1C3BAC-CF8E-431E-B47A-8ADFD69467AC}"/>
                </a:ext>
              </a:extLst>
            </p:cNvPr>
            <p:cNvPicPr>
              <a:picLocks noChangeAspect="1"/>
            </p:cNvPicPr>
            <p:nvPr/>
          </p:nvPicPr>
          <p:blipFill>
            <a:blip r:embed="rId4">
              <a:biLevel thresh="25000"/>
            </a:blip>
            <a:stretch>
              <a:fillRect/>
            </a:stretch>
          </p:blipFill>
          <p:spPr>
            <a:xfrm>
              <a:off x="9544288" y="2761825"/>
              <a:ext cx="780290" cy="780290"/>
            </a:xfrm>
            <a:prstGeom prst="rect">
              <a:avLst/>
            </a:prstGeom>
          </p:spPr>
        </p:pic>
      </p:grpSp>
      <p:sp>
        <p:nvSpPr>
          <p:cNvPr id="48" name="Query">
            <a:extLst>
              <a:ext uri="{FF2B5EF4-FFF2-40B4-BE49-F238E27FC236}">
                <a16:creationId xmlns:a16="http://schemas.microsoft.com/office/drawing/2014/main" id="{9E6DECCC-92C0-4C47-9105-80CC6994E1C5}"/>
              </a:ext>
            </a:extLst>
          </p:cNvPr>
          <p:cNvSpPr/>
          <p:nvPr/>
        </p:nvSpPr>
        <p:spPr bwMode="auto">
          <a:xfrm>
            <a:off x="5466990" y="716082"/>
            <a:ext cx="1258021" cy="959174"/>
          </a:xfrm>
          <a:prstGeom prst="downArrow">
            <a:avLst>
              <a:gd name="adj1" fmla="val 100000"/>
              <a:gd name="adj2" fmla="val 31358"/>
            </a:avLst>
          </a:prstGeom>
          <a:solidFill>
            <a:srgbClr val="002060"/>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Query</a:t>
            </a:r>
          </a:p>
        </p:txBody>
      </p:sp>
      <p:pic>
        <p:nvPicPr>
          <p:cNvPr id="49" name="Control Node">
            <a:extLst>
              <a:ext uri="{FF2B5EF4-FFF2-40B4-BE49-F238E27FC236}">
                <a16:creationId xmlns:a16="http://schemas.microsoft.com/office/drawing/2014/main" id="{81124458-0C3B-47B3-A5ED-2675FC7C5D92}"/>
              </a:ext>
            </a:extLst>
          </p:cNvPr>
          <p:cNvPicPr>
            <a:picLocks noChangeAspect="1"/>
          </p:cNvPicPr>
          <p:nvPr/>
        </p:nvPicPr>
        <p:blipFill>
          <a:blip r:embed="rId4">
            <a:biLevel thresh="25000"/>
          </a:blip>
          <a:stretch>
            <a:fillRect/>
          </a:stretch>
        </p:blipFill>
        <p:spPr>
          <a:xfrm>
            <a:off x="5713525" y="1734781"/>
            <a:ext cx="764951" cy="764951"/>
          </a:xfrm>
          <a:prstGeom prst="rect">
            <a:avLst/>
          </a:prstGeom>
        </p:spPr>
      </p:pic>
      <p:sp>
        <p:nvSpPr>
          <p:cNvPr id="50" name="Control Text">
            <a:extLst>
              <a:ext uri="{FF2B5EF4-FFF2-40B4-BE49-F238E27FC236}">
                <a16:creationId xmlns:a16="http://schemas.microsoft.com/office/drawing/2014/main" id="{D05E8EC3-15C4-40DF-AB99-D96CD7FBF2CD}"/>
              </a:ext>
            </a:extLst>
          </p:cNvPr>
          <p:cNvSpPr txBox="1"/>
          <p:nvPr/>
        </p:nvSpPr>
        <p:spPr>
          <a:xfrm>
            <a:off x="6659020" y="1806446"/>
            <a:ext cx="1352865" cy="615522"/>
          </a:xfrm>
          <a:prstGeom prst="rect">
            <a:avLst/>
          </a:prstGeom>
          <a:noFill/>
        </p:spPr>
        <p:txBody>
          <a:bodyPr wrap="none" lIns="179285" tIns="143428" rIns="179285" bIns="143428" rtlCol="0">
            <a:spAutoFit/>
          </a:bodyPr>
          <a:lstStyle/>
          <a:p>
            <a:pPr>
              <a:lnSpc>
                <a:spcPct val="90000"/>
              </a:lnSpc>
              <a:spcAft>
                <a:spcPts val="588"/>
              </a:spcAft>
            </a:pPr>
            <a:r>
              <a:rPr lang="en-GB" sz="2353" dirty="0">
                <a:solidFill>
                  <a:schemeClr val="bg1"/>
                </a:solidFill>
              </a:rPr>
              <a:t>Control</a:t>
            </a:r>
          </a:p>
        </p:txBody>
      </p:sp>
      <p:sp>
        <p:nvSpPr>
          <p:cNvPr id="51" name="Compute Text">
            <a:extLst>
              <a:ext uri="{FF2B5EF4-FFF2-40B4-BE49-F238E27FC236}">
                <a16:creationId xmlns:a16="http://schemas.microsoft.com/office/drawing/2014/main" id="{80D5C6D9-CA67-4450-BFDC-A92E1DE29BF1}"/>
              </a:ext>
            </a:extLst>
          </p:cNvPr>
          <p:cNvSpPr txBox="1"/>
          <p:nvPr/>
        </p:nvSpPr>
        <p:spPr>
          <a:xfrm rot="16200000">
            <a:off x="707051" y="2473874"/>
            <a:ext cx="1591733" cy="615522"/>
          </a:xfrm>
          <a:prstGeom prst="rect">
            <a:avLst/>
          </a:prstGeom>
          <a:noFill/>
        </p:spPr>
        <p:txBody>
          <a:bodyPr wrap="none" lIns="179285" tIns="143428" rIns="179285" bIns="143428" rtlCol="0">
            <a:spAutoFit/>
          </a:bodyPr>
          <a:lstStyle/>
          <a:p>
            <a:pPr>
              <a:lnSpc>
                <a:spcPct val="90000"/>
              </a:lnSpc>
              <a:spcAft>
                <a:spcPts val="588"/>
              </a:spcAft>
            </a:pPr>
            <a:r>
              <a:rPr lang="en-GB" sz="2353" dirty="0">
                <a:solidFill>
                  <a:schemeClr val="bg1"/>
                </a:solidFill>
              </a:rPr>
              <a:t>Compute</a:t>
            </a:r>
          </a:p>
        </p:txBody>
      </p:sp>
      <p:sp>
        <p:nvSpPr>
          <p:cNvPr id="52" name="Storage Text">
            <a:extLst>
              <a:ext uri="{FF2B5EF4-FFF2-40B4-BE49-F238E27FC236}">
                <a16:creationId xmlns:a16="http://schemas.microsoft.com/office/drawing/2014/main" id="{619EB0E1-4DF1-4BC9-9CA9-8A3A0B5005B1}"/>
              </a:ext>
            </a:extLst>
          </p:cNvPr>
          <p:cNvSpPr txBox="1"/>
          <p:nvPr/>
        </p:nvSpPr>
        <p:spPr>
          <a:xfrm rot="16200000">
            <a:off x="766785" y="4886051"/>
            <a:ext cx="1383981" cy="615522"/>
          </a:xfrm>
          <a:prstGeom prst="rect">
            <a:avLst/>
          </a:prstGeom>
          <a:noFill/>
        </p:spPr>
        <p:txBody>
          <a:bodyPr wrap="none" lIns="179285" tIns="143428" rIns="179285" bIns="143428" rtlCol="0">
            <a:spAutoFit/>
          </a:bodyPr>
          <a:lstStyle/>
          <a:p>
            <a:pPr>
              <a:lnSpc>
                <a:spcPct val="90000"/>
              </a:lnSpc>
              <a:spcAft>
                <a:spcPts val="588"/>
              </a:spcAft>
            </a:pPr>
            <a:r>
              <a:rPr lang="en-GB" sz="2353" dirty="0">
                <a:solidFill>
                  <a:schemeClr val="bg1"/>
                </a:solidFill>
              </a:rPr>
              <a:t>Storage</a:t>
            </a:r>
          </a:p>
        </p:txBody>
      </p:sp>
      <p:grpSp>
        <p:nvGrpSpPr>
          <p:cNvPr id="53" name="Compute to Storage">
            <a:extLst>
              <a:ext uri="{FF2B5EF4-FFF2-40B4-BE49-F238E27FC236}">
                <a16:creationId xmlns:a16="http://schemas.microsoft.com/office/drawing/2014/main" id="{E88FB54E-96C3-4DEF-9968-DB1E4128120D}"/>
              </a:ext>
            </a:extLst>
          </p:cNvPr>
          <p:cNvGrpSpPr/>
          <p:nvPr/>
        </p:nvGrpSpPr>
        <p:grpSpPr>
          <a:xfrm>
            <a:off x="2053657" y="3506320"/>
            <a:ext cx="7760700" cy="2558332"/>
            <a:chOff x="2094836" y="3576132"/>
            <a:chExt cx="7916319" cy="2609632"/>
          </a:xfrm>
        </p:grpSpPr>
        <p:cxnSp>
          <p:nvCxnSpPr>
            <p:cNvPr id="54" name="Straight Arrow Connector 53">
              <a:extLst>
                <a:ext uri="{FF2B5EF4-FFF2-40B4-BE49-F238E27FC236}">
                  <a16:creationId xmlns:a16="http://schemas.microsoft.com/office/drawing/2014/main" id="{7E5638FD-EE7B-4C24-A7AA-6AA3BB4D85D5}"/>
                </a:ext>
              </a:extLst>
            </p:cNvPr>
            <p:cNvCxnSpPr>
              <a:stCxn id="39" idx="2"/>
              <a:endCxn id="7" idx="1"/>
            </p:cNvCxnSpPr>
            <p:nvPr/>
          </p:nvCxnSpPr>
          <p:spPr>
            <a:xfrm flipH="1">
              <a:off x="2099026" y="3582433"/>
              <a:ext cx="326293" cy="88103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D72A43A-DC5C-49A7-912B-9BA98E9DC41E}"/>
                </a:ext>
              </a:extLst>
            </p:cNvPr>
            <p:cNvCxnSpPr>
              <a:stCxn id="39" idx="2"/>
              <a:endCxn id="12" idx="1"/>
            </p:cNvCxnSpPr>
            <p:nvPr/>
          </p:nvCxnSpPr>
          <p:spPr>
            <a:xfrm flipH="1">
              <a:off x="2094836" y="3582433"/>
              <a:ext cx="330483" cy="1742184"/>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0B67A56-8FE9-4FFA-B5AF-C875400868EF}"/>
                </a:ext>
              </a:extLst>
            </p:cNvPr>
            <p:cNvCxnSpPr>
              <a:stCxn id="39" idx="2"/>
              <a:endCxn id="17" idx="1"/>
            </p:cNvCxnSpPr>
            <p:nvPr/>
          </p:nvCxnSpPr>
          <p:spPr>
            <a:xfrm flipH="1">
              <a:off x="2099026" y="3582433"/>
              <a:ext cx="326293" cy="2603331"/>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1D97D93-A594-4559-80AF-ED11FFFB4DB9}"/>
                </a:ext>
              </a:extLst>
            </p:cNvPr>
            <p:cNvCxnSpPr>
              <a:stCxn id="38" idx="2"/>
              <a:endCxn id="8" idx="1"/>
            </p:cNvCxnSpPr>
            <p:nvPr/>
          </p:nvCxnSpPr>
          <p:spPr>
            <a:xfrm flipH="1">
              <a:off x="2933756" y="3582433"/>
              <a:ext cx="334434" cy="88103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AE63199-C69E-474B-954E-6E196DCB6ADE}"/>
                </a:ext>
              </a:extLst>
            </p:cNvPr>
            <p:cNvCxnSpPr>
              <a:stCxn id="38" idx="2"/>
              <a:endCxn id="13" idx="1"/>
            </p:cNvCxnSpPr>
            <p:nvPr/>
          </p:nvCxnSpPr>
          <p:spPr>
            <a:xfrm flipH="1">
              <a:off x="2929566" y="3582433"/>
              <a:ext cx="338624" cy="1742184"/>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9D04607-2D0F-45DB-AD05-A7D065D99253}"/>
                </a:ext>
              </a:extLst>
            </p:cNvPr>
            <p:cNvCxnSpPr>
              <a:stCxn id="38" idx="2"/>
              <a:endCxn id="18" idx="1"/>
            </p:cNvCxnSpPr>
            <p:nvPr/>
          </p:nvCxnSpPr>
          <p:spPr>
            <a:xfrm flipH="1">
              <a:off x="2933756" y="3582433"/>
              <a:ext cx="334434" cy="2603331"/>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EF5B59B-DBA8-4A9A-9A9D-28FB28A6A447}"/>
                </a:ext>
              </a:extLst>
            </p:cNvPr>
            <p:cNvCxnSpPr>
              <a:stCxn id="41" idx="2"/>
              <a:endCxn id="9" idx="1"/>
            </p:cNvCxnSpPr>
            <p:nvPr/>
          </p:nvCxnSpPr>
          <p:spPr>
            <a:xfrm flipH="1">
              <a:off x="3768486" y="3582433"/>
              <a:ext cx="342575" cy="88103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48E3F84-7553-4DA4-B560-042FFB5ECB24}"/>
                </a:ext>
              </a:extLst>
            </p:cNvPr>
            <p:cNvCxnSpPr>
              <a:stCxn id="41" idx="2"/>
              <a:endCxn id="14" idx="1"/>
            </p:cNvCxnSpPr>
            <p:nvPr/>
          </p:nvCxnSpPr>
          <p:spPr>
            <a:xfrm flipH="1">
              <a:off x="3764296" y="3582433"/>
              <a:ext cx="346765" cy="1742184"/>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AD012F8-E0C0-455E-94B3-9B8188CF34CD}"/>
                </a:ext>
              </a:extLst>
            </p:cNvPr>
            <p:cNvCxnSpPr>
              <a:stCxn id="41" idx="2"/>
              <a:endCxn id="19" idx="1"/>
            </p:cNvCxnSpPr>
            <p:nvPr/>
          </p:nvCxnSpPr>
          <p:spPr>
            <a:xfrm flipH="1">
              <a:off x="3768486" y="3582433"/>
              <a:ext cx="342575" cy="2603331"/>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211558-2D91-449F-9605-7A96BB1B0AC5}"/>
                </a:ext>
              </a:extLst>
            </p:cNvPr>
            <p:cNvCxnSpPr>
              <a:endCxn id="10" idx="1"/>
            </p:cNvCxnSpPr>
            <p:nvPr/>
          </p:nvCxnSpPr>
          <p:spPr>
            <a:xfrm flipH="1">
              <a:off x="4603216" y="3576132"/>
              <a:ext cx="350717" cy="887339"/>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55B2B52-6B57-45BA-9169-B09896CA62FD}"/>
                </a:ext>
              </a:extLst>
            </p:cNvPr>
            <p:cNvCxnSpPr>
              <a:stCxn id="40" idx="2"/>
              <a:endCxn id="15" idx="1"/>
            </p:cNvCxnSpPr>
            <p:nvPr/>
          </p:nvCxnSpPr>
          <p:spPr>
            <a:xfrm flipH="1">
              <a:off x="4599026" y="3582433"/>
              <a:ext cx="354906" cy="1742184"/>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3FE28F9-A8F9-4506-B6F6-36EC70FBFF35}"/>
                </a:ext>
              </a:extLst>
            </p:cNvPr>
            <p:cNvCxnSpPr>
              <a:stCxn id="40" idx="2"/>
              <a:endCxn id="19" idx="3"/>
            </p:cNvCxnSpPr>
            <p:nvPr/>
          </p:nvCxnSpPr>
          <p:spPr>
            <a:xfrm flipH="1">
              <a:off x="4548776" y="3582433"/>
              <a:ext cx="405156" cy="2603331"/>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6979140-5222-4626-BED1-FE332E41EF82}"/>
                </a:ext>
              </a:extLst>
            </p:cNvPr>
            <p:cNvCxnSpPr>
              <a:stCxn id="42" idx="2"/>
              <a:endCxn id="11" idx="1"/>
            </p:cNvCxnSpPr>
            <p:nvPr/>
          </p:nvCxnSpPr>
          <p:spPr>
            <a:xfrm flipH="1">
              <a:off x="5437947" y="3582433"/>
              <a:ext cx="358855" cy="88103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2834B80-F9AB-461C-871D-B7A9A2DA065C}"/>
                </a:ext>
              </a:extLst>
            </p:cNvPr>
            <p:cNvCxnSpPr>
              <a:stCxn id="42" idx="2"/>
              <a:endCxn id="16" idx="1"/>
            </p:cNvCxnSpPr>
            <p:nvPr/>
          </p:nvCxnSpPr>
          <p:spPr>
            <a:xfrm flipH="1">
              <a:off x="5433757" y="3582433"/>
              <a:ext cx="363045" cy="1742184"/>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B12AA30-9752-4214-93ED-03EB76BE29DC}"/>
                </a:ext>
              </a:extLst>
            </p:cNvPr>
            <p:cNvCxnSpPr>
              <a:stCxn id="42" idx="2"/>
              <a:endCxn id="21" idx="1"/>
            </p:cNvCxnSpPr>
            <p:nvPr/>
          </p:nvCxnSpPr>
          <p:spPr>
            <a:xfrm flipH="1">
              <a:off x="5437947" y="3582433"/>
              <a:ext cx="358855" cy="2603331"/>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AEC154F-5423-46FD-9D49-32A75FF6FB56}"/>
                </a:ext>
              </a:extLst>
            </p:cNvPr>
            <p:cNvCxnSpPr>
              <a:stCxn id="47" idx="2"/>
              <a:endCxn id="26" idx="1"/>
            </p:cNvCxnSpPr>
            <p:nvPr/>
          </p:nvCxnSpPr>
          <p:spPr>
            <a:xfrm flipH="1">
              <a:off x="9608973" y="3582433"/>
              <a:ext cx="402182" cy="88103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CB46ACC-5B3E-408F-9682-F6BA66E269B8}"/>
                </a:ext>
              </a:extLst>
            </p:cNvPr>
            <p:cNvCxnSpPr>
              <a:stCxn id="47" idx="2"/>
              <a:endCxn id="31" idx="1"/>
            </p:cNvCxnSpPr>
            <p:nvPr/>
          </p:nvCxnSpPr>
          <p:spPr>
            <a:xfrm flipH="1">
              <a:off x="9604783" y="3582433"/>
              <a:ext cx="406372" cy="1742184"/>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8251424-99A4-46D6-B9D8-FD83F1F3F1A1}"/>
                </a:ext>
              </a:extLst>
            </p:cNvPr>
            <p:cNvCxnSpPr>
              <a:stCxn id="47" idx="2"/>
              <a:endCxn id="36" idx="1"/>
            </p:cNvCxnSpPr>
            <p:nvPr/>
          </p:nvCxnSpPr>
          <p:spPr>
            <a:xfrm flipH="1">
              <a:off x="9608973" y="3582433"/>
              <a:ext cx="402182" cy="2603331"/>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902FDF2-E2D8-4EF2-BAEA-7142FE0BD510}"/>
                </a:ext>
              </a:extLst>
            </p:cNvPr>
            <p:cNvCxnSpPr>
              <a:stCxn id="45" idx="2"/>
              <a:endCxn id="25" idx="1"/>
            </p:cNvCxnSpPr>
            <p:nvPr/>
          </p:nvCxnSpPr>
          <p:spPr>
            <a:xfrm flipH="1">
              <a:off x="8774242" y="3582433"/>
              <a:ext cx="394043" cy="88103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CBDE7B8-A6E0-4FD3-BCD1-DE346D06D421}"/>
                </a:ext>
              </a:extLst>
            </p:cNvPr>
            <p:cNvCxnSpPr>
              <a:stCxn id="45" idx="2"/>
              <a:endCxn id="29" idx="3"/>
            </p:cNvCxnSpPr>
            <p:nvPr/>
          </p:nvCxnSpPr>
          <p:spPr>
            <a:xfrm flipH="1">
              <a:off x="8715612" y="3582433"/>
              <a:ext cx="452673" cy="1742184"/>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D449BE-B5FA-4548-8E5F-C7479C91F7F3}"/>
                </a:ext>
              </a:extLst>
            </p:cNvPr>
            <p:cNvCxnSpPr>
              <a:stCxn id="45" idx="2"/>
              <a:endCxn id="35" idx="1"/>
            </p:cNvCxnSpPr>
            <p:nvPr/>
          </p:nvCxnSpPr>
          <p:spPr>
            <a:xfrm flipH="1">
              <a:off x="8774242" y="3582433"/>
              <a:ext cx="394043" cy="2603331"/>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CF2AF6D-FAA4-4BF4-88B2-4B03959A66A3}"/>
                </a:ext>
              </a:extLst>
            </p:cNvPr>
            <p:cNvCxnSpPr>
              <a:stCxn id="46" idx="2"/>
              <a:endCxn id="24" idx="1"/>
            </p:cNvCxnSpPr>
            <p:nvPr/>
          </p:nvCxnSpPr>
          <p:spPr>
            <a:xfrm flipH="1">
              <a:off x="7939512" y="3582433"/>
              <a:ext cx="385902" cy="88103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499EB5-A93E-46C8-B121-160C7E98C9FF}"/>
                </a:ext>
              </a:extLst>
            </p:cNvPr>
            <p:cNvCxnSpPr>
              <a:stCxn id="46" idx="2"/>
              <a:endCxn id="29" idx="1"/>
            </p:cNvCxnSpPr>
            <p:nvPr/>
          </p:nvCxnSpPr>
          <p:spPr>
            <a:xfrm flipH="1">
              <a:off x="7935322" y="3582433"/>
              <a:ext cx="390092" cy="1742184"/>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809A2B9-9132-4385-9896-66E5ADB5ACBB}"/>
                </a:ext>
              </a:extLst>
            </p:cNvPr>
            <p:cNvCxnSpPr>
              <a:stCxn id="46" idx="2"/>
              <a:endCxn id="34" idx="1"/>
            </p:cNvCxnSpPr>
            <p:nvPr/>
          </p:nvCxnSpPr>
          <p:spPr>
            <a:xfrm flipH="1">
              <a:off x="7939512" y="3582433"/>
              <a:ext cx="385902" cy="2603331"/>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89069B0-E0D0-4094-9448-2AE43A86E810}"/>
                </a:ext>
              </a:extLst>
            </p:cNvPr>
            <p:cNvCxnSpPr>
              <a:stCxn id="43" idx="2"/>
              <a:endCxn id="23" idx="1"/>
            </p:cNvCxnSpPr>
            <p:nvPr/>
          </p:nvCxnSpPr>
          <p:spPr>
            <a:xfrm flipH="1">
              <a:off x="7104782" y="3582433"/>
              <a:ext cx="377761" cy="88103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F57F1CB-9CF8-407D-B7DC-4BB711ADF798}"/>
                </a:ext>
              </a:extLst>
            </p:cNvPr>
            <p:cNvCxnSpPr>
              <a:stCxn id="43" idx="2"/>
              <a:endCxn id="28" idx="1"/>
            </p:cNvCxnSpPr>
            <p:nvPr/>
          </p:nvCxnSpPr>
          <p:spPr>
            <a:xfrm flipH="1">
              <a:off x="7100592" y="3582433"/>
              <a:ext cx="381951" cy="1742184"/>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A34408C-1E8B-40AF-8666-3C02041E8BCA}"/>
                </a:ext>
              </a:extLst>
            </p:cNvPr>
            <p:cNvCxnSpPr>
              <a:stCxn id="43" idx="2"/>
              <a:endCxn id="33" idx="1"/>
            </p:cNvCxnSpPr>
            <p:nvPr/>
          </p:nvCxnSpPr>
          <p:spPr>
            <a:xfrm flipH="1">
              <a:off x="7104782" y="3582433"/>
              <a:ext cx="377761" cy="2603331"/>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F008D10-A066-4EE0-BDCC-D307E1EF5EE7}"/>
                </a:ext>
              </a:extLst>
            </p:cNvPr>
            <p:cNvCxnSpPr>
              <a:stCxn id="44" idx="2"/>
              <a:endCxn id="22" idx="1"/>
            </p:cNvCxnSpPr>
            <p:nvPr/>
          </p:nvCxnSpPr>
          <p:spPr>
            <a:xfrm flipH="1">
              <a:off x="6270052" y="3582433"/>
              <a:ext cx="369620" cy="88103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106BDA-45B3-4E4E-8358-F1584BE121A0}"/>
                </a:ext>
              </a:extLst>
            </p:cNvPr>
            <p:cNvCxnSpPr>
              <a:stCxn id="44" idx="2"/>
              <a:endCxn id="27" idx="1"/>
            </p:cNvCxnSpPr>
            <p:nvPr/>
          </p:nvCxnSpPr>
          <p:spPr>
            <a:xfrm flipH="1">
              <a:off x="6265862" y="3582433"/>
              <a:ext cx="373810" cy="1742184"/>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9CB80D9-4960-4306-A83A-F4D6D3F61274}"/>
                </a:ext>
              </a:extLst>
            </p:cNvPr>
            <p:cNvCxnSpPr>
              <a:stCxn id="44" idx="2"/>
              <a:endCxn id="32" idx="1"/>
            </p:cNvCxnSpPr>
            <p:nvPr/>
          </p:nvCxnSpPr>
          <p:spPr>
            <a:xfrm flipH="1">
              <a:off x="6270052" y="3582433"/>
              <a:ext cx="369620" cy="2603331"/>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4" name="Control To Compute">
            <a:extLst>
              <a:ext uri="{FF2B5EF4-FFF2-40B4-BE49-F238E27FC236}">
                <a16:creationId xmlns:a16="http://schemas.microsoft.com/office/drawing/2014/main" id="{6C4A4757-47E7-456E-86D5-EF3801E4CC75}"/>
              </a:ext>
            </a:extLst>
          </p:cNvPr>
          <p:cNvGrpSpPr/>
          <p:nvPr/>
        </p:nvGrpSpPr>
        <p:grpSpPr>
          <a:xfrm>
            <a:off x="2760119" y="2499732"/>
            <a:ext cx="6671763" cy="630289"/>
            <a:chOff x="2815464" y="2549360"/>
            <a:chExt cx="6805546" cy="642928"/>
          </a:xfrm>
        </p:grpSpPr>
        <p:cxnSp>
          <p:nvCxnSpPr>
            <p:cNvPr id="85" name="Straight Arrow Connector 84">
              <a:extLst>
                <a:ext uri="{FF2B5EF4-FFF2-40B4-BE49-F238E27FC236}">
                  <a16:creationId xmlns:a16="http://schemas.microsoft.com/office/drawing/2014/main" id="{5B279436-577E-4E61-9CEC-4EC52B23074F}"/>
                </a:ext>
              </a:extLst>
            </p:cNvPr>
            <p:cNvCxnSpPr>
              <a:stCxn id="49" idx="2"/>
              <a:endCxn id="39" idx="3"/>
            </p:cNvCxnSpPr>
            <p:nvPr/>
          </p:nvCxnSpPr>
          <p:spPr>
            <a:xfrm flipH="1">
              <a:off x="2815464" y="2549360"/>
              <a:ext cx="3402773" cy="64292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CF5F656-B13F-40C5-B4B7-2ABF11C396D9}"/>
                </a:ext>
              </a:extLst>
            </p:cNvPr>
            <p:cNvCxnSpPr>
              <a:stCxn id="49" idx="2"/>
              <a:endCxn id="38" idx="3"/>
            </p:cNvCxnSpPr>
            <p:nvPr/>
          </p:nvCxnSpPr>
          <p:spPr>
            <a:xfrm flipH="1">
              <a:off x="3658335" y="2549360"/>
              <a:ext cx="2559902" cy="64292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44B09B1-B415-4ADE-8FD0-9FE6E7BA7808}"/>
                </a:ext>
              </a:extLst>
            </p:cNvPr>
            <p:cNvCxnSpPr>
              <a:stCxn id="49" idx="2"/>
              <a:endCxn id="41" idx="3"/>
            </p:cNvCxnSpPr>
            <p:nvPr/>
          </p:nvCxnSpPr>
          <p:spPr>
            <a:xfrm flipH="1">
              <a:off x="4501206" y="2549360"/>
              <a:ext cx="1717031" cy="64292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6886B74-9F9E-4801-A595-ECCEED84A193}"/>
                </a:ext>
              </a:extLst>
            </p:cNvPr>
            <p:cNvCxnSpPr>
              <a:stCxn id="49" idx="2"/>
              <a:endCxn id="40" idx="3"/>
            </p:cNvCxnSpPr>
            <p:nvPr/>
          </p:nvCxnSpPr>
          <p:spPr>
            <a:xfrm flipH="1">
              <a:off x="5344077" y="2549360"/>
              <a:ext cx="874160" cy="64292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253F662-80BB-4EFE-9451-95C35CC3398E}"/>
                </a:ext>
              </a:extLst>
            </p:cNvPr>
            <p:cNvCxnSpPr>
              <a:stCxn id="49" idx="2"/>
              <a:endCxn id="42" idx="3"/>
            </p:cNvCxnSpPr>
            <p:nvPr/>
          </p:nvCxnSpPr>
          <p:spPr>
            <a:xfrm flipH="1">
              <a:off x="6186947" y="2549360"/>
              <a:ext cx="31290" cy="64292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6B6E69D-B503-4462-ADA6-0FBCC4C8421C}"/>
                </a:ext>
              </a:extLst>
            </p:cNvPr>
            <p:cNvCxnSpPr>
              <a:stCxn id="49" idx="2"/>
              <a:endCxn id="44" idx="1"/>
            </p:cNvCxnSpPr>
            <p:nvPr/>
          </p:nvCxnSpPr>
          <p:spPr>
            <a:xfrm>
              <a:off x="6218237" y="2549360"/>
              <a:ext cx="31290" cy="64292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F770D35-55C2-4D8E-B490-62984FF43AB3}"/>
                </a:ext>
              </a:extLst>
            </p:cNvPr>
            <p:cNvCxnSpPr>
              <a:stCxn id="49" idx="2"/>
              <a:endCxn id="43" idx="1"/>
            </p:cNvCxnSpPr>
            <p:nvPr/>
          </p:nvCxnSpPr>
          <p:spPr>
            <a:xfrm>
              <a:off x="6218237" y="2549360"/>
              <a:ext cx="874161" cy="64292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FE21A83-01CD-444D-86BB-256DFE9604D6}"/>
                </a:ext>
              </a:extLst>
            </p:cNvPr>
            <p:cNvCxnSpPr>
              <a:stCxn id="49" idx="2"/>
              <a:endCxn id="46" idx="1"/>
            </p:cNvCxnSpPr>
            <p:nvPr/>
          </p:nvCxnSpPr>
          <p:spPr>
            <a:xfrm>
              <a:off x="6218237" y="2549360"/>
              <a:ext cx="1717032" cy="64292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822472C-9A0F-41D7-B4C7-63CE2AF7D096}"/>
                </a:ext>
              </a:extLst>
            </p:cNvPr>
            <p:cNvCxnSpPr>
              <a:stCxn id="49" idx="2"/>
              <a:endCxn id="46" idx="3"/>
            </p:cNvCxnSpPr>
            <p:nvPr/>
          </p:nvCxnSpPr>
          <p:spPr>
            <a:xfrm>
              <a:off x="6218237" y="2549360"/>
              <a:ext cx="2497322" cy="64292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00071AB-E7E5-42E1-852A-A47435E8935A}"/>
                </a:ext>
              </a:extLst>
            </p:cNvPr>
            <p:cNvCxnSpPr>
              <a:stCxn id="49" idx="2"/>
              <a:endCxn id="47" idx="1"/>
            </p:cNvCxnSpPr>
            <p:nvPr/>
          </p:nvCxnSpPr>
          <p:spPr>
            <a:xfrm>
              <a:off x="6218237" y="2549360"/>
              <a:ext cx="3402773" cy="642928"/>
            </a:xfrm>
            <a:prstGeom prst="straightConnector1">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5" name="Storage to Compute">
            <a:extLst>
              <a:ext uri="{FF2B5EF4-FFF2-40B4-BE49-F238E27FC236}">
                <a16:creationId xmlns:a16="http://schemas.microsoft.com/office/drawing/2014/main" id="{F22A2E41-781A-4B29-BDC3-24BB6D098A0C}"/>
              </a:ext>
            </a:extLst>
          </p:cNvPr>
          <p:cNvGrpSpPr/>
          <p:nvPr/>
        </p:nvGrpSpPr>
        <p:grpSpPr>
          <a:xfrm>
            <a:off x="2061060" y="3512497"/>
            <a:ext cx="7760700" cy="2552155"/>
            <a:chOff x="2094836" y="3582433"/>
            <a:chExt cx="7916319" cy="2603331"/>
          </a:xfrm>
        </p:grpSpPr>
        <p:cxnSp>
          <p:nvCxnSpPr>
            <p:cNvPr id="96" name="Straight Arrow Connector 95">
              <a:extLst>
                <a:ext uri="{FF2B5EF4-FFF2-40B4-BE49-F238E27FC236}">
                  <a16:creationId xmlns:a16="http://schemas.microsoft.com/office/drawing/2014/main" id="{4D0FEA41-2CB2-4BDC-8DFC-F76CD74BB615}"/>
                </a:ext>
              </a:extLst>
            </p:cNvPr>
            <p:cNvCxnSpPr>
              <a:stCxn id="39" idx="2"/>
              <a:endCxn id="7" idx="1"/>
            </p:cNvCxnSpPr>
            <p:nvPr/>
          </p:nvCxnSpPr>
          <p:spPr>
            <a:xfrm flipH="1">
              <a:off x="2099026" y="3582433"/>
              <a:ext cx="326293"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E8C0D26-40E3-4057-B5B4-D4741510BB24}"/>
                </a:ext>
              </a:extLst>
            </p:cNvPr>
            <p:cNvCxnSpPr>
              <a:stCxn id="39" idx="2"/>
              <a:endCxn id="12" idx="1"/>
            </p:cNvCxnSpPr>
            <p:nvPr/>
          </p:nvCxnSpPr>
          <p:spPr>
            <a:xfrm flipH="1">
              <a:off x="2094836" y="3582433"/>
              <a:ext cx="330483"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A8C8E27-C849-4C11-B2DE-5580B994876B}"/>
                </a:ext>
              </a:extLst>
            </p:cNvPr>
            <p:cNvCxnSpPr>
              <a:stCxn id="39" idx="2"/>
              <a:endCxn id="17" idx="1"/>
            </p:cNvCxnSpPr>
            <p:nvPr/>
          </p:nvCxnSpPr>
          <p:spPr>
            <a:xfrm flipH="1">
              <a:off x="2099026" y="3582433"/>
              <a:ext cx="326293"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80D2E69-2DF8-448B-9AD3-9078F04D0284}"/>
                </a:ext>
              </a:extLst>
            </p:cNvPr>
            <p:cNvCxnSpPr>
              <a:stCxn id="38" idx="2"/>
              <a:endCxn id="8" idx="1"/>
            </p:cNvCxnSpPr>
            <p:nvPr/>
          </p:nvCxnSpPr>
          <p:spPr>
            <a:xfrm flipH="1">
              <a:off x="2933756" y="3582433"/>
              <a:ext cx="334434"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677C29-7A58-4351-B04A-A5E92174D100}"/>
                </a:ext>
              </a:extLst>
            </p:cNvPr>
            <p:cNvCxnSpPr>
              <a:stCxn id="38" idx="2"/>
              <a:endCxn id="13" idx="1"/>
            </p:cNvCxnSpPr>
            <p:nvPr/>
          </p:nvCxnSpPr>
          <p:spPr>
            <a:xfrm flipH="1">
              <a:off x="2929566" y="3582433"/>
              <a:ext cx="338624"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12EBB7F-2814-4E84-A761-1F97933265DB}"/>
                </a:ext>
              </a:extLst>
            </p:cNvPr>
            <p:cNvCxnSpPr>
              <a:stCxn id="38" idx="2"/>
              <a:endCxn id="18" idx="1"/>
            </p:cNvCxnSpPr>
            <p:nvPr/>
          </p:nvCxnSpPr>
          <p:spPr>
            <a:xfrm flipH="1">
              <a:off x="2933756" y="3582433"/>
              <a:ext cx="334434"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C7AE04C-2502-4260-839D-BF7E7AE43141}"/>
                </a:ext>
              </a:extLst>
            </p:cNvPr>
            <p:cNvCxnSpPr>
              <a:stCxn id="41" idx="2"/>
              <a:endCxn id="9" idx="1"/>
            </p:cNvCxnSpPr>
            <p:nvPr/>
          </p:nvCxnSpPr>
          <p:spPr>
            <a:xfrm flipH="1">
              <a:off x="3768486" y="3582433"/>
              <a:ext cx="342575"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1E40B07-4095-496E-9B42-9E19BFB89BDB}"/>
                </a:ext>
              </a:extLst>
            </p:cNvPr>
            <p:cNvCxnSpPr>
              <a:stCxn id="41" idx="2"/>
              <a:endCxn id="14" idx="1"/>
            </p:cNvCxnSpPr>
            <p:nvPr/>
          </p:nvCxnSpPr>
          <p:spPr>
            <a:xfrm flipH="1">
              <a:off x="3764296" y="3582433"/>
              <a:ext cx="346765"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A922502-084A-4EE6-AEC7-CB8EDAE8982C}"/>
                </a:ext>
              </a:extLst>
            </p:cNvPr>
            <p:cNvCxnSpPr>
              <a:stCxn id="41" idx="2"/>
              <a:endCxn id="19" idx="1"/>
            </p:cNvCxnSpPr>
            <p:nvPr/>
          </p:nvCxnSpPr>
          <p:spPr>
            <a:xfrm flipH="1">
              <a:off x="3768486" y="3582433"/>
              <a:ext cx="342575"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D26C4C5-D3A0-4C2B-9541-4C481ACAC8D1}"/>
                </a:ext>
              </a:extLst>
            </p:cNvPr>
            <p:cNvCxnSpPr>
              <a:stCxn id="40" idx="2"/>
              <a:endCxn id="10" idx="1"/>
            </p:cNvCxnSpPr>
            <p:nvPr/>
          </p:nvCxnSpPr>
          <p:spPr>
            <a:xfrm flipH="1">
              <a:off x="4603216" y="3582433"/>
              <a:ext cx="350716"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7F2030A-C164-4A41-8571-BF95879C54D1}"/>
                </a:ext>
              </a:extLst>
            </p:cNvPr>
            <p:cNvCxnSpPr>
              <a:stCxn id="40" idx="2"/>
              <a:endCxn id="15" idx="1"/>
            </p:cNvCxnSpPr>
            <p:nvPr/>
          </p:nvCxnSpPr>
          <p:spPr>
            <a:xfrm flipH="1">
              <a:off x="4599026" y="3582433"/>
              <a:ext cx="354906"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2E5D176-898A-4C2E-A03D-FFE47EE20FD9}"/>
                </a:ext>
              </a:extLst>
            </p:cNvPr>
            <p:cNvCxnSpPr>
              <a:stCxn id="40" idx="2"/>
              <a:endCxn id="20" idx="1"/>
            </p:cNvCxnSpPr>
            <p:nvPr/>
          </p:nvCxnSpPr>
          <p:spPr>
            <a:xfrm flipH="1">
              <a:off x="4603216" y="3582433"/>
              <a:ext cx="350716"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E850DD1-3953-4541-8846-513A1AB5C295}"/>
                </a:ext>
              </a:extLst>
            </p:cNvPr>
            <p:cNvCxnSpPr>
              <a:stCxn id="42" idx="2"/>
              <a:endCxn id="11" idx="1"/>
            </p:cNvCxnSpPr>
            <p:nvPr/>
          </p:nvCxnSpPr>
          <p:spPr>
            <a:xfrm flipH="1">
              <a:off x="5437947" y="3582433"/>
              <a:ext cx="358855"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FBC64F6-3991-4F06-AF51-842D70193311}"/>
                </a:ext>
              </a:extLst>
            </p:cNvPr>
            <p:cNvCxnSpPr>
              <a:stCxn id="42" idx="2"/>
              <a:endCxn id="16" idx="1"/>
            </p:cNvCxnSpPr>
            <p:nvPr/>
          </p:nvCxnSpPr>
          <p:spPr>
            <a:xfrm flipH="1">
              <a:off x="5433757" y="3582433"/>
              <a:ext cx="363045"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A7608FF-6E31-42B0-803A-933616D30380}"/>
                </a:ext>
              </a:extLst>
            </p:cNvPr>
            <p:cNvCxnSpPr>
              <a:stCxn id="42" idx="2"/>
              <a:endCxn id="21" idx="1"/>
            </p:cNvCxnSpPr>
            <p:nvPr/>
          </p:nvCxnSpPr>
          <p:spPr>
            <a:xfrm flipH="1">
              <a:off x="5437947" y="3582433"/>
              <a:ext cx="358855"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59819D6-D6CE-4814-9544-6D7687061634}"/>
                </a:ext>
              </a:extLst>
            </p:cNvPr>
            <p:cNvCxnSpPr>
              <a:stCxn id="47" idx="2"/>
              <a:endCxn id="26" idx="1"/>
            </p:cNvCxnSpPr>
            <p:nvPr/>
          </p:nvCxnSpPr>
          <p:spPr>
            <a:xfrm flipH="1">
              <a:off x="9608973" y="3582433"/>
              <a:ext cx="402182"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37CDB0C-7C1D-472D-A3DF-E283B739A0D5}"/>
                </a:ext>
              </a:extLst>
            </p:cNvPr>
            <p:cNvCxnSpPr>
              <a:stCxn id="47" idx="2"/>
              <a:endCxn id="31" idx="1"/>
            </p:cNvCxnSpPr>
            <p:nvPr/>
          </p:nvCxnSpPr>
          <p:spPr>
            <a:xfrm flipH="1">
              <a:off x="9604783" y="3582433"/>
              <a:ext cx="406372"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B802693-AF86-4A73-8239-A5B23D531E39}"/>
                </a:ext>
              </a:extLst>
            </p:cNvPr>
            <p:cNvCxnSpPr>
              <a:stCxn id="47" idx="2"/>
              <a:endCxn id="36" idx="1"/>
            </p:cNvCxnSpPr>
            <p:nvPr/>
          </p:nvCxnSpPr>
          <p:spPr>
            <a:xfrm flipH="1">
              <a:off x="9608973" y="3582433"/>
              <a:ext cx="402182"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6D14273-FA37-436D-BCF9-4C171CC2BB57}"/>
                </a:ext>
              </a:extLst>
            </p:cNvPr>
            <p:cNvCxnSpPr>
              <a:stCxn id="45" idx="2"/>
              <a:endCxn id="25" idx="1"/>
            </p:cNvCxnSpPr>
            <p:nvPr/>
          </p:nvCxnSpPr>
          <p:spPr>
            <a:xfrm flipH="1">
              <a:off x="8774242" y="3582433"/>
              <a:ext cx="394043"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053EE01-7ED5-4689-90E8-EC85FDAC1321}"/>
                </a:ext>
              </a:extLst>
            </p:cNvPr>
            <p:cNvCxnSpPr>
              <a:stCxn id="45" idx="2"/>
              <a:endCxn id="30" idx="1"/>
            </p:cNvCxnSpPr>
            <p:nvPr/>
          </p:nvCxnSpPr>
          <p:spPr>
            <a:xfrm flipH="1">
              <a:off x="8770052" y="3582433"/>
              <a:ext cx="398233"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023F0BB-319B-4CAA-A029-10186DB313C3}"/>
                </a:ext>
              </a:extLst>
            </p:cNvPr>
            <p:cNvCxnSpPr>
              <a:stCxn id="45" idx="2"/>
              <a:endCxn id="35" idx="1"/>
            </p:cNvCxnSpPr>
            <p:nvPr/>
          </p:nvCxnSpPr>
          <p:spPr>
            <a:xfrm flipH="1">
              <a:off x="8774242" y="3582433"/>
              <a:ext cx="394043"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2818AEE-F283-4719-82D3-D8D63A6DEF57}"/>
                </a:ext>
              </a:extLst>
            </p:cNvPr>
            <p:cNvCxnSpPr>
              <a:stCxn id="46" idx="2"/>
              <a:endCxn id="24" idx="1"/>
            </p:cNvCxnSpPr>
            <p:nvPr/>
          </p:nvCxnSpPr>
          <p:spPr>
            <a:xfrm flipH="1">
              <a:off x="7939512" y="3582433"/>
              <a:ext cx="385902"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2F49878-05B1-463E-8915-CD5EA30B99B8}"/>
                </a:ext>
              </a:extLst>
            </p:cNvPr>
            <p:cNvCxnSpPr>
              <a:stCxn id="46" idx="2"/>
              <a:endCxn id="29" idx="1"/>
            </p:cNvCxnSpPr>
            <p:nvPr/>
          </p:nvCxnSpPr>
          <p:spPr>
            <a:xfrm flipH="1">
              <a:off x="7935322" y="3582433"/>
              <a:ext cx="390092"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8B541B9E-3243-4DB1-8127-2727BEDC7866}"/>
                </a:ext>
              </a:extLst>
            </p:cNvPr>
            <p:cNvCxnSpPr>
              <a:stCxn id="46" idx="2"/>
              <a:endCxn id="34" idx="1"/>
            </p:cNvCxnSpPr>
            <p:nvPr/>
          </p:nvCxnSpPr>
          <p:spPr>
            <a:xfrm flipH="1">
              <a:off x="7939512" y="3582433"/>
              <a:ext cx="385902"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3B15256-88CD-4C77-A7F5-703D0D13A6B0}"/>
                </a:ext>
              </a:extLst>
            </p:cNvPr>
            <p:cNvCxnSpPr>
              <a:stCxn id="43" idx="2"/>
              <a:endCxn id="23" idx="1"/>
            </p:cNvCxnSpPr>
            <p:nvPr/>
          </p:nvCxnSpPr>
          <p:spPr>
            <a:xfrm flipH="1">
              <a:off x="7104782" y="3582433"/>
              <a:ext cx="377761"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3C5289A-589C-4E86-9A3B-310C9DA46A7A}"/>
                </a:ext>
              </a:extLst>
            </p:cNvPr>
            <p:cNvCxnSpPr>
              <a:stCxn id="43" idx="2"/>
              <a:endCxn id="27" idx="3"/>
            </p:cNvCxnSpPr>
            <p:nvPr/>
          </p:nvCxnSpPr>
          <p:spPr>
            <a:xfrm flipH="1">
              <a:off x="7046152" y="3582433"/>
              <a:ext cx="436391"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96B5330-8E13-4C52-82D4-EDF03F69381B}"/>
                </a:ext>
              </a:extLst>
            </p:cNvPr>
            <p:cNvCxnSpPr>
              <a:stCxn id="43" idx="2"/>
              <a:endCxn id="33" idx="1"/>
            </p:cNvCxnSpPr>
            <p:nvPr/>
          </p:nvCxnSpPr>
          <p:spPr>
            <a:xfrm flipH="1">
              <a:off x="7104782" y="3582433"/>
              <a:ext cx="377761"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B2BC141-048E-4B7C-9496-7648BC450EF9}"/>
                </a:ext>
              </a:extLst>
            </p:cNvPr>
            <p:cNvCxnSpPr>
              <a:stCxn id="44" idx="2"/>
              <a:endCxn id="22" idx="1"/>
            </p:cNvCxnSpPr>
            <p:nvPr/>
          </p:nvCxnSpPr>
          <p:spPr>
            <a:xfrm flipH="1">
              <a:off x="6270052" y="3582433"/>
              <a:ext cx="369620"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E91FD39-4711-42F0-B985-BA9002B23E91}"/>
                </a:ext>
              </a:extLst>
            </p:cNvPr>
            <p:cNvCxnSpPr>
              <a:stCxn id="44" idx="2"/>
              <a:endCxn id="27" idx="1"/>
            </p:cNvCxnSpPr>
            <p:nvPr/>
          </p:nvCxnSpPr>
          <p:spPr>
            <a:xfrm flipH="1">
              <a:off x="6265862" y="3582433"/>
              <a:ext cx="373810"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97AF7D3-D158-43D6-925C-6BEA16515E01}"/>
                </a:ext>
              </a:extLst>
            </p:cNvPr>
            <p:cNvCxnSpPr>
              <a:stCxn id="44" idx="2"/>
              <a:endCxn id="32" idx="1"/>
            </p:cNvCxnSpPr>
            <p:nvPr/>
          </p:nvCxnSpPr>
          <p:spPr>
            <a:xfrm flipH="1">
              <a:off x="6270052" y="3582433"/>
              <a:ext cx="369620"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6" name="Compute to Control">
            <a:extLst>
              <a:ext uri="{FF2B5EF4-FFF2-40B4-BE49-F238E27FC236}">
                <a16:creationId xmlns:a16="http://schemas.microsoft.com/office/drawing/2014/main" id="{F9294AE6-BC93-4C0F-A93D-27EC304EE0FB}"/>
              </a:ext>
            </a:extLst>
          </p:cNvPr>
          <p:cNvGrpSpPr/>
          <p:nvPr/>
        </p:nvGrpSpPr>
        <p:grpSpPr>
          <a:xfrm>
            <a:off x="2770882" y="2499732"/>
            <a:ext cx="6671763" cy="630289"/>
            <a:chOff x="2815464" y="2549360"/>
            <a:chExt cx="6805546" cy="642928"/>
          </a:xfrm>
        </p:grpSpPr>
        <p:cxnSp>
          <p:nvCxnSpPr>
            <p:cNvPr id="127" name="Straight Arrow Connector 126">
              <a:extLst>
                <a:ext uri="{FF2B5EF4-FFF2-40B4-BE49-F238E27FC236}">
                  <a16:creationId xmlns:a16="http://schemas.microsoft.com/office/drawing/2014/main" id="{3E39A2B7-CF1B-4B45-A6F2-11812D8DB9B7}"/>
                </a:ext>
              </a:extLst>
            </p:cNvPr>
            <p:cNvCxnSpPr>
              <a:stCxn id="49" idx="2"/>
              <a:endCxn id="39" idx="3"/>
            </p:cNvCxnSpPr>
            <p:nvPr/>
          </p:nvCxnSpPr>
          <p:spPr>
            <a:xfrm flipH="1">
              <a:off x="2815464" y="2549360"/>
              <a:ext cx="3402773"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39493A96-641D-4054-A24A-394272867828}"/>
                </a:ext>
              </a:extLst>
            </p:cNvPr>
            <p:cNvCxnSpPr>
              <a:stCxn id="49" idx="2"/>
              <a:endCxn id="38" idx="3"/>
            </p:cNvCxnSpPr>
            <p:nvPr/>
          </p:nvCxnSpPr>
          <p:spPr>
            <a:xfrm flipH="1">
              <a:off x="3658335" y="2549360"/>
              <a:ext cx="2559902"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7712507-D32C-41BA-B053-C291A0CB49A2}"/>
                </a:ext>
              </a:extLst>
            </p:cNvPr>
            <p:cNvCxnSpPr>
              <a:stCxn id="49" idx="2"/>
              <a:endCxn id="41" idx="3"/>
            </p:cNvCxnSpPr>
            <p:nvPr/>
          </p:nvCxnSpPr>
          <p:spPr>
            <a:xfrm flipH="1">
              <a:off x="4501206" y="2549360"/>
              <a:ext cx="1717031"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2ED294F-AAF4-465C-B990-77CB68332F89}"/>
                </a:ext>
              </a:extLst>
            </p:cNvPr>
            <p:cNvCxnSpPr>
              <a:stCxn id="49" idx="2"/>
              <a:endCxn id="42" idx="3"/>
            </p:cNvCxnSpPr>
            <p:nvPr/>
          </p:nvCxnSpPr>
          <p:spPr>
            <a:xfrm flipH="1">
              <a:off x="6186947" y="2549360"/>
              <a:ext cx="31290"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5DEF86D-2F69-47D4-AFBB-3F86CD56A236}"/>
                </a:ext>
              </a:extLst>
            </p:cNvPr>
            <p:cNvCxnSpPr>
              <a:stCxn id="49" idx="2"/>
              <a:endCxn id="40" idx="3"/>
            </p:cNvCxnSpPr>
            <p:nvPr/>
          </p:nvCxnSpPr>
          <p:spPr>
            <a:xfrm flipH="1">
              <a:off x="5344077" y="2549360"/>
              <a:ext cx="874160"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6ABA875-EDE6-46C6-9CA1-45DEF25553CD}"/>
                </a:ext>
              </a:extLst>
            </p:cNvPr>
            <p:cNvCxnSpPr>
              <a:stCxn id="49" idx="2"/>
              <a:endCxn id="44" idx="1"/>
            </p:cNvCxnSpPr>
            <p:nvPr/>
          </p:nvCxnSpPr>
          <p:spPr>
            <a:xfrm>
              <a:off x="6218237" y="2549360"/>
              <a:ext cx="31290"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B3237738-FA4E-412C-9DE9-1B56B5A1A9A6}"/>
                </a:ext>
              </a:extLst>
            </p:cNvPr>
            <p:cNvCxnSpPr>
              <a:stCxn id="49" idx="2"/>
              <a:endCxn id="43" idx="1"/>
            </p:cNvCxnSpPr>
            <p:nvPr/>
          </p:nvCxnSpPr>
          <p:spPr>
            <a:xfrm>
              <a:off x="6218237" y="2549360"/>
              <a:ext cx="874161"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8D3825FB-FA87-45D8-A1B1-2AF9F86DC42C}"/>
                </a:ext>
              </a:extLst>
            </p:cNvPr>
            <p:cNvCxnSpPr>
              <a:stCxn id="49" idx="2"/>
              <a:endCxn id="46" idx="1"/>
            </p:cNvCxnSpPr>
            <p:nvPr/>
          </p:nvCxnSpPr>
          <p:spPr>
            <a:xfrm>
              <a:off x="6218237" y="2549360"/>
              <a:ext cx="1717032"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5615A367-1603-47FD-972F-2269DCF968B6}"/>
                </a:ext>
              </a:extLst>
            </p:cNvPr>
            <p:cNvCxnSpPr>
              <a:stCxn id="49" idx="2"/>
              <a:endCxn id="45" idx="1"/>
            </p:cNvCxnSpPr>
            <p:nvPr/>
          </p:nvCxnSpPr>
          <p:spPr>
            <a:xfrm>
              <a:off x="6218237" y="2549360"/>
              <a:ext cx="2559903"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81B9E28-7F33-4A33-9321-BB5C95E38B03}"/>
                </a:ext>
              </a:extLst>
            </p:cNvPr>
            <p:cNvCxnSpPr>
              <a:stCxn id="49" idx="2"/>
              <a:endCxn id="47" idx="1"/>
            </p:cNvCxnSpPr>
            <p:nvPr/>
          </p:nvCxnSpPr>
          <p:spPr>
            <a:xfrm>
              <a:off x="6218237" y="2549360"/>
              <a:ext cx="3402773"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7" name="SQLDW">
            <a:extLst>
              <a:ext uri="{FF2B5EF4-FFF2-40B4-BE49-F238E27FC236}">
                <a16:creationId xmlns:a16="http://schemas.microsoft.com/office/drawing/2014/main" id="{F012BBFF-EE34-4742-9A1A-5754F0E0C1E2}"/>
              </a:ext>
            </a:extLst>
          </p:cNvPr>
          <p:cNvSpPr/>
          <p:nvPr/>
        </p:nvSpPr>
        <p:spPr bwMode="auto">
          <a:xfrm flipH="1">
            <a:off x="9978587" y="501718"/>
            <a:ext cx="908323" cy="868467"/>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1961" b="1" dirty="0">
              <a:solidFill>
                <a:schemeClr val="tx1"/>
              </a:solidFill>
              <a:latin typeface="Segoe UI Light"/>
              <a:ea typeface="Segoe UI" pitchFamily="34" charset="0"/>
              <a:cs typeface="Segoe UI" pitchFamily="34" charset="0"/>
            </a:endParaRPr>
          </a:p>
        </p:txBody>
      </p:sp>
      <p:sp>
        <p:nvSpPr>
          <p:cNvPr id="138" name="Up Arrow 407">
            <a:extLst>
              <a:ext uri="{FF2B5EF4-FFF2-40B4-BE49-F238E27FC236}">
                <a16:creationId xmlns:a16="http://schemas.microsoft.com/office/drawing/2014/main" id="{ECB49EFE-03A0-4828-A6A5-2CBFE574CF96}"/>
              </a:ext>
            </a:extLst>
          </p:cNvPr>
          <p:cNvSpPr/>
          <p:nvPr/>
        </p:nvSpPr>
        <p:spPr bwMode="auto">
          <a:xfrm>
            <a:off x="5487362" y="685579"/>
            <a:ext cx="1259936" cy="959174"/>
          </a:xfrm>
          <a:prstGeom prst="upArrow">
            <a:avLst>
              <a:gd name="adj1" fmla="val 100000"/>
              <a:gd name="adj2" fmla="val 3096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938283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wipe(up)">
                                      <p:cBhvr>
                                        <p:cTn id="11" dur="500"/>
                                        <p:tgtEl>
                                          <p:spTgt spid="8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up)">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4"/>
                                        </p:tgtEl>
                                      </p:cBhvr>
                                    </p:animEffect>
                                    <p:set>
                                      <p:cBhvr>
                                        <p:cTn id="20" dur="1" fill="hold">
                                          <p:stCondLst>
                                            <p:cond delay="499"/>
                                          </p:stCondLst>
                                        </p:cTn>
                                        <p:tgtEl>
                                          <p:spTgt spid="84"/>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53"/>
                                        </p:tgtEl>
                                      </p:cBhvr>
                                    </p:animEffect>
                                    <p:set>
                                      <p:cBhvr>
                                        <p:cTn id="24" dur="1" fill="hold">
                                          <p:stCondLst>
                                            <p:cond delay="499"/>
                                          </p:stCondLst>
                                        </p:cTn>
                                        <p:tgtEl>
                                          <p:spTgt spid="5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48"/>
                                        </p:tgtEl>
                                      </p:cBhvr>
                                    </p:animEffect>
                                    <p:set>
                                      <p:cBhvr>
                                        <p:cTn id="27" dur="1" fill="hold">
                                          <p:stCondLst>
                                            <p:cond delay="499"/>
                                          </p:stCondLst>
                                        </p:cTn>
                                        <p:tgtEl>
                                          <p:spTgt spid="48"/>
                                        </p:tgtEl>
                                        <p:attrNameLst>
                                          <p:attrName>style.visibility</p:attrName>
                                        </p:attrNameLst>
                                      </p:cBhvr>
                                      <p:to>
                                        <p:strVal val="hidden"/>
                                      </p:to>
                                    </p:se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wipe(down)">
                                      <p:cBhvr>
                                        <p:cTn id="31" dur="500"/>
                                        <p:tgtEl>
                                          <p:spTgt spid="95"/>
                                        </p:tgtEl>
                                      </p:cBhvr>
                                    </p:animEffect>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126"/>
                                        </p:tgtEl>
                                        <p:attrNameLst>
                                          <p:attrName>style.visibility</p:attrName>
                                        </p:attrNameLst>
                                      </p:cBhvr>
                                      <p:to>
                                        <p:strVal val="visible"/>
                                      </p:to>
                                    </p:set>
                                    <p:animEffect transition="in" filter="wipe(down)">
                                      <p:cBhvr>
                                        <p:cTn id="35" dur="500"/>
                                        <p:tgtEl>
                                          <p:spTgt spid="126"/>
                                        </p:tgtEl>
                                      </p:cBhvr>
                                    </p:animEffect>
                                  </p:childTnLst>
                                </p:cTn>
                              </p:par>
                            </p:childTnLst>
                          </p:cTn>
                        </p:par>
                        <p:par>
                          <p:cTn id="36" fill="hold">
                            <p:stCondLst>
                              <p:cond delay="2000"/>
                            </p:stCondLst>
                            <p:childTnLst>
                              <p:par>
                                <p:cTn id="37" presetID="10" presetClass="exit" presetSubtype="0" fill="hold" nodeType="afterEffect">
                                  <p:stCondLst>
                                    <p:cond delay="0"/>
                                  </p:stCondLst>
                                  <p:childTnLst>
                                    <p:animEffect transition="out" filter="fade">
                                      <p:cBhvr>
                                        <p:cTn id="38" dur="500"/>
                                        <p:tgtEl>
                                          <p:spTgt spid="95"/>
                                        </p:tgtEl>
                                      </p:cBhvr>
                                    </p:animEffect>
                                    <p:set>
                                      <p:cBhvr>
                                        <p:cTn id="39" dur="1" fill="hold">
                                          <p:stCondLst>
                                            <p:cond delay="499"/>
                                          </p:stCondLst>
                                        </p:cTn>
                                        <p:tgtEl>
                                          <p:spTgt spid="95"/>
                                        </p:tgtEl>
                                        <p:attrNameLst>
                                          <p:attrName>style.visibility</p:attrName>
                                        </p:attrNameLst>
                                      </p:cBhvr>
                                      <p:to>
                                        <p:strVal val="hidden"/>
                                      </p:to>
                                    </p:set>
                                  </p:childTnLst>
                                </p:cTn>
                              </p:par>
                            </p:childTnLst>
                          </p:cTn>
                        </p:par>
                        <p:par>
                          <p:cTn id="40" fill="hold">
                            <p:stCondLst>
                              <p:cond delay="2500"/>
                            </p:stCondLst>
                            <p:childTnLst>
                              <p:par>
                                <p:cTn id="41" presetID="10" presetClass="exit" presetSubtype="0" fill="hold" nodeType="afterEffect">
                                  <p:stCondLst>
                                    <p:cond delay="0"/>
                                  </p:stCondLst>
                                  <p:childTnLst>
                                    <p:animEffect transition="out" filter="fade">
                                      <p:cBhvr>
                                        <p:cTn id="42" dur="500"/>
                                        <p:tgtEl>
                                          <p:spTgt spid="126"/>
                                        </p:tgtEl>
                                      </p:cBhvr>
                                    </p:animEffect>
                                    <p:set>
                                      <p:cBhvr>
                                        <p:cTn id="43" dur="1" fill="hold">
                                          <p:stCondLst>
                                            <p:cond delay="499"/>
                                          </p:stCondLst>
                                        </p:cTn>
                                        <p:tgtEl>
                                          <p:spTgt spid="126"/>
                                        </p:tgtEl>
                                        <p:attrNameLst>
                                          <p:attrName>style.visibility</p:attrName>
                                        </p:attrNameLst>
                                      </p:cBhvr>
                                      <p:to>
                                        <p:strVal val="hidden"/>
                                      </p:to>
                                    </p:set>
                                  </p:childTnLst>
                                </p:cTn>
                              </p:par>
                              <p:par>
                                <p:cTn id="44" presetID="22" presetClass="entr" presetSubtype="4"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wipe(down)">
                                      <p:cBhvr>
                                        <p:cTn id="46"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1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099" y="240310"/>
            <a:ext cx="10724938" cy="1351952"/>
          </a:xfrm>
        </p:spPr>
        <p:txBody>
          <a:bodyPr>
            <a:normAutofit/>
          </a:bodyPr>
          <a:lstStyle/>
          <a:p>
            <a:r>
              <a:rPr lang="en-GB" dirty="0">
                <a:solidFill>
                  <a:schemeClr val="bg1"/>
                </a:solidFill>
              </a:rPr>
              <a:t>Round Robin Distribution</a:t>
            </a:r>
          </a:p>
        </p:txBody>
      </p:sp>
      <p:sp>
        <p:nvSpPr>
          <p:cNvPr id="5" name="Flowchart: Manual Operation 4"/>
          <p:cNvSpPr/>
          <p:nvPr/>
        </p:nvSpPr>
        <p:spPr>
          <a:xfrm>
            <a:off x="856527"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13</a:t>
            </a:r>
          </a:p>
        </p:txBody>
      </p:sp>
      <p:sp>
        <p:nvSpPr>
          <p:cNvPr id="6" name="Flowchart: Manual Operation 5"/>
          <p:cNvSpPr/>
          <p:nvPr/>
        </p:nvSpPr>
        <p:spPr>
          <a:xfrm>
            <a:off x="1737603"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14</a:t>
            </a:r>
          </a:p>
        </p:txBody>
      </p:sp>
      <p:sp>
        <p:nvSpPr>
          <p:cNvPr id="7" name="Flowchart: Manual Operation 6"/>
          <p:cNvSpPr/>
          <p:nvPr/>
        </p:nvSpPr>
        <p:spPr>
          <a:xfrm>
            <a:off x="3499753"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16</a:t>
            </a:r>
          </a:p>
        </p:txBody>
      </p:sp>
      <p:sp>
        <p:nvSpPr>
          <p:cNvPr id="8" name="Flowchart: Manual Operation 7"/>
          <p:cNvSpPr/>
          <p:nvPr/>
        </p:nvSpPr>
        <p:spPr>
          <a:xfrm>
            <a:off x="2618678"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15</a:t>
            </a:r>
          </a:p>
        </p:txBody>
      </p:sp>
      <p:sp>
        <p:nvSpPr>
          <p:cNvPr id="9" name="Flowchart: Manual Operation 8"/>
          <p:cNvSpPr/>
          <p:nvPr/>
        </p:nvSpPr>
        <p:spPr>
          <a:xfrm>
            <a:off x="4376606"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17</a:t>
            </a:r>
          </a:p>
        </p:txBody>
      </p:sp>
      <p:sp>
        <p:nvSpPr>
          <p:cNvPr id="10" name="Flowchart: Manual Operation 9"/>
          <p:cNvSpPr/>
          <p:nvPr/>
        </p:nvSpPr>
        <p:spPr>
          <a:xfrm>
            <a:off x="5257681"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18</a:t>
            </a:r>
          </a:p>
        </p:txBody>
      </p:sp>
      <p:sp>
        <p:nvSpPr>
          <p:cNvPr id="11" name="Flowchart: Manual Operation 10"/>
          <p:cNvSpPr/>
          <p:nvPr/>
        </p:nvSpPr>
        <p:spPr>
          <a:xfrm>
            <a:off x="7019830"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20</a:t>
            </a:r>
          </a:p>
        </p:txBody>
      </p:sp>
      <p:sp>
        <p:nvSpPr>
          <p:cNvPr id="12" name="Flowchart: Manual Operation 11"/>
          <p:cNvSpPr/>
          <p:nvPr/>
        </p:nvSpPr>
        <p:spPr>
          <a:xfrm>
            <a:off x="6138755"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19</a:t>
            </a:r>
          </a:p>
        </p:txBody>
      </p:sp>
      <p:sp>
        <p:nvSpPr>
          <p:cNvPr id="13" name="Flowchart: Manual Operation 12"/>
          <p:cNvSpPr/>
          <p:nvPr/>
        </p:nvSpPr>
        <p:spPr>
          <a:xfrm>
            <a:off x="7900906"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21</a:t>
            </a:r>
          </a:p>
        </p:txBody>
      </p:sp>
      <p:sp>
        <p:nvSpPr>
          <p:cNvPr id="14" name="Flowchart: Manual Operation 13"/>
          <p:cNvSpPr/>
          <p:nvPr/>
        </p:nvSpPr>
        <p:spPr>
          <a:xfrm>
            <a:off x="8781980"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22</a:t>
            </a:r>
          </a:p>
        </p:txBody>
      </p:sp>
      <p:sp>
        <p:nvSpPr>
          <p:cNvPr id="15" name="Flowchart: Manual Operation 14"/>
          <p:cNvSpPr/>
          <p:nvPr/>
        </p:nvSpPr>
        <p:spPr>
          <a:xfrm>
            <a:off x="10544130"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24</a:t>
            </a:r>
          </a:p>
        </p:txBody>
      </p:sp>
      <p:sp>
        <p:nvSpPr>
          <p:cNvPr id="16" name="Flowchart: Manual Operation 15"/>
          <p:cNvSpPr/>
          <p:nvPr/>
        </p:nvSpPr>
        <p:spPr>
          <a:xfrm>
            <a:off x="9663056"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23</a:t>
            </a:r>
          </a:p>
        </p:txBody>
      </p:sp>
      <p:sp>
        <p:nvSpPr>
          <p:cNvPr id="17" name="Flowchart: Manual Operation 16"/>
          <p:cNvSpPr/>
          <p:nvPr/>
        </p:nvSpPr>
        <p:spPr>
          <a:xfrm>
            <a:off x="856527"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25</a:t>
            </a:r>
          </a:p>
        </p:txBody>
      </p:sp>
      <p:sp>
        <p:nvSpPr>
          <p:cNvPr id="18" name="Flowchart: Manual Operation 17"/>
          <p:cNvSpPr/>
          <p:nvPr/>
        </p:nvSpPr>
        <p:spPr>
          <a:xfrm>
            <a:off x="1737603"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26</a:t>
            </a:r>
          </a:p>
        </p:txBody>
      </p:sp>
      <p:sp>
        <p:nvSpPr>
          <p:cNvPr id="19" name="Flowchart: Manual Operation 18"/>
          <p:cNvSpPr/>
          <p:nvPr/>
        </p:nvSpPr>
        <p:spPr>
          <a:xfrm>
            <a:off x="3499753"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28</a:t>
            </a:r>
          </a:p>
        </p:txBody>
      </p:sp>
      <p:sp>
        <p:nvSpPr>
          <p:cNvPr id="20" name="Flowchart: Manual Operation 19"/>
          <p:cNvSpPr/>
          <p:nvPr/>
        </p:nvSpPr>
        <p:spPr>
          <a:xfrm>
            <a:off x="2618678"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27</a:t>
            </a:r>
          </a:p>
        </p:txBody>
      </p:sp>
      <p:sp>
        <p:nvSpPr>
          <p:cNvPr id="21" name="Flowchart: Manual Operation 20"/>
          <p:cNvSpPr/>
          <p:nvPr/>
        </p:nvSpPr>
        <p:spPr>
          <a:xfrm>
            <a:off x="4376606"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29</a:t>
            </a:r>
          </a:p>
        </p:txBody>
      </p:sp>
      <p:sp>
        <p:nvSpPr>
          <p:cNvPr id="22" name="Flowchart: Manual Operation 21"/>
          <p:cNvSpPr/>
          <p:nvPr/>
        </p:nvSpPr>
        <p:spPr>
          <a:xfrm>
            <a:off x="5257681"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30</a:t>
            </a:r>
          </a:p>
        </p:txBody>
      </p:sp>
      <p:sp>
        <p:nvSpPr>
          <p:cNvPr id="23" name="Flowchart: Manual Operation 22"/>
          <p:cNvSpPr/>
          <p:nvPr/>
        </p:nvSpPr>
        <p:spPr>
          <a:xfrm>
            <a:off x="7019830"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32</a:t>
            </a:r>
          </a:p>
        </p:txBody>
      </p:sp>
      <p:sp>
        <p:nvSpPr>
          <p:cNvPr id="24" name="Flowchart: Manual Operation 23"/>
          <p:cNvSpPr/>
          <p:nvPr/>
        </p:nvSpPr>
        <p:spPr>
          <a:xfrm>
            <a:off x="6138755"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31</a:t>
            </a:r>
          </a:p>
        </p:txBody>
      </p:sp>
      <p:sp>
        <p:nvSpPr>
          <p:cNvPr id="25" name="Flowchart: Manual Operation 24"/>
          <p:cNvSpPr/>
          <p:nvPr/>
        </p:nvSpPr>
        <p:spPr>
          <a:xfrm>
            <a:off x="7900906"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33</a:t>
            </a:r>
          </a:p>
        </p:txBody>
      </p:sp>
      <p:sp>
        <p:nvSpPr>
          <p:cNvPr id="26" name="Flowchart: Manual Operation 25"/>
          <p:cNvSpPr/>
          <p:nvPr/>
        </p:nvSpPr>
        <p:spPr>
          <a:xfrm>
            <a:off x="8781980"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34</a:t>
            </a:r>
          </a:p>
        </p:txBody>
      </p:sp>
      <p:sp>
        <p:nvSpPr>
          <p:cNvPr id="27" name="Flowchart: Manual Operation 26"/>
          <p:cNvSpPr/>
          <p:nvPr/>
        </p:nvSpPr>
        <p:spPr>
          <a:xfrm>
            <a:off x="10544130"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36</a:t>
            </a:r>
          </a:p>
        </p:txBody>
      </p:sp>
      <p:sp>
        <p:nvSpPr>
          <p:cNvPr id="28" name="Flowchart: Manual Operation 27"/>
          <p:cNvSpPr/>
          <p:nvPr/>
        </p:nvSpPr>
        <p:spPr>
          <a:xfrm>
            <a:off x="9663056"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35</a:t>
            </a:r>
          </a:p>
        </p:txBody>
      </p:sp>
      <p:sp>
        <p:nvSpPr>
          <p:cNvPr id="29" name="Flowchart: Manual Operation 28"/>
          <p:cNvSpPr/>
          <p:nvPr/>
        </p:nvSpPr>
        <p:spPr>
          <a:xfrm>
            <a:off x="856527"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37</a:t>
            </a:r>
          </a:p>
        </p:txBody>
      </p:sp>
      <p:sp>
        <p:nvSpPr>
          <p:cNvPr id="30" name="Flowchart: Manual Operation 29"/>
          <p:cNvSpPr/>
          <p:nvPr/>
        </p:nvSpPr>
        <p:spPr>
          <a:xfrm>
            <a:off x="1737603"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38</a:t>
            </a:r>
          </a:p>
        </p:txBody>
      </p:sp>
      <p:sp>
        <p:nvSpPr>
          <p:cNvPr id="31" name="Flowchart: Manual Operation 30"/>
          <p:cNvSpPr/>
          <p:nvPr/>
        </p:nvSpPr>
        <p:spPr>
          <a:xfrm>
            <a:off x="3499753"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40</a:t>
            </a:r>
          </a:p>
        </p:txBody>
      </p:sp>
      <p:sp>
        <p:nvSpPr>
          <p:cNvPr id="32" name="Flowchart: Manual Operation 31"/>
          <p:cNvSpPr/>
          <p:nvPr/>
        </p:nvSpPr>
        <p:spPr>
          <a:xfrm>
            <a:off x="2618678"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39</a:t>
            </a:r>
          </a:p>
        </p:txBody>
      </p:sp>
      <p:sp>
        <p:nvSpPr>
          <p:cNvPr id="33" name="Flowchart: Manual Operation 32"/>
          <p:cNvSpPr/>
          <p:nvPr/>
        </p:nvSpPr>
        <p:spPr>
          <a:xfrm>
            <a:off x="4376606"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41</a:t>
            </a:r>
          </a:p>
        </p:txBody>
      </p:sp>
      <p:sp>
        <p:nvSpPr>
          <p:cNvPr id="34" name="Flowchart: Manual Operation 33"/>
          <p:cNvSpPr/>
          <p:nvPr/>
        </p:nvSpPr>
        <p:spPr>
          <a:xfrm>
            <a:off x="5257681"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42</a:t>
            </a:r>
          </a:p>
        </p:txBody>
      </p:sp>
      <p:sp>
        <p:nvSpPr>
          <p:cNvPr id="35" name="Flowchart: Manual Operation 34"/>
          <p:cNvSpPr/>
          <p:nvPr/>
        </p:nvSpPr>
        <p:spPr>
          <a:xfrm>
            <a:off x="7019830"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44</a:t>
            </a:r>
          </a:p>
        </p:txBody>
      </p:sp>
      <p:sp>
        <p:nvSpPr>
          <p:cNvPr id="36" name="Flowchart: Manual Operation 35"/>
          <p:cNvSpPr/>
          <p:nvPr/>
        </p:nvSpPr>
        <p:spPr>
          <a:xfrm>
            <a:off x="6138755"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43</a:t>
            </a:r>
          </a:p>
        </p:txBody>
      </p:sp>
      <p:sp>
        <p:nvSpPr>
          <p:cNvPr id="37" name="Flowchart: Manual Operation 36"/>
          <p:cNvSpPr/>
          <p:nvPr/>
        </p:nvSpPr>
        <p:spPr>
          <a:xfrm>
            <a:off x="7900906"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45</a:t>
            </a:r>
          </a:p>
        </p:txBody>
      </p:sp>
      <p:sp>
        <p:nvSpPr>
          <p:cNvPr id="38" name="Flowchart: Manual Operation 37"/>
          <p:cNvSpPr/>
          <p:nvPr/>
        </p:nvSpPr>
        <p:spPr>
          <a:xfrm>
            <a:off x="8781980"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46</a:t>
            </a:r>
          </a:p>
        </p:txBody>
      </p:sp>
      <p:sp>
        <p:nvSpPr>
          <p:cNvPr id="39" name="Flowchart: Manual Operation 38"/>
          <p:cNvSpPr/>
          <p:nvPr/>
        </p:nvSpPr>
        <p:spPr>
          <a:xfrm>
            <a:off x="10544130"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48</a:t>
            </a:r>
          </a:p>
        </p:txBody>
      </p:sp>
      <p:sp>
        <p:nvSpPr>
          <p:cNvPr id="40" name="Flowchart: Manual Operation 39"/>
          <p:cNvSpPr/>
          <p:nvPr/>
        </p:nvSpPr>
        <p:spPr>
          <a:xfrm>
            <a:off x="9663056"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47</a:t>
            </a:r>
          </a:p>
        </p:txBody>
      </p:sp>
      <p:sp>
        <p:nvSpPr>
          <p:cNvPr id="53" name="Flowchart: Manual Operation 52"/>
          <p:cNvSpPr/>
          <p:nvPr/>
        </p:nvSpPr>
        <p:spPr>
          <a:xfrm>
            <a:off x="856527" y="5377662"/>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49</a:t>
            </a:r>
          </a:p>
        </p:txBody>
      </p:sp>
      <p:sp>
        <p:nvSpPr>
          <p:cNvPr id="54" name="Flowchart: Manual Operation 53"/>
          <p:cNvSpPr/>
          <p:nvPr/>
        </p:nvSpPr>
        <p:spPr>
          <a:xfrm>
            <a:off x="1737603"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50</a:t>
            </a:r>
          </a:p>
        </p:txBody>
      </p:sp>
      <p:sp>
        <p:nvSpPr>
          <p:cNvPr id="55" name="Flowchart: Manual Operation 54"/>
          <p:cNvSpPr/>
          <p:nvPr/>
        </p:nvSpPr>
        <p:spPr>
          <a:xfrm>
            <a:off x="3499753"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52</a:t>
            </a:r>
          </a:p>
        </p:txBody>
      </p:sp>
      <p:sp>
        <p:nvSpPr>
          <p:cNvPr id="56" name="Flowchart: Manual Operation 55"/>
          <p:cNvSpPr/>
          <p:nvPr/>
        </p:nvSpPr>
        <p:spPr>
          <a:xfrm>
            <a:off x="2618678"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51</a:t>
            </a:r>
          </a:p>
        </p:txBody>
      </p:sp>
      <p:sp>
        <p:nvSpPr>
          <p:cNvPr id="57" name="Flowchart: Manual Operation 56"/>
          <p:cNvSpPr/>
          <p:nvPr/>
        </p:nvSpPr>
        <p:spPr>
          <a:xfrm>
            <a:off x="4376606"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53</a:t>
            </a:r>
          </a:p>
        </p:txBody>
      </p:sp>
      <p:sp>
        <p:nvSpPr>
          <p:cNvPr id="58" name="Flowchart: Manual Operation 57"/>
          <p:cNvSpPr/>
          <p:nvPr/>
        </p:nvSpPr>
        <p:spPr>
          <a:xfrm>
            <a:off x="5257681"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54</a:t>
            </a:r>
          </a:p>
        </p:txBody>
      </p:sp>
      <p:sp>
        <p:nvSpPr>
          <p:cNvPr id="59" name="Flowchart: Manual Operation 58"/>
          <p:cNvSpPr/>
          <p:nvPr/>
        </p:nvSpPr>
        <p:spPr>
          <a:xfrm>
            <a:off x="7019830"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56</a:t>
            </a:r>
          </a:p>
        </p:txBody>
      </p:sp>
      <p:sp>
        <p:nvSpPr>
          <p:cNvPr id="60" name="Flowchart: Manual Operation 59"/>
          <p:cNvSpPr/>
          <p:nvPr/>
        </p:nvSpPr>
        <p:spPr>
          <a:xfrm>
            <a:off x="6138755"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55</a:t>
            </a:r>
          </a:p>
        </p:txBody>
      </p:sp>
      <p:sp>
        <p:nvSpPr>
          <p:cNvPr id="61" name="Flowchart: Manual Operation 60"/>
          <p:cNvSpPr/>
          <p:nvPr/>
        </p:nvSpPr>
        <p:spPr>
          <a:xfrm>
            <a:off x="7900906"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57</a:t>
            </a:r>
          </a:p>
        </p:txBody>
      </p:sp>
      <p:sp>
        <p:nvSpPr>
          <p:cNvPr id="62" name="Flowchart: Manual Operation 61"/>
          <p:cNvSpPr/>
          <p:nvPr/>
        </p:nvSpPr>
        <p:spPr>
          <a:xfrm>
            <a:off x="8781980"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58</a:t>
            </a:r>
          </a:p>
        </p:txBody>
      </p:sp>
      <p:sp>
        <p:nvSpPr>
          <p:cNvPr id="63" name="Flowchart: Manual Operation 62"/>
          <p:cNvSpPr/>
          <p:nvPr/>
        </p:nvSpPr>
        <p:spPr>
          <a:xfrm>
            <a:off x="10544130"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60</a:t>
            </a:r>
          </a:p>
        </p:txBody>
      </p:sp>
      <p:sp>
        <p:nvSpPr>
          <p:cNvPr id="64" name="Flowchart: Manual Operation 63"/>
          <p:cNvSpPr/>
          <p:nvPr/>
        </p:nvSpPr>
        <p:spPr>
          <a:xfrm>
            <a:off x="9663056"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59</a:t>
            </a:r>
          </a:p>
        </p:txBody>
      </p:sp>
      <p:sp>
        <p:nvSpPr>
          <p:cNvPr id="65" name="Flowchart: Manual Operation 64"/>
          <p:cNvSpPr/>
          <p:nvPr/>
        </p:nvSpPr>
        <p:spPr>
          <a:xfrm>
            <a:off x="856527"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01</a:t>
            </a:r>
          </a:p>
        </p:txBody>
      </p:sp>
      <p:sp>
        <p:nvSpPr>
          <p:cNvPr id="66" name="Flowchart: Manual Operation 65"/>
          <p:cNvSpPr/>
          <p:nvPr/>
        </p:nvSpPr>
        <p:spPr>
          <a:xfrm>
            <a:off x="1737603"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02</a:t>
            </a:r>
          </a:p>
        </p:txBody>
      </p:sp>
      <p:sp>
        <p:nvSpPr>
          <p:cNvPr id="67" name="Flowchart: Manual Operation 66"/>
          <p:cNvSpPr/>
          <p:nvPr/>
        </p:nvSpPr>
        <p:spPr>
          <a:xfrm>
            <a:off x="3499753"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04</a:t>
            </a:r>
          </a:p>
        </p:txBody>
      </p:sp>
      <p:sp>
        <p:nvSpPr>
          <p:cNvPr id="68" name="Flowchart: Manual Operation 67"/>
          <p:cNvSpPr/>
          <p:nvPr/>
        </p:nvSpPr>
        <p:spPr>
          <a:xfrm>
            <a:off x="2618678"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03</a:t>
            </a:r>
          </a:p>
        </p:txBody>
      </p:sp>
      <p:sp>
        <p:nvSpPr>
          <p:cNvPr id="69" name="Flowchart: Manual Operation 68"/>
          <p:cNvSpPr/>
          <p:nvPr/>
        </p:nvSpPr>
        <p:spPr>
          <a:xfrm>
            <a:off x="4376606"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05</a:t>
            </a:r>
          </a:p>
        </p:txBody>
      </p:sp>
      <p:sp>
        <p:nvSpPr>
          <p:cNvPr id="70" name="Flowchart: Manual Operation 69"/>
          <p:cNvSpPr/>
          <p:nvPr/>
        </p:nvSpPr>
        <p:spPr>
          <a:xfrm>
            <a:off x="5257681"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06</a:t>
            </a:r>
          </a:p>
        </p:txBody>
      </p:sp>
      <p:sp>
        <p:nvSpPr>
          <p:cNvPr id="71" name="Flowchart: Manual Operation 70"/>
          <p:cNvSpPr/>
          <p:nvPr/>
        </p:nvSpPr>
        <p:spPr>
          <a:xfrm>
            <a:off x="7019830"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08</a:t>
            </a:r>
          </a:p>
        </p:txBody>
      </p:sp>
      <p:sp>
        <p:nvSpPr>
          <p:cNvPr id="72" name="Flowchart: Manual Operation 71"/>
          <p:cNvSpPr/>
          <p:nvPr/>
        </p:nvSpPr>
        <p:spPr>
          <a:xfrm>
            <a:off x="6138755"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07</a:t>
            </a:r>
          </a:p>
        </p:txBody>
      </p:sp>
      <p:sp>
        <p:nvSpPr>
          <p:cNvPr id="73" name="Flowchart: Manual Operation 72"/>
          <p:cNvSpPr/>
          <p:nvPr/>
        </p:nvSpPr>
        <p:spPr>
          <a:xfrm>
            <a:off x="7900906"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09</a:t>
            </a:r>
          </a:p>
        </p:txBody>
      </p:sp>
      <p:sp>
        <p:nvSpPr>
          <p:cNvPr id="74" name="Flowchart: Manual Operation 73"/>
          <p:cNvSpPr/>
          <p:nvPr/>
        </p:nvSpPr>
        <p:spPr>
          <a:xfrm>
            <a:off x="8781980"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10</a:t>
            </a:r>
          </a:p>
        </p:txBody>
      </p:sp>
      <p:sp>
        <p:nvSpPr>
          <p:cNvPr id="75" name="Flowchart: Manual Operation 74"/>
          <p:cNvSpPr/>
          <p:nvPr/>
        </p:nvSpPr>
        <p:spPr>
          <a:xfrm>
            <a:off x="10544130"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12</a:t>
            </a:r>
          </a:p>
        </p:txBody>
      </p:sp>
      <p:sp>
        <p:nvSpPr>
          <p:cNvPr id="76" name="Flowchart: Manual Operation 75"/>
          <p:cNvSpPr/>
          <p:nvPr/>
        </p:nvSpPr>
        <p:spPr>
          <a:xfrm>
            <a:off x="9663056"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11</a:t>
            </a:r>
          </a:p>
        </p:txBody>
      </p:sp>
      <p:sp>
        <p:nvSpPr>
          <p:cNvPr id="77" name="Rectangle 76"/>
          <p:cNvSpPr/>
          <p:nvPr/>
        </p:nvSpPr>
        <p:spPr>
          <a:xfrm>
            <a:off x="7989613" y="296947"/>
            <a:ext cx="2936916" cy="14684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80" dirty="0">
              <a:solidFill>
                <a:schemeClr val="bg1"/>
              </a:solidFill>
              <a:latin typeface="+mj-lt"/>
            </a:endParaRPr>
          </a:p>
        </p:txBody>
      </p:sp>
      <p:sp>
        <p:nvSpPr>
          <p:cNvPr id="82" name="Flowchart: Manual Operation 81"/>
          <p:cNvSpPr/>
          <p:nvPr/>
        </p:nvSpPr>
        <p:spPr>
          <a:xfrm>
            <a:off x="8994761" y="670510"/>
            <a:ext cx="881076" cy="734228"/>
          </a:xfrm>
          <a:prstGeom prst="flowChartManualOperation">
            <a:avLst/>
          </a:prstGeom>
          <a:solidFill>
            <a:srgbClr val="008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latin typeface="+mj-lt"/>
            </a:endParaRPr>
          </a:p>
        </p:txBody>
      </p:sp>
      <p:sp>
        <p:nvSpPr>
          <p:cNvPr id="81" name="Flowchart: Manual Operation 80"/>
          <p:cNvSpPr/>
          <p:nvPr/>
        </p:nvSpPr>
        <p:spPr>
          <a:xfrm>
            <a:off x="8994761" y="670510"/>
            <a:ext cx="881076" cy="734228"/>
          </a:xfrm>
          <a:prstGeom prst="flowChartManualOperation">
            <a:avLst/>
          </a:prstGeom>
          <a:solidFill>
            <a:srgbClr val="008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latin typeface="+mj-lt"/>
            </a:endParaRPr>
          </a:p>
        </p:txBody>
      </p:sp>
      <p:sp>
        <p:nvSpPr>
          <p:cNvPr id="80" name="Flowchart: Manual Operation 79"/>
          <p:cNvSpPr/>
          <p:nvPr/>
        </p:nvSpPr>
        <p:spPr>
          <a:xfrm>
            <a:off x="8994761" y="665959"/>
            <a:ext cx="881076" cy="734228"/>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latin typeface="+mj-lt"/>
            </a:endParaRPr>
          </a:p>
        </p:txBody>
      </p:sp>
      <p:sp>
        <p:nvSpPr>
          <p:cNvPr id="79" name="Flowchart: Manual Operation 78"/>
          <p:cNvSpPr/>
          <p:nvPr/>
        </p:nvSpPr>
        <p:spPr>
          <a:xfrm>
            <a:off x="8994761" y="670511"/>
            <a:ext cx="881076" cy="734228"/>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latin typeface="+mj-lt"/>
            </a:endParaRPr>
          </a:p>
        </p:txBody>
      </p:sp>
      <p:sp>
        <p:nvSpPr>
          <p:cNvPr id="78" name="Flowchart: Manual Operation 77"/>
          <p:cNvSpPr/>
          <p:nvPr/>
        </p:nvSpPr>
        <p:spPr>
          <a:xfrm>
            <a:off x="8994761" y="670511"/>
            <a:ext cx="881076" cy="734228"/>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latin typeface="+mj-lt"/>
            </a:endParaRPr>
          </a:p>
        </p:txBody>
      </p:sp>
    </p:spTree>
    <p:extLst>
      <p:ext uri="{BB962C8B-B14F-4D97-AF65-F5344CB8AC3E}">
        <p14:creationId xmlns:p14="http://schemas.microsoft.com/office/powerpoint/2010/main" val="46321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00128 0.0009 L -0.15063 0.0009 C -0.21752 0.0009 -0.29998 0.08942 -0.29998 0.16137 L -0.29998 0.32183 " pathEditMode="relative" rAng="0" ptsTypes="AAAA">
                                      <p:cBhvr>
                                        <p:cTn id="6" dur="2000" fill="hold"/>
                                        <p:tgtEl>
                                          <p:spTgt spid="78"/>
                                        </p:tgtEl>
                                        <p:attrNameLst>
                                          <p:attrName>ppt_x</p:attrName>
                                          <p:attrName>ppt_y</p:attrName>
                                        </p:attrNameLst>
                                      </p:cBhvr>
                                      <p:rCtr x="-14935" y="16046"/>
                                    </p:animMotion>
                                  </p:childTnLst>
                                </p:cTn>
                              </p:par>
                            </p:childTnLst>
                          </p:cTn>
                        </p:par>
                        <p:par>
                          <p:cTn id="7" fill="hold">
                            <p:stCondLst>
                              <p:cond delay="2000"/>
                            </p:stCondLst>
                            <p:childTnLst>
                              <p:par>
                                <p:cTn id="8" presetID="50" presetClass="path" presetSubtype="0" accel="50000" decel="50000" fill="hold" grpId="0" nodeType="afterEffect">
                                  <p:stCondLst>
                                    <p:cond delay="0"/>
                                  </p:stCondLst>
                                  <p:childTnLst>
                                    <p:animMotion origin="layout" path="M -0.00154 0.00181 L -0.11553 0.00181 C -0.16659 0.00181 -0.22939 0.08987 -0.22939 0.16182 L -0.22939 0.32183 " pathEditMode="relative" rAng="0" ptsTypes="AAAA">
                                      <p:cBhvr>
                                        <p:cTn id="9" dur="2000" fill="hold"/>
                                        <p:tgtEl>
                                          <p:spTgt spid="79"/>
                                        </p:tgtEl>
                                        <p:attrNameLst>
                                          <p:attrName>ppt_x</p:attrName>
                                          <p:attrName>ppt_y</p:attrName>
                                        </p:attrNameLst>
                                      </p:cBhvr>
                                      <p:rCtr x="-11399" y="16001"/>
                                    </p:animMotion>
                                  </p:childTnLst>
                                </p:cTn>
                              </p:par>
                            </p:childTnLst>
                          </p:cTn>
                        </p:par>
                        <p:par>
                          <p:cTn id="10" fill="hold">
                            <p:stCondLst>
                              <p:cond delay="4000"/>
                            </p:stCondLst>
                            <p:childTnLst>
                              <p:par>
                                <p:cTn id="11" presetID="50" presetClass="path" presetSubtype="0" accel="50000" decel="50000" fill="hold" grpId="0" nodeType="afterEffect">
                                  <p:stCondLst>
                                    <p:cond delay="0"/>
                                  </p:stCondLst>
                                  <p:childTnLst>
                                    <p:animMotion origin="layout" path="M -9.90554E-7 0.00272 L -0.07927 0.00272 C -0.11476 0.00272 -0.15841 0.09033 -0.15841 0.16228 L -0.15841 0.32183 " pathEditMode="relative" rAng="0" ptsTypes="AAAA">
                                      <p:cBhvr>
                                        <p:cTn id="12" dur="2000" fill="hold"/>
                                        <p:tgtEl>
                                          <p:spTgt spid="80"/>
                                        </p:tgtEl>
                                        <p:attrNameLst>
                                          <p:attrName>ppt_x</p:attrName>
                                          <p:attrName>ppt_y</p:attrName>
                                        </p:attrNameLst>
                                      </p:cBhvr>
                                      <p:rCtr x="-7927" y="15956"/>
                                    </p:animMotion>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grpId="0" nodeType="clickEffect">
                                  <p:stCondLst>
                                    <p:cond delay="0"/>
                                  </p:stCondLst>
                                  <p:childTnLst>
                                    <p:animMotion origin="layout" path="M -9.90554E-7 3.00953E-6 L -0.22121 3.00953E-6 C -0.32001 3.00953E-6 -0.44154 0.15206 -0.44154 0.27735 L -0.44154 0.55538 " pathEditMode="relative" rAng="0" ptsTypes="AAAA">
                                      <p:cBhvr>
                                        <p:cTn id="16" dur="2000" fill="hold"/>
                                        <p:tgtEl>
                                          <p:spTgt spid="81"/>
                                        </p:tgtEl>
                                        <p:attrNameLst>
                                          <p:attrName>ppt_x</p:attrName>
                                          <p:attrName>ppt_y</p:attrName>
                                        </p:attrNameLst>
                                      </p:cBhvr>
                                      <p:rCtr x="-22083" y="27758"/>
                                    </p:animMotion>
                                  </p:childTnLst>
                                </p:cTn>
                              </p:par>
                            </p:childTnLst>
                          </p:cTn>
                        </p:par>
                        <p:par>
                          <p:cTn id="17" fill="hold">
                            <p:stCondLst>
                              <p:cond delay="2000"/>
                            </p:stCondLst>
                            <p:childTnLst>
                              <p:par>
                                <p:cTn id="18" presetID="50" presetClass="path" presetSubtype="0" accel="50000" decel="50000" fill="hold" grpId="0" nodeType="afterEffect">
                                  <p:stCondLst>
                                    <p:cond delay="0"/>
                                  </p:stCondLst>
                                  <p:childTnLst>
                                    <p:animMotion origin="layout" path="M -9.90554E-7 3.00953E-6 L -0.18611 3.00953E-6 C -0.26934 3.00953E-6 -0.37107 0.15161 -0.37107 0.27689 L -0.37107 0.55492 " pathEditMode="relative" rAng="0" ptsTypes="AAAA">
                                      <p:cBhvr>
                                        <p:cTn id="19" dur="2000" fill="hold"/>
                                        <p:tgtEl>
                                          <p:spTgt spid="82"/>
                                        </p:tgtEl>
                                        <p:attrNameLst>
                                          <p:attrName>ppt_x</p:attrName>
                                          <p:attrName>ppt_y</p:attrName>
                                        </p:attrNameLst>
                                      </p:cBhvr>
                                      <p:rCtr x="-18560" y="277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1" grpId="0" animBg="1"/>
      <p:bldP spid="80" grpId="0" animBg="1"/>
      <p:bldP spid="79" grpId="0" animBg="1"/>
      <p:bldP spid="7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60430" y="303395"/>
            <a:ext cx="2936916" cy="14684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80" dirty="0">
                <a:solidFill>
                  <a:schemeClr val="bg1"/>
                </a:solidFill>
                <a:latin typeface="+mj-lt"/>
              </a:rPr>
              <a:t>HASH (     )</a:t>
            </a:r>
          </a:p>
        </p:txBody>
      </p:sp>
      <p:sp>
        <p:nvSpPr>
          <p:cNvPr id="2" name="Title 1"/>
          <p:cNvSpPr>
            <a:spLocks noGrp="1"/>
          </p:cNvSpPr>
          <p:nvPr>
            <p:ph type="title"/>
          </p:nvPr>
        </p:nvSpPr>
        <p:spPr>
          <a:xfrm>
            <a:off x="731837" y="295274"/>
            <a:ext cx="11889564" cy="917575"/>
          </a:xfrm>
        </p:spPr>
        <p:txBody>
          <a:bodyPr/>
          <a:lstStyle/>
          <a:p>
            <a:r>
              <a:rPr lang="en-GB" dirty="0">
                <a:solidFill>
                  <a:schemeClr val="bg1"/>
                </a:solidFill>
              </a:rPr>
              <a:t>Hash Distribution</a:t>
            </a:r>
          </a:p>
        </p:txBody>
      </p:sp>
      <p:sp>
        <p:nvSpPr>
          <p:cNvPr id="5" name="Flowchart: Manual Operation 4"/>
          <p:cNvSpPr/>
          <p:nvPr/>
        </p:nvSpPr>
        <p:spPr>
          <a:xfrm>
            <a:off x="856527"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13</a:t>
            </a:r>
          </a:p>
        </p:txBody>
      </p:sp>
      <p:sp>
        <p:nvSpPr>
          <p:cNvPr id="6" name="Flowchart: Manual Operation 5"/>
          <p:cNvSpPr/>
          <p:nvPr/>
        </p:nvSpPr>
        <p:spPr>
          <a:xfrm>
            <a:off x="1737603"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14</a:t>
            </a:r>
          </a:p>
        </p:txBody>
      </p:sp>
      <p:sp>
        <p:nvSpPr>
          <p:cNvPr id="7" name="Flowchart: Manual Operation 6"/>
          <p:cNvSpPr/>
          <p:nvPr/>
        </p:nvSpPr>
        <p:spPr>
          <a:xfrm>
            <a:off x="3499753"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16</a:t>
            </a:r>
          </a:p>
        </p:txBody>
      </p:sp>
      <p:sp>
        <p:nvSpPr>
          <p:cNvPr id="8" name="Flowchart: Manual Operation 7"/>
          <p:cNvSpPr/>
          <p:nvPr/>
        </p:nvSpPr>
        <p:spPr>
          <a:xfrm>
            <a:off x="2618678"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15</a:t>
            </a:r>
          </a:p>
        </p:txBody>
      </p:sp>
      <p:sp>
        <p:nvSpPr>
          <p:cNvPr id="9" name="Flowchart: Manual Operation 8"/>
          <p:cNvSpPr/>
          <p:nvPr/>
        </p:nvSpPr>
        <p:spPr>
          <a:xfrm>
            <a:off x="4376606"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17</a:t>
            </a:r>
          </a:p>
        </p:txBody>
      </p:sp>
      <p:sp>
        <p:nvSpPr>
          <p:cNvPr id="10" name="Flowchart: Manual Operation 9"/>
          <p:cNvSpPr/>
          <p:nvPr/>
        </p:nvSpPr>
        <p:spPr>
          <a:xfrm>
            <a:off x="5257681"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18</a:t>
            </a:r>
          </a:p>
        </p:txBody>
      </p:sp>
      <p:sp>
        <p:nvSpPr>
          <p:cNvPr id="11" name="Flowchart: Manual Operation 10"/>
          <p:cNvSpPr/>
          <p:nvPr/>
        </p:nvSpPr>
        <p:spPr>
          <a:xfrm>
            <a:off x="7019830"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20</a:t>
            </a:r>
          </a:p>
        </p:txBody>
      </p:sp>
      <p:sp>
        <p:nvSpPr>
          <p:cNvPr id="12" name="Flowchart: Manual Operation 11"/>
          <p:cNvSpPr/>
          <p:nvPr/>
        </p:nvSpPr>
        <p:spPr>
          <a:xfrm>
            <a:off x="6138755"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19</a:t>
            </a:r>
          </a:p>
        </p:txBody>
      </p:sp>
      <p:sp>
        <p:nvSpPr>
          <p:cNvPr id="13" name="Flowchart: Manual Operation 12"/>
          <p:cNvSpPr/>
          <p:nvPr/>
        </p:nvSpPr>
        <p:spPr>
          <a:xfrm>
            <a:off x="7900906"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21</a:t>
            </a:r>
          </a:p>
        </p:txBody>
      </p:sp>
      <p:sp>
        <p:nvSpPr>
          <p:cNvPr id="14" name="Flowchart: Manual Operation 13"/>
          <p:cNvSpPr/>
          <p:nvPr/>
        </p:nvSpPr>
        <p:spPr>
          <a:xfrm>
            <a:off x="8781980"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22</a:t>
            </a:r>
          </a:p>
        </p:txBody>
      </p:sp>
      <p:sp>
        <p:nvSpPr>
          <p:cNvPr id="15" name="Flowchart: Manual Operation 14"/>
          <p:cNvSpPr/>
          <p:nvPr/>
        </p:nvSpPr>
        <p:spPr>
          <a:xfrm>
            <a:off x="10544130"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24</a:t>
            </a:r>
          </a:p>
        </p:txBody>
      </p:sp>
      <p:sp>
        <p:nvSpPr>
          <p:cNvPr id="16" name="Flowchart: Manual Operation 15"/>
          <p:cNvSpPr/>
          <p:nvPr/>
        </p:nvSpPr>
        <p:spPr>
          <a:xfrm>
            <a:off x="9663056" y="2920505"/>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23</a:t>
            </a:r>
          </a:p>
        </p:txBody>
      </p:sp>
      <p:sp>
        <p:nvSpPr>
          <p:cNvPr id="17" name="Flowchart: Manual Operation 16"/>
          <p:cNvSpPr/>
          <p:nvPr/>
        </p:nvSpPr>
        <p:spPr>
          <a:xfrm>
            <a:off x="856527"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25</a:t>
            </a:r>
          </a:p>
        </p:txBody>
      </p:sp>
      <p:sp>
        <p:nvSpPr>
          <p:cNvPr id="18" name="Flowchart: Manual Operation 17"/>
          <p:cNvSpPr/>
          <p:nvPr/>
        </p:nvSpPr>
        <p:spPr>
          <a:xfrm>
            <a:off x="1737603"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26</a:t>
            </a:r>
          </a:p>
        </p:txBody>
      </p:sp>
      <p:sp>
        <p:nvSpPr>
          <p:cNvPr id="19" name="Flowchart: Manual Operation 18"/>
          <p:cNvSpPr/>
          <p:nvPr/>
        </p:nvSpPr>
        <p:spPr>
          <a:xfrm>
            <a:off x="3499753"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28</a:t>
            </a:r>
          </a:p>
        </p:txBody>
      </p:sp>
      <p:sp>
        <p:nvSpPr>
          <p:cNvPr id="20" name="Flowchart: Manual Operation 19"/>
          <p:cNvSpPr/>
          <p:nvPr/>
        </p:nvSpPr>
        <p:spPr>
          <a:xfrm>
            <a:off x="2618678"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27</a:t>
            </a:r>
          </a:p>
        </p:txBody>
      </p:sp>
      <p:sp>
        <p:nvSpPr>
          <p:cNvPr id="21" name="Flowchart: Manual Operation 20"/>
          <p:cNvSpPr/>
          <p:nvPr/>
        </p:nvSpPr>
        <p:spPr>
          <a:xfrm>
            <a:off x="4376606"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29</a:t>
            </a:r>
          </a:p>
        </p:txBody>
      </p:sp>
      <p:sp>
        <p:nvSpPr>
          <p:cNvPr id="22" name="Flowchart: Manual Operation 21"/>
          <p:cNvSpPr/>
          <p:nvPr/>
        </p:nvSpPr>
        <p:spPr>
          <a:xfrm>
            <a:off x="5257681"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30</a:t>
            </a:r>
          </a:p>
        </p:txBody>
      </p:sp>
      <p:sp>
        <p:nvSpPr>
          <p:cNvPr id="23" name="Flowchart: Manual Operation 22"/>
          <p:cNvSpPr/>
          <p:nvPr/>
        </p:nvSpPr>
        <p:spPr>
          <a:xfrm>
            <a:off x="7019830"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32</a:t>
            </a:r>
          </a:p>
        </p:txBody>
      </p:sp>
      <p:sp>
        <p:nvSpPr>
          <p:cNvPr id="24" name="Flowchart: Manual Operation 23"/>
          <p:cNvSpPr/>
          <p:nvPr/>
        </p:nvSpPr>
        <p:spPr>
          <a:xfrm>
            <a:off x="6138755"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31</a:t>
            </a:r>
          </a:p>
        </p:txBody>
      </p:sp>
      <p:sp>
        <p:nvSpPr>
          <p:cNvPr id="25" name="Flowchart: Manual Operation 24"/>
          <p:cNvSpPr/>
          <p:nvPr/>
        </p:nvSpPr>
        <p:spPr>
          <a:xfrm>
            <a:off x="7900906"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33</a:t>
            </a:r>
          </a:p>
        </p:txBody>
      </p:sp>
      <p:sp>
        <p:nvSpPr>
          <p:cNvPr id="26" name="Flowchart: Manual Operation 25"/>
          <p:cNvSpPr/>
          <p:nvPr/>
        </p:nvSpPr>
        <p:spPr>
          <a:xfrm>
            <a:off x="8781980"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34</a:t>
            </a:r>
          </a:p>
        </p:txBody>
      </p:sp>
      <p:sp>
        <p:nvSpPr>
          <p:cNvPr id="27" name="Flowchart: Manual Operation 26"/>
          <p:cNvSpPr/>
          <p:nvPr/>
        </p:nvSpPr>
        <p:spPr>
          <a:xfrm>
            <a:off x="10544130"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36</a:t>
            </a:r>
          </a:p>
        </p:txBody>
      </p:sp>
      <p:sp>
        <p:nvSpPr>
          <p:cNvPr id="28" name="Flowchart: Manual Operation 27"/>
          <p:cNvSpPr/>
          <p:nvPr/>
        </p:nvSpPr>
        <p:spPr>
          <a:xfrm>
            <a:off x="9663056" y="3736418"/>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35</a:t>
            </a:r>
          </a:p>
        </p:txBody>
      </p:sp>
      <p:sp>
        <p:nvSpPr>
          <p:cNvPr id="29" name="Flowchart: Manual Operation 28"/>
          <p:cNvSpPr/>
          <p:nvPr/>
        </p:nvSpPr>
        <p:spPr>
          <a:xfrm>
            <a:off x="856527"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37</a:t>
            </a:r>
          </a:p>
        </p:txBody>
      </p:sp>
      <p:sp>
        <p:nvSpPr>
          <p:cNvPr id="30" name="Flowchart: Manual Operation 29"/>
          <p:cNvSpPr/>
          <p:nvPr/>
        </p:nvSpPr>
        <p:spPr>
          <a:xfrm>
            <a:off x="1737603"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38</a:t>
            </a:r>
          </a:p>
        </p:txBody>
      </p:sp>
      <p:sp>
        <p:nvSpPr>
          <p:cNvPr id="31" name="Flowchart: Manual Operation 30"/>
          <p:cNvSpPr/>
          <p:nvPr/>
        </p:nvSpPr>
        <p:spPr>
          <a:xfrm>
            <a:off x="3499753"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40</a:t>
            </a:r>
          </a:p>
        </p:txBody>
      </p:sp>
      <p:sp>
        <p:nvSpPr>
          <p:cNvPr id="32" name="Flowchart: Manual Operation 31"/>
          <p:cNvSpPr/>
          <p:nvPr/>
        </p:nvSpPr>
        <p:spPr>
          <a:xfrm>
            <a:off x="2618678"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39</a:t>
            </a:r>
          </a:p>
        </p:txBody>
      </p:sp>
      <p:sp>
        <p:nvSpPr>
          <p:cNvPr id="33" name="Flowchart: Manual Operation 32"/>
          <p:cNvSpPr/>
          <p:nvPr/>
        </p:nvSpPr>
        <p:spPr>
          <a:xfrm>
            <a:off x="4376606"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41</a:t>
            </a:r>
          </a:p>
        </p:txBody>
      </p:sp>
      <p:sp>
        <p:nvSpPr>
          <p:cNvPr id="34" name="Flowchart: Manual Operation 33"/>
          <p:cNvSpPr/>
          <p:nvPr/>
        </p:nvSpPr>
        <p:spPr>
          <a:xfrm>
            <a:off x="5257681"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42</a:t>
            </a:r>
          </a:p>
        </p:txBody>
      </p:sp>
      <p:sp>
        <p:nvSpPr>
          <p:cNvPr id="35" name="Flowchart: Manual Operation 34"/>
          <p:cNvSpPr/>
          <p:nvPr/>
        </p:nvSpPr>
        <p:spPr>
          <a:xfrm>
            <a:off x="7019830"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44</a:t>
            </a:r>
          </a:p>
        </p:txBody>
      </p:sp>
      <p:sp>
        <p:nvSpPr>
          <p:cNvPr id="36" name="Flowchart: Manual Operation 35"/>
          <p:cNvSpPr/>
          <p:nvPr/>
        </p:nvSpPr>
        <p:spPr>
          <a:xfrm>
            <a:off x="6138755"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43</a:t>
            </a:r>
          </a:p>
        </p:txBody>
      </p:sp>
      <p:sp>
        <p:nvSpPr>
          <p:cNvPr id="37" name="Flowchart: Manual Operation 36"/>
          <p:cNvSpPr/>
          <p:nvPr/>
        </p:nvSpPr>
        <p:spPr>
          <a:xfrm>
            <a:off x="7900906"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45</a:t>
            </a:r>
          </a:p>
        </p:txBody>
      </p:sp>
      <p:sp>
        <p:nvSpPr>
          <p:cNvPr id="38" name="Flowchart: Manual Operation 37"/>
          <p:cNvSpPr/>
          <p:nvPr/>
        </p:nvSpPr>
        <p:spPr>
          <a:xfrm>
            <a:off x="8781980"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46</a:t>
            </a:r>
          </a:p>
        </p:txBody>
      </p:sp>
      <p:sp>
        <p:nvSpPr>
          <p:cNvPr id="39" name="Flowchart: Manual Operation 38"/>
          <p:cNvSpPr/>
          <p:nvPr/>
        </p:nvSpPr>
        <p:spPr>
          <a:xfrm>
            <a:off x="10544130"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48</a:t>
            </a:r>
          </a:p>
        </p:txBody>
      </p:sp>
      <p:sp>
        <p:nvSpPr>
          <p:cNvPr id="40" name="Flowchart: Manual Operation 39"/>
          <p:cNvSpPr/>
          <p:nvPr/>
        </p:nvSpPr>
        <p:spPr>
          <a:xfrm>
            <a:off x="9663056" y="4552330"/>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47</a:t>
            </a:r>
          </a:p>
        </p:txBody>
      </p:sp>
      <p:sp>
        <p:nvSpPr>
          <p:cNvPr id="53" name="Flowchart: Manual Operation 52"/>
          <p:cNvSpPr/>
          <p:nvPr/>
        </p:nvSpPr>
        <p:spPr>
          <a:xfrm>
            <a:off x="856527"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49</a:t>
            </a:r>
          </a:p>
        </p:txBody>
      </p:sp>
      <p:sp>
        <p:nvSpPr>
          <p:cNvPr id="54" name="Flowchart: Manual Operation 53"/>
          <p:cNvSpPr/>
          <p:nvPr/>
        </p:nvSpPr>
        <p:spPr>
          <a:xfrm>
            <a:off x="1737603"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50</a:t>
            </a:r>
          </a:p>
        </p:txBody>
      </p:sp>
      <p:sp>
        <p:nvSpPr>
          <p:cNvPr id="55" name="Flowchart: Manual Operation 54"/>
          <p:cNvSpPr/>
          <p:nvPr/>
        </p:nvSpPr>
        <p:spPr>
          <a:xfrm>
            <a:off x="3499753"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52</a:t>
            </a:r>
          </a:p>
        </p:txBody>
      </p:sp>
      <p:sp>
        <p:nvSpPr>
          <p:cNvPr id="56" name="Flowchart: Manual Operation 55"/>
          <p:cNvSpPr/>
          <p:nvPr/>
        </p:nvSpPr>
        <p:spPr>
          <a:xfrm>
            <a:off x="2618678"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51</a:t>
            </a:r>
          </a:p>
        </p:txBody>
      </p:sp>
      <p:sp>
        <p:nvSpPr>
          <p:cNvPr id="57" name="Flowchart: Manual Operation 56"/>
          <p:cNvSpPr/>
          <p:nvPr/>
        </p:nvSpPr>
        <p:spPr>
          <a:xfrm>
            <a:off x="4376606"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53</a:t>
            </a:r>
          </a:p>
        </p:txBody>
      </p:sp>
      <p:sp>
        <p:nvSpPr>
          <p:cNvPr id="58" name="Flowchart: Manual Operation 57"/>
          <p:cNvSpPr/>
          <p:nvPr/>
        </p:nvSpPr>
        <p:spPr>
          <a:xfrm>
            <a:off x="5257681"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54</a:t>
            </a:r>
          </a:p>
        </p:txBody>
      </p:sp>
      <p:sp>
        <p:nvSpPr>
          <p:cNvPr id="59" name="Flowchart: Manual Operation 58"/>
          <p:cNvSpPr/>
          <p:nvPr/>
        </p:nvSpPr>
        <p:spPr>
          <a:xfrm>
            <a:off x="7019830"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56</a:t>
            </a:r>
          </a:p>
        </p:txBody>
      </p:sp>
      <p:sp>
        <p:nvSpPr>
          <p:cNvPr id="60" name="Flowchart: Manual Operation 59"/>
          <p:cNvSpPr/>
          <p:nvPr/>
        </p:nvSpPr>
        <p:spPr>
          <a:xfrm>
            <a:off x="6138755"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55</a:t>
            </a:r>
          </a:p>
        </p:txBody>
      </p:sp>
      <p:sp>
        <p:nvSpPr>
          <p:cNvPr id="61" name="Flowchart: Manual Operation 60"/>
          <p:cNvSpPr/>
          <p:nvPr/>
        </p:nvSpPr>
        <p:spPr>
          <a:xfrm>
            <a:off x="7900906"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57</a:t>
            </a:r>
          </a:p>
        </p:txBody>
      </p:sp>
      <p:sp>
        <p:nvSpPr>
          <p:cNvPr id="62" name="Flowchart: Manual Operation 61"/>
          <p:cNvSpPr/>
          <p:nvPr/>
        </p:nvSpPr>
        <p:spPr>
          <a:xfrm>
            <a:off x="8781980"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58</a:t>
            </a:r>
          </a:p>
        </p:txBody>
      </p:sp>
      <p:sp>
        <p:nvSpPr>
          <p:cNvPr id="63" name="Flowchart: Manual Operation 62"/>
          <p:cNvSpPr/>
          <p:nvPr/>
        </p:nvSpPr>
        <p:spPr>
          <a:xfrm>
            <a:off x="10544130"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60</a:t>
            </a:r>
          </a:p>
        </p:txBody>
      </p:sp>
      <p:sp>
        <p:nvSpPr>
          <p:cNvPr id="64" name="Flowchart: Manual Operation 63"/>
          <p:cNvSpPr/>
          <p:nvPr/>
        </p:nvSpPr>
        <p:spPr>
          <a:xfrm>
            <a:off x="9663056" y="536824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59</a:t>
            </a:r>
          </a:p>
        </p:txBody>
      </p:sp>
      <p:sp>
        <p:nvSpPr>
          <p:cNvPr id="65" name="Flowchart: Manual Operation 64"/>
          <p:cNvSpPr/>
          <p:nvPr/>
        </p:nvSpPr>
        <p:spPr>
          <a:xfrm>
            <a:off x="856527"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01</a:t>
            </a:r>
          </a:p>
        </p:txBody>
      </p:sp>
      <p:sp>
        <p:nvSpPr>
          <p:cNvPr id="66" name="Flowchart: Manual Operation 65"/>
          <p:cNvSpPr/>
          <p:nvPr/>
        </p:nvSpPr>
        <p:spPr>
          <a:xfrm>
            <a:off x="1737603"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02</a:t>
            </a:r>
          </a:p>
        </p:txBody>
      </p:sp>
      <p:sp>
        <p:nvSpPr>
          <p:cNvPr id="67" name="Flowchart: Manual Operation 66"/>
          <p:cNvSpPr/>
          <p:nvPr/>
        </p:nvSpPr>
        <p:spPr>
          <a:xfrm>
            <a:off x="3499753"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04</a:t>
            </a:r>
          </a:p>
        </p:txBody>
      </p:sp>
      <p:sp>
        <p:nvSpPr>
          <p:cNvPr id="68" name="Flowchart: Manual Operation 67"/>
          <p:cNvSpPr/>
          <p:nvPr/>
        </p:nvSpPr>
        <p:spPr>
          <a:xfrm>
            <a:off x="2618678"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03</a:t>
            </a:r>
          </a:p>
        </p:txBody>
      </p:sp>
      <p:sp>
        <p:nvSpPr>
          <p:cNvPr id="69" name="Flowchart: Manual Operation 68"/>
          <p:cNvSpPr/>
          <p:nvPr/>
        </p:nvSpPr>
        <p:spPr>
          <a:xfrm>
            <a:off x="4376606"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05</a:t>
            </a:r>
          </a:p>
        </p:txBody>
      </p:sp>
      <p:sp>
        <p:nvSpPr>
          <p:cNvPr id="70" name="Flowchart: Manual Operation 69"/>
          <p:cNvSpPr/>
          <p:nvPr/>
        </p:nvSpPr>
        <p:spPr>
          <a:xfrm>
            <a:off x="5257681"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06</a:t>
            </a:r>
          </a:p>
        </p:txBody>
      </p:sp>
      <p:sp>
        <p:nvSpPr>
          <p:cNvPr id="71" name="Flowchart: Manual Operation 70"/>
          <p:cNvSpPr/>
          <p:nvPr/>
        </p:nvSpPr>
        <p:spPr>
          <a:xfrm>
            <a:off x="7019830"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08</a:t>
            </a:r>
          </a:p>
        </p:txBody>
      </p:sp>
      <p:sp>
        <p:nvSpPr>
          <p:cNvPr id="72" name="Flowchart: Manual Operation 71"/>
          <p:cNvSpPr/>
          <p:nvPr/>
        </p:nvSpPr>
        <p:spPr>
          <a:xfrm>
            <a:off x="6138755"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07</a:t>
            </a:r>
          </a:p>
        </p:txBody>
      </p:sp>
      <p:sp>
        <p:nvSpPr>
          <p:cNvPr id="73" name="Flowchart: Manual Operation 72"/>
          <p:cNvSpPr/>
          <p:nvPr/>
        </p:nvSpPr>
        <p:spPr>
          <a:xfrm>
            <a:off x="7900906"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09</a:t>
            </a:r>
          </a:p>
        </p:txBody>
      </p:sp>
      <p:sp>
        <p:nvSpPr>
          <p:cNvPr id="74" name="Flowchart: Manual Operation 73"/>
          <p:cNvSpPr/>
          <p:nvPr/>
        </p:nvSpPr>
        <p:spPr>
          <a:xfrm>
            <a:off x="8781980"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10</a:t>
            </a:r>
          </a:p>
        </p:txBody>
      </p:sp>
      <p:sp>
        <p:nvSpPr>
          <p:cNvPr id="75" name="Flowchart: Manual Operation 74"/>
          <p:cNvSpPr/>
          <p:nvPr/>
        </p:nvSpPr>
        <p:spPr>
          <a:xfrm>
            <a:off x="10544130"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12</a:t>
            </a:r>
          </a:p>
        </p:txBody>
      </p:sp>
      <p:sp>
        <p:nvSpPr>
          <p:cNvPr id="76" name="Flowchart: Manual Operation 75"/>
          <p:cNvSpPr/>
          <p:nvPr/>
        </p:nvSpPr>
        <p:spPr>
          <a:xfrm>
            <a:off x="9663056" y="2104593"/>
            <a:ext cx="881076" cy="73422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latin typeface="+mj-lt"/>
              </a:rPr>
              <a:t>11</a:t>
            </a:r>
          </a:p>
        </p:txBody>
      </p:sp>
      <p:sp>
        <p:nvSpPr>
          <p:cNvPr id="77" name="TextBox 76"/>
          <p:cNvSpPr txBox="1"/>
          <p:nvPr/>
        </p:nvSpPr>
        <p:spPr>
          <a:xfrm>
            <a:off x="9835525" y="656393"/>
            <a:ext cx="605246" cy="798558"/>
          </a:xfrm>
          <a:prstGeom prst="rect">
            <a:avLst/>
          </a:prstGeom>
          <a:noFill/>
        </p:spPr>
        <p:txBody>
          <a:bodyPr wrap="none" rtlCol="0">
            <a:spAutoFit/>
          </a:bodyPr>
          <a:lstStyle/>
          <a:p>
            <a:r>
              <a:rPr lang="en-GB" sz="4488" dirty="0">
                <a:solidFill>
                  <a:schemeClr val="bg1"/>
                </a:solidFill>
                <a:latin typeface="+mj-lt"/>
              </a:rPr>
              <a:t>N</a:t>
            </a:r>
          </a:p>
        </p:txBody>
      </p:sp>
      <p:sp>
        <p:nvSpPr>
          <p:cNvPr id="41" name="TextBox 40"/>
          <p:cNvSpPr txBox="1"/>
          <p:nvPr/>
        </p:nvSpPr>
        <p:spPr>
          <a:xfrm>
            <a:off x="9723292" y="665709"/>
            <a:ext cx="699972" cy="798445"/>
          </a:xfrm>
          <a:prstGeom prst="rect">
            <a:avLst/>
          </a:prstGeom>
          <a:noFill/>
        </p:spPr>
        <p:txBody>
          <a:bodyPr wrap="none" rtlCol="0">
            <a:spAutoFit/>
          </a:bodyPr>
          <a:lstStyle/>
          <a:p>
            <a:r>
              <a:rPr lang="en-GB" sz="4488" dirty="0">
                <a:solidFill>
                  <a:schemeClr val="bg1"/>
                </a:solidFill>
                <a:latin typeface="+mj-lt"/>
              </a:rPr>
              <a:t>01</a:t>
            </a:r>
          </a:p>
        </p:txBody>
      </p:sp>
      <p:sp>
        <p:nvSpPr>
          <p:cNvPr id="81" name="TextBox 80"/>
          <p:cNvSpPr txBox="1"/>
          <p:nvPr/>
        </p:nvSpPr>
        <p:spPr>
          <a:xfrm>
            <a:off x="9729629" y="656392"/>
            <a:ext cx="699972" cy="798445"/>
          </a:xfrm>
          <a:prstGeom prst="rect">
            <a:avLst/>
          </a:prstGeom>
          <a:noFill/>
        </p:spPr>
        <p:txBody>
          <a:bodyPr wrap="none" rtlCol="0">
            <a:spAutoFit/>
          </a:bodyPr>
          <a:lstStyle/>
          <a:p>
            <a:r>
              <a:rPr lang="en-GB" sz="4488" dirty="0">
                <a:solidFill>
                  <a:schemeClr val="bg1"/>
                </a:solidFill>
                <a:latin typeface="+mj-lt"/>
              </a:rPr>
              <a:t>01</a:t>
            </a:r>
          </a:p>
        </p:txBody>
      </p:sp>
      <p:sp>
        <p:nvSpPr>
          <p:cNvPr id="78" name="TextBox 77"/>
          <p:cNvSpPr txBox="1"/>
          <p:nvPr/>
        </p:nvSpPr>
        <p:spPr>
          <a:xfrm>
            <a:off x="9730776" y="667395"/>
            <a:ext cx="793148" cy="798445"/>
          </a:xfrm>
          <a:prstGeom prst="rect">
            <a:avLst/>
          </a:prstGeom>
          <a:noFill/>
        </p:spPr>
        <p:txBody>
          <a:bodyPr wrap="none" rtlCol="0">
            <a:spAutoFit/>
          </a:bodyPr>
          <a:lstStyle/>
          <a:p>
            <a:r>
              <a:rPr lang="en-GB" sz="4488" dirty="0">
                <a:solidFill>
                  <a:schemeClr val="bg1"/>
                </a:solidFill>
                <a:latin typeface="+mj-lt"/>
              </a:rPr>
              <a:t>02</a:t>
            </a:r>
          </a:p>
        </p:txBody>
      </p:sp>
      <p:sp>
        <p:nvSpPr>
          <p:cNvPr id="80" name="TextBox 79"/>
          <p:cNvSpPr txBox="1"/>
          <p:nvPr/>
        </p:nvSpPr>
        <p:spPr>
          <a:xfrm>
            <a:off x="9730776" y="664023"/>
            <a:ext cx="793148" cy="798445"/>
          </a:xfrm>
          <a:prstGeom prst="rect">
            <a:avLst/>
          </a:prstGeom>
          <a:noFill/>
        </p:spPr>
        <p:txBody>
          <a:bodyPr wrap="none" rtlCol="0">
            <a:spAutoFit/>
          </a:bodyPr>
          <a:lstStyle/>
          <a:p>
            <a:r>
              <a:rPr lang="en-GB" sz="4488" dirty="0">
                <a:solidFill>
                  <a:schemeClr val="bg1"/>
                </a:solidFill>
                <a:latin typeface="+mj-lt"/>
              </a:rPr>
              <a:t>03</a:t>
            </a:r>
          </a:p>
        </p:txBody>
      </p:sp>
    </p:spTree>
    <p:extLst>
      <p:ext uri="{BB962C8B-B14F-4D97-AF65-F5344CB8AC3E}">
        <p14:creationId xmlns:p14="http://schemas.microsoft.com/office/powerpoint/2010/main" val="2696973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3.95833E-6 -3.33333E-6 L -0.21289 -3.33333E-6 C -0.30821 -3.33333E-6 -0.42565 0.05579 -0.42565 0.10116 L -0.42565 0.20255 " pathEditMode="relative" rAng="0" ptsTypes="AAAA">
                                      <p:cBhvr>
                                        <p:cTn id="6" dur="2000" fill="hold"/>
                                        <p:tgtEl>
                                          <p:spTgt spid="41"/>
                                        </p:tgtEl>
                                        <p:attrNameLst>
                                          <p:attrName>ppt_x</p:attrName>
                                          <p:attrName>ppt_y</p:attrName>
                                        </p:attrNameLst>
                                      </p:cBhvr>
                                      <p:rCtr x="-21289" y="10116"/>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1"/>
                                        </p:tgtEl>
                                      </p:cBhvr>
                                    </p:animEffect>
                                    <p:set>
                                      <p:cBhvr>
                                        <p:cTn id="10" dur="1" fill="hold">
                                          <p:stCondLst>
                                            <p:cond delay="499"/>
                                          </p:stCondLst>
                                        </p:cTn>
                                        <p:tgtEl>
                                          <p:spTgt spid="41"/>
                                        </p:tgtEl>
                                        <p:attrNameLst>
                                          <p:attrName>style.visibility</p:attrName>
                                        </p:attrNameLst>
                                      </p:cBhvr>
                                      <p:to>
                                        <p:strVal val="hidden"/>
                                      </p:to>
                                    </p:set>
                                  </p:childTnLst>
                                </p:cTn>
                              </p:par>
                            </p:childTnLst>
                          </p:cTn>
                        </p:par>
                        <p:par>
                          <p:cTn id="11" fill="hold">
                            <p:stCondLst>
                              <p:cond delay="2500"/>
                            </p:stCondLst>
                            <p:childTnLst>
                              <p:par>
                                <p:cTn id="12" presetID="19" presetClass="emph" presetSubtype="0" fill="hold" grpId="0" nodeType="afterEffect">
                                  <p:stCondLst>
                                    <p:cond delay="0"/>
                                  </p:stCondLst>
                                  <p:childTnLst>
                                    <p:animClr clrSpc="rgb" dir="cw">
                                      <p:cBhvr override="childStyle">
                                        <p:cTn id="13" dur="500" fill="hold"/>
                                        <p:tgtEl>
                                          <p:spTgt spid="69"/>
                                        </p:tgtEl>
                                        <p:attrNameLst>
                                          <p:attrName>style.color</p:attrName>
                                        </p:attrNameLst>
                                      </p:cBhvr>
                                      <p:to>
                                        <a:srgbClr val="D2D2D2"/>
                                      </p:to>
                                    </p:animClr>
                                    <p:animClr clrSpc="rgb" dir="cw">
                                      <p:cBhvr>
                                        <p:cTn id="14" dur="500" fill="hold"/>
                                        <p:tgtEl>
                                          <p:spTgt spid="69"/>
                                        </p:tgtEl>
                                        <p:attrNameLst>
                                          <p:attrName>fillcolor</p:attrName>
                                        </p:attrNameLst>
                                      </p:cBhvr>
                                      <p:to>
                                        <a:srgbClr val="D2D2D2"/>
                                      </p:to>
                                    </p:animClr>
                                    <p:set>
                                      <p:cBhvr>
                                        <p:cTn id="15" dur="500" fill="hold"/>
                                        <p:tgtEl>
                                          <p:spTgt spid="69"/>
                                        </p:tgtEl>
                                        <p:attrNameLst>
                                          <p:attrName>fill.type</p:attrName>
                                        </p:attrNameLst>
                                      </p:cBhvr>
                                      <p:to>
                                        <p:strVal val="solid"/>
                                      </p:to>
                                    </p:set>
                                    <p:set>
                                      <p:cBhvr>
                                        <p:cTn id="16" dur="500" fill="hold"/>
                                        <p:tgtEl>
                                          <p:spTgt spid="69"/>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2" nodeType="click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500"/>
                            </p:stCondLst>
                            <p:childTnLst>
                              <p:par>
                                <p:cTn id="23" presetID="50" presetClass="path" presetSubtype="0" accel="50000" decel="50000" fill="hold" grpId="0" nodeType="afterEffect">
                                  <p:stCondLst>
                                    <p:cond delay="0"/>
                                  </p:stCondLst>
                                  <p:childTnLst>
                                    <p:animMotion origin="layout" path="M -2.91667E-6 -4.81481E-6 L -0.1444 -4.81481E-6 C -0.20898 -4.81481E-6 -0.28828 0.11991 -0.28828 0.21737 L -0.28828 0.43635 " pathEditMode="relative" rAng="0" ptsTypes="AAAA">
                                      <p:cBhvr>
                                        <p:cTn id="24" dur="2000" fill="hold"/>
                                        <p:tgtEl>
                                          <p:spTgt spid="78"/>
                                        </p:tgtEl>
                                        <p:attrNameLst>
                                          <p:attrName>ppt_x</p:attrName>
                                          <p:attrName>ppt_y</p:attrName>
                                        </p:attrNameLst>
                                      </p:cBhvr>
                                      <p:rCtr x="-14414" y="21806"/>
                                    </p:animMotion>
                                  </p:childTnLst>
                                </p:cTn>
                              </p:par>
                            </p:childTnLst>
                          </p:cTn>
                        </p:par>
                        <p:par>
                          <p:cTn id="25" fill="hold">
                            <p:stCondLst>
                              <p:cond delay="2500"/>
                            </p:stCondLst>
                            <p:childTnLst>
                              <p:par>
                                <p:cTn id="26" presetID="10" presetClass="exit" presetSubtype="0" fill="hold" grpId="1" nodeType="afterEffect">
                                  <p:stCondLst>
                                    <p:cond delay="0"/>
                                  </p:stCondLst>
                                  <p:childTnLst>
                                    <p:animEffect transition="out" filter="fad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19" presetClass="emph" presetSubtype="0" fill="hold" grpId="0" nodeType="withEffect">
                                  <p:stCondLst>
                                    <p:cond delay="0"/>
                                  </p:stCondLst>
                                  <p:childTnLst>
                                    <p:animClr clrSpc="rgb" dir="cw">
                                      <p:cBhvr override="childStyle">
                                        <p:cTn id="30" dur="500" fill="hold"/>
                                        <p:tgtEl>
                                          <p:spTgt spid="24"/>
                                        </p:tgtEl>
                                        <p:attrNameLst>
                                          <p:attrName>style.color</p:attrName>
                                        </p:attrNameLst>
                                      </p:cBhvr>
                                      <p:to>
                                        <a:srgbClr val="D2D2D2"/>
                                      </p:to>
                                    </p:animClr>
                                    <p:animClr clrSpc="rgb" dir="cw">
                                      <p:cBhvr>
                                        <p:cTn id="31" dur="500" fill="hold"/>
                                        <p:tgtEl>
                                          <p:spTgt spid="24"/>
                                        </p:tgtEl>
                                        <p:attrNameLst>
                                          <p:attrName>fillcolor</p:attrName>
                                        </p:attrNameLst>
                                      </p:cBhvr>
                                      <p:to>
                                        <a:srgbClr val="D2D2D2"/>
                                      </p:to>
                                    </p:animClr>
                                    <p:set>
                                      <p:cBhvr>
                                        <p:cTn id="32" dur="500" fill="hold"/>
                                        <p:tgtEl>
                                          <p:spTgt spid="24"/>
                                        </p:tgtEl>
                                        <p:attrNameLst>
                                          <p:attrName>fill.type</p:attrName>
                                        </p:attrNameLst>
                                      </p:cBhvr>
                                      <p:to>
                                        <p:strVal val="solid"/>
                                      </p:to>
                                    </p:set>
                                    <p:set>
                                      <p:cBhvr>
                                        <p:cTn id="33" dur="500" fill="hold"/>
                                        <p:tgtEl>
                                          <p:spTgt spid="24"/>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2" nodeType="click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childTnLst>
                          </p:cTn>
                        </p:par>
                        <p:par>
                          <p:cTn id="39" fill="hold">
                            <p:stCondLst>
                              <p:cond delay="500"/>
                            </p:stCondLst>
                            <p:childTnLst>
                              <p:par>
                                <p:cTn id="40" presetID="50" presetClass="path" presetSubtype="0" accel="50000" decel="50000" fill="hold" grpId="0" nodeType="afterEffect">
                                  <p:stCondLst>
                                    <p:cond delay="0"/>
                                  </p:stCondLst>
                                  <p:childTnLst>
                                    <p:animMotion origin="layout" path="M -2.91667E-6 -1.85185E-6 L -0.03867 -1.85185E-6 C -0.05599 -1.85185E-6 -0.07682 0.15185 -0.07682 0.27593 L -0.07682 0.55417 " pathEditMode="relative" rAng="0" ptsTypes="AAAA">
                                      <p:cBhvr>
                                        <p:cTn id="41" dur="2000" fill="hold"/>
                                        <p:tgtEl>
                                          <p:spTgt spid="80"/>
                                        </p:tgtEl>
                                        <p:attrNameLst>
                                          <p:attrName>ppt_x</p:attrName>
                                          <p:attrName>ppt_y</p:attrName>
                                        </p:attrNameLst>
                                      </p:cBhvr>
                                      <p:rCtr x="-3841" y="27708"/>
                                    </p:animMotion>
                                  </p:childTnLst>
                                </p:cTn>
                              </p:par>
                            </p:childTnLst>
                          </p:cTn>
                        </p:par>
                        <p:par>
                          <p:cTn id="42" fill="hold">
                            <p:stCondLst>
                              <p:cond delay="2500"/>
                            </p:stCondLst>
                            <p:childTnLst>
                              <p:par>
                                <p:cTn id="43" presetID="10" presetClass="exit" presetSubtype="0" fill="hold" grpId="1" nodeType="afterEffect">
                                  <p:stCondLst>
                                    <p:cond delay="0"/>
                                  </p:stCondLst>
                                  <p:childTnLst>
                                    <p:animEffect transition="out" filter="fade">
                                      <p:cBhvr>
                                        <p:cTn id="44" dur="500"/>
                                        <p:tgtEl>
                                          <p:spTgt spid="80"/>
                                        </p:tgtEl>
                                      </p:cBhvr>
                                    </p:animEffect>
                                    <p:set>
                                      <p:cBhvr>
                                        <p:cTn id="45" dur="1" fill="hold">
                                          <p:stCondLst>
                                            <p:cond delay="499"/>
                                          </p:stCondLst>
                                        </p:cTn>
                                        <p:tgtEl>
                                          <p:spTgt spid="80"/>
                                        </p:tgtEl>
                                        <p:attrNameLst>
                                          <p:attrName>style.visibility</p:attrName>
                                        </p:attrNameLst>
                                      </p:cBhvr>
                                      <p:to>
                                        <p:strVal val="hidden"/>
                                      </p:to>
                                    </p:set>
                                  </p:childTnLst>
                                </p:cTn>
                              </p:par>
                              <p:par>
                                <p:cTn id="46" presetID="19" presetClass="emph" presetSubtype="0" fill="hold" grpId="0" nodeType="withEffect">
                                  <p:stCondLst>
                                    <p:cond delay="0"/>
                                  </p:stCondLst>
                                  <p:childTnLst>
                                    <p:animClr clrSpc="rgb" dir="cw">
                                      <p:cBhvr override="childStyle">
                                        <p:cTn id="47" dur="500" fill="hold"/>
                                        <p:tgtEl>
                                          <p:spTgt spid="38"/>
                                        </p:tgtEl>
                                        <p:attrNameLst>
                                          <p:attrName>style.color</p:attrName>
                                        </p:attrNameLst>
                                      </p:cBhvr>
                                      <p:to>
                                        <a:srgbClr val="D2D2D2"/>
                                      </p:to>
                                    </p:animClr>
                                    <p:animClr clrSpc="rgb" dir="cw">
                                      <p:cBhvr>
                                        <p:cTn id="48" dur="500" fill="hold"/>
                                        <p:tgtEl>
                                          <p:spTgt spid="38"/>
                                        </p:tgtEl>
                                        <p:attrNameLst>
                                          <p:attrName>fillcolor</p:attrName>
                                        </p:attrNameLst>
                                      </p:cBhvr>
                                      <p:to>
                                        <a:srgbClr val="D2D2D2"/>
                                      </p:to>
                                    </p:animClr>
                                    <p:set>
                                      <p:cBhvr>
                                        <p:cTn id="49" dur="500" fill="hold"/>
                                        <p:tgtEl>
                                          <p:spTgt spid="38"/>
                                        </p:tgtEl>
                                        <p:attrNameLst>
                                          <p:attrName>fill.type</p:attrName>
                                        </p:attrNameLst>
                                      </p:cBhvr>
                                      <p:to>
                                        <p:strVal val="solid"/>
                                      </p:to>
                                    </p:set>
                                    <p:set>
                                      <p:cBhvr>
                                        <p:cTn id="50" dur="500" fill="hold"/>
                                        <p:tgtEl>
                                          <p:spTgt spid="38"/>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2" nodeType="click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500"/>
                            </p:stCondLst>
                            <p:childTnLst>
                              <p:par>
                                <p:cTn id="57" presetID="50" presetClass="path" presetSubtype="0" accel="50000" decel="50000" fill="hold" grpId="0" nodeType="afterEffect">
                                  <p:stCondLst>
                                    <p:cond delay="0"/>
                                  </p:stCondLst>
                                  <p:childTnLst>
                                    <p:animMotion origin="layout" path="M 3.125E-6 4.07407E-6 L -0.21289 4.07407E-6 C -0.30821 4.07407E-6 -0.42565 0.05578 -0.42565 0.10115 L -0.42565 0.20254 " pathEditMode="relative" rAng="0" ptsTypes="AAAA">
                                      <p:cBhvr>
                                        <p:cTn id="58" dur="2000" fill="hold"/>
                                        <p:tgtEl>
                                          <p:spTgt spid="81"/>
                                        </p:tgtEl>
                                        <p:attrNameLst>
                                          <p:attrName>ppt_x</p:attrName>
                                          <p:attrName>ppt_y</p:attrName>
                                        </p:attrNameLst>
                                      </p:cBhvr>
                                      <p:rCtr x="-21289" y="10116"/>
                                    </p:animMotion>
                                  </p:childTnLst>
                                </p:cTn>
                              </p:par>
                            </p:childTnLst>
                          </p:cTn>
                        </p:par>
                        <p:par>
                          <p:cTn id="59" fill="hold">
                            <p:stCondLst>
                              <p:cond delay="2500"/>
                            </p:stCondLst>
                            <p:childTnLst>
                              <p:par>
                                <p:cTn id="60" presetID="10" presetClass="exit" presetSubtype="0" fill="hold" grpId="1" nodeType="afterEffect">
                                  <p:stCondLst>
                                    <p:cond delay="0"/>
                                  </p:stCondLst>
                                  <p:childTnLst>
                                    <p:animEffect transition="out" filter="fade">
                                      <p:cBhvr>
                                        <p:cTn id="61" dur="500"/>
                                        <p:tgtEl>
                                          <p:spTgt spid="81"/>
                                        </p:tgtEl>
                                      </p:cBhvr>
                                    </p:animEffect>
                                    <p:set>
                                      <p:cBhvr>
                                        <p:cTn id="62" dur="1" fill="hold">
                                          <p:stCondLst>
                                            <p:cond delay="499"/>
                                          </p:stCondLst>
                                        </p:cTn>
                                        <p:tgtEl>
                                          <p:spTgt spid="8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2" nodeType="click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par>
                          <p:cTn id="68" fill="hold">
                            <p:stCondLst>
                              <p:cond delay="500"/>
                            </p:stCondLst>
                            <p:childTnLst>
                              <p:par>
                                <p:cTn id="69" presetID="50" presetClass="path" presetSubtype="0" accel="50000" decel="50000" fill="hold" grpId="0" nodeType="afterEffect">
                                  <p:stCondLst>
                                    <p:cond delay="0"/>
                                  </p:stCondLst>
                                  <p:childTnLst>
                                    <p:animMotion origin="layout" path="M -1.7207E-6 1.23014E-6 L -0.35461 1.23014E-6 C -0.51302 1.23014E-6 -0.70845 0.05674 -0.70845 0.10304 L -0.70845 0.20631 " pathEditMode="relative" rAng="0" ptsTypes="AAAA">
                                      <p:cBhvr>
                                        <p:cTn id="70" dur="2000" fill="hold"/>
                                        <p:tgtEl>
                                          <p:spTgt spid="77"/>
                                        </p:tgtEl>
                                        <p:attrNameLst>
                                          <p:attrName>ppt_x</p:attrName>
                                          <p:attrName>ppt_y</p:attrName>
                                        </p:attrNameLst>
                                      </p:cBhvr>
                                      <p:rCtr x="-35423" y="10304"/>
                                    </p:animMotion>
                                  </p:childTnLst>
                                </p:cTn>
                              </p:par>
                            </p:childTnLst>
                          </p:cTn>
                        </p:par>
                        <p:par>
                          <p:cTn id="71" fill="hold">
                            <p:stCondLst>
                              <p:cond delay="2500"/>
                            </p:stCondLst>
                            <p:childTnLst>
                              <p:par>
                                <p:cTn id="72" presetID="10" presetClass="exit" presetSubtype="0" fill="hold" grpId="1" nodeType="afterEffect">
                                  <p:stCondLst>
                                    <p:cond delay="0"/>
                                  </p:stCondLst>
                                  <p:childTnLst>
                                    <p:animEffect transition="out" filter="fade">
                                      <p:cBhvr>
                                        <p:cTn id="73" dur="500"/>
                                        <p:tgtEl>
                                          <p:spTgt spid="77"/>
                                        </p:tgtEl>
                                      </p:cBhvr>
                                    </p:animEffect>
                                    <p:set>
                                      <p:cBhvr>
                                        <p:cTn id="74" dur="1" fill="hold">
                                          <p:stCondLst>
                                            <p:cond delay="499"/>
                                          </p:stCondLst>
                                        </p:cTn>
                                        <p:tgtEl>
                                          <p:spTgt spid="77"/>
                                        </p:tgtEl>
                                        <p:attrNameLst>
                                          <p:attrName>style.visibility</p:attrName>
                                        </p:attrNameLst>
                                      </p:cBhvr>
                                      <p:to>
                                        <p:strVal val="hidden"/>
                                      </p:to>
                                    </p:set>
                                  </p:childTnLst>
                                </p:cTn>
                              </p:par>
                              <p:par>
                                <p:cTn id="75" presetID="19" presetClass="emph" presetSubtype="0" fill="hold" grpId="0" nodeType="withEffect">
                                  <p:stCondLst>
                                    <p:cond delay="0"/>
                                  </p:stCondLst>
                                  <p:childTnLst>
                                    <p:animClr clrSpc="rgb" dir="cw">
                                      <p:cBhvr override="childStyle">
                                        <p:cTn id="76" dur="500" fill="hold"/>
                                        <p:tgtEl>
                                          <p:spTgt spid="65"/>
                                        </p:tgtEl>
                                        <p:attrNameLst>
                                          <p:attrName>style.color</p:attrName>
                                        </p:attrNameLst>
                                      </p:cBhvr>
                                      <p:to>
                                        <a:srgbClr val="D2D2D2"/>
                                      </p:to>
                                    </p:animClr>
                                    <p:animClr clrSpc="rgb" dir="cw">
                                      <p:cBhvr>
                                        <p:cTn id="77" dur="500" fill="hold"/>
                                        <p:tgtEl>
                                          <p:spTgt spid="65"/>
                                        </p:tgtEl>
                                        <p:attrNameLst>
                                          <p:attrName>fillcolor</p:attrName>
                                        </p:attrNameLst>
                                      </p:cBhvr>
                                      <p:to>
                                        <a:srgbClr val="D2D2D2"/>
                                      </p:to>
                                    </p:animClr>
                                    <p:set>
                                      <p:cBhvr>
                                        <p:cTn id="78" dur="500" fill="hold"/>
                                        <p:tgtEl>
                                          <p:spTgt spid="65"/>
                                        </p:tgtEl>
                                        <p:attrNameLst>
                                          <p:attrName>fill.type</p:attrName>
                                        </p:attrNameLst>
                                      </p:cBhvr>
                                      <p:to>
                                        <p:strVal val="solid"/>
                                      </p:to>
                                    </p:set>
                                    <p:set>
                                      <p:cBhvr>
                                        <p:cTn id="79" dur="500" fill="hold"/>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animBg="1"/>
      <p:bldP spid="65" grpId="0" animBg="1"/>
      <p:bldP spid="69" grpId="0" animBg="1"/>
      <p:bldP spid="77" grpId="0"/>
      <p:bldP spid="77" grpId="1"/>
      <p:bldP spid="77" grpId="2"/>
      <p:bldP spid="41" grpId="0"/>
      <p:bldP spid="41" grpId="1"/>
      <p:bldP spid="81" grpId="0"/>
      <p:bldP spid="81" grpId="1"/>
      <p:bldP spid="81" grpId="2"/>
      <p:bldP spid="78" grpId="0"/>
      <p:bldP spid="78" grpId="1"/>
      <p:bldP spid="78" grpId="2"/>
      <p:bldP spid="80" grpId="0"/>
      <p:bldP spid="80" grpId="1"/>
      <p:bldP spid="80" grpId="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2617378" y="4058479"/>
            <a:ext cx="2172950" cy="803233"/>
          </a:xfrm>
          <a:prstGeom prst="rect">
            <a:avLst/>
          </a:prstGeom>
          <a:noFill/>
        </p:spPr>
        <p:txBody>
          <a:bodyPr wrap="square" lIns="182735" tIns="146188" rIns="182735" bIns="146188" rtlCol="0">
            <a:spAutoFit/>
          </a:bodyPr>
          <a:lstStyle/>
          <a:p>
            <a:pPr algn="ctr" defTabSz="913665">
              <a:lnSpc>
                <a:spcPct val="90000"/>
              </a:lnSpc>
              <a:spcAft>
                <a:spcPts val="600"/>
              </a:spcAft>
              <a:defRPr/>
            </a:pPr>
            <a:r>
              <a:rPr lang="en-US" sz="1798" kern="0" dirty="0">
                <a:solidFill>
                  <a:schemeClr val="bg1"/>
                </a:solidFill>
              </a:rPr>
              <a:t>Azure Storage Blob</a:t>
            </a:r>
          </a:p>
        </p:txBody>
      </p:sp>
      <p:sp>
        <p:nvSpPr>
          <p:cNvPr id="99" name="TextBox 98"/>
          <p:cNvSpPr txBox="1"/>
          <p:nvPr/>
        </p:nvSpPr>
        <p:spPr>
          <a:xfrm>
            <a:off x="315699" y="4057614"/>
            <a:ext cx="2172949" cy="546068"/>
          </a:xfrm>
          <a:prstGeom prst="rect">
            <a:avLst/>
          </a:prstGeom>
          <a:noFill/>
        </p:spPr>
        <p:txBody>
          <a:bodyPr wrap="square" lIns="182735" tIns="146188" rIns="182735" bIns="146188" rtlCol="0">
            <a:spAutoFit/>
          </a:bodyPr>
          <a:lstStyle/>
          <a:p>
            <a:pPr algn="ctr" defTabSz="913665">
              <a:lnSpc>
                <a:spcPct val="90000"/>
              </a:lnSpc>
              <a:spcAft>
                <a:spcPts val="600"/>
              </a:spcAft>
              <a:defRPr/>
            </a:pPr>
            <a:r>
              <a:rPr lang="en-US" sz="1798" kern="0" dirty="0">
                <a:solidFill>
                  <a:schemeClr val="bg1"/>
                </a:solidFill>
              </a:rPr>
              <a:t>Source Systems</a:t>
            </a:r>
          </a:p>
        </p:txBody>
      </p:sp>
      <p:sp>
        <p:nvSpPr>
          <p:cNvPr id="104" name="Rectangle 103"/>
          <p:cNvSpPr/>
          <p:nvPr/>
        </p:nvSpPr>
        <p:spPr bwMode="auto">
          <a:xfrm>
            <a:off x="566320" y="4750611"/>
            <a:ext cx="1922328" cy="1940129"/>
          </a:xfrm>
          <a:prstGeom prst="rect">
            <a:avLst/>
          </a:prstGeom>
          <a:solidFill>
            <a:schemeClr val="bg1">
              <a:lumMod val="50000"/>
            </a:schemeClr>
          </a:solidFill>
          <a:ln w="9525" cap="flat" cmpd="sng" algn="ctr">
            <a:noFill/>
            <a:prstDash val="solid"/>
            <a:headEnd type="none" w="med" len="med"/>
            <a:tailEnd type="none" w="med" len="med"/>
          </a:ln>
          <a:effectLst/>
        </p:spPr>
        <p:txBody>
          <a:bodyPr rot="0" spcFirstLastPara="0" vert="horz" wrap="square" lIns="182735" tIns="146188" rIns="182735" bIns="1461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723" fontAlgn="base">
              <a:spcBef>
                <a:spcPct val="0"/>
              </a:spcBef>
              <a:spcAft>
                <a:spcPct val="0"/>
              </a:spcAft>
              <a:defRPr/>
            </a:pPr>
            <a:endParaRPr lang="en-US" sz="1798" i="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723" fontAlgn="base">
              <a:spcBef>
                <a:spcPct val="0"/>
              </a:spcBef>
              <a:spcAft>
                <a:spcPct val="0"/>
              </a:spcAft>
              <a:defRPr/>
            </a:pPr>
            <a:r>
              <a:rPr lang="en-US" sz="1798" i="1" dirty="0">
                <a:gradFill>
                  <a:gsLst>
                    <a:gs pos="0">
                      <a:srgbClr val="FFFFFF"/>
                    </a:gs>
                    <a:gs pos="100000">
                      <a:srgbClr val="FFFFFF"/>
                    </a:gs>
                  </a:gsLst>
                  <a:lin ang="5400000" scaled="0"/>
                </a:gradFill>
                <a:latin typeface="Segoe UI"/>
                <a:ea typeface="Segoe UI" pitchFamily="34" charset="0"/>
                <a:cs typeface="Segoe UI" pitchFamily="34" charset="0"/>
              </a:rPr>
              <a:t>Event Hub</a:t>
            </a:r>
          </a:p>
          <a:p>
            <a:pPr algn="ctr" defTabSz="931723" fontAlgn="base">
              <a:spcBef>
                <a:spcPct val="0"/>
              </a:spcBef>
              <a:spcAft>
                <a:spcPct val="0"/>
              </a:spcAft>
              <a:defRPr/>
            </a:pPr>
            <a:r>
              <a:rPr lang="en-US" sz="1798" i="1" dirty="0">
                <a:gradFill>
                  <a:gsLst>
                    <a:gs pos="0">
                      <a:srgbClr val="FFFFFF"/>
                    </a:gs>
                    <a:gs pos="100000">
                      <a:srgbClr val="FFFFFF"/>
                    </a:gs>
                  </a:gsLst>
                  <a:lin ang="5400000" scaled="0"/>
                </a:gradFill>
                <a:latin typeface="Segoe UI"/>
                <a:ea typeface="Segoe UI" pitchFamily="34" charset="0"/>
                <a:cs typeface="Segoe UI" pitchFamily="34" charset="0"/>
              </a:rPr>
              <a:t>(JSON)</a:t>
            </a:r>
          </a:p>
          <a:p>
            <a:pPr algn="ctr" defTabSz="931723" fontAlgn="base">
              <a:spcBef>
                <a:spcPct val="0"/>
              </a:spcBef>
              <a:spcAft>
                <a:spcPct val="0"/>
              </a:spcAft>
              <a:defRPr/>
            </a:pPr>
            <a:r>
              <a:rPr lang="en-US" sz="1798" i="1" dirty="0">
                <a:gradFill>
                  <a:gsLst>
                    <a:gs pos="0">
                      <a:srgbClr val="FFFFFF"/>
                    </a:gs>
                    <a:gs pos="100000">
                      <a:srgbClr val="FFFFFF"/>
                    </a:gs>
                  </a:gsLst>
                  <a:lin ang="5400000" scaled="0"/>
                </a:gradFill>
                <a:latin typeface="Segoe UI"/>
                <a:ea typeface="Segoe UI" pitchFamily="34" charset="0"/>
                <a:cs typeface="Segoe UI" pitchFamily="34" charset="0"/>
              </a:rPr>
              <a:t>Or </a:t>
            </a:r>
          </a:p>
          <a:p>
            <a:pPr algn="ctr" defTabSz="931723" fontAlgn="base">
              <a:spcBef>
                <a:spcPct val="0"/>
              </a:spcBef>
              <a:spcAft>
                <a:spcPct val="0"/>
              </a:spcAft>
              <a:defRPr/>
            </a:pPr>
            <a:r>
              <a:rPr lang="en-US" sz="1798" i="1" dirty="0">
                <a:gradFill>
                  <a:gsLst>
                    <a:gs pos="0">
                      <a:srgbClr val="FFFFFF"/>
                    </a:gs>
                    <a:gs pos="100000">
                      <a:srgbClr val="FFFFFF"/>
                    </a:gs>
                  </a:gsLst>
                  <a:lin ang="5400000" scaled="0"/>
                </a:gradFill>
                <a:latin typeface="Segoe UI"/>
                <a:ea typeface="Segoe UI" pitchFamily="34" charset="0"/>
                <a:cs typeface="Segoe UI" pitchFamily="34" charset="0"/>
              </a:rPr>
              <a:t>On-Premise Systems</a:t>
            </a:r>
          </a:p>
          <a:p>
            <a:pPr algn="ctr" defTabSz="931723" fontAlgn="base">
              <a:spcBef>
                <a:spcPct val="0"/>
              </a:spcBef>
              <a:spcAft>
                <a:spcPct val="0"/>
              </a:spcAft>
              <a:defRPr/>
            </a:pPr>
            <a:endParaRPr lang="en-US" sz="1798" i="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2812305" y="4748159"/>
            <a:ext cx="1937388" cy="1955329"/>
          </a:xfrm>
          <a:prstGeom prst="rect">
            <a:avLst/>
          </a:prstGeom>
          <a:solidFill>
            <a:schemeClr val="bg1">
              <a:lumMod val="50000"/>
            </a:schemeClr>
          </a:solidFill>
          <a:ln w="9525" cap="flat" cmpd="sng" algn="ctr">
            <a:noFill/>
            <a:prstDash val="solid"/>
            <a:headEnd type="none" w="med" len="med"/>
            <a:tailEnd type="none" w="med" len="med"/>
          </a:ln>
          <a:effectLst/>
        </p:spPr>
        <p:txBody>
          <a:bodyPr rot="0" spcFirstLastPara="0" vert="horz" wrap="square" lIns="182735" tIns="146188" rIns="182735" bIns="1461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723" fontAlgn="base">
              <a:spcBef>
                <a:spcPct val="0"/>
              </a:spcBef>
              <a:spcAft>
                <a:spcPct val="0"/>
              </a:spcAft>
              <a:defRPr/>
            </a:pPr>
            <a:endParaRPr lang="en-US" sz="1798" i="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723" fontAlgn="base">
              <a:spcBef>
                <a:spcPct val="0"/>
              </a:spcBef>
              <a:spcAft>
                <a:spcPct val="0"/>
              </a:spcAft>
              <a:defRPr/>
            </a:pPr>
            <a:r>
              <a:rPr lang="en-US" sz="1798" i="1" dirty="0">
                <a:gradFill>
                  <a:gsLst>
                    <a:gs pos="0">
                      <a:srgbClr val="FFFFFF"/>
                    </a:gs>
                    <a:gs pos="100000">
                      <a:srgbClr val="FFFFFF"/>
                    </a:gs>
                  </a:gsLst>
                  <a:lin ang="5400000" scaled="0"/>
                </a:gradFill>
                <a:latin typeface="Segoe UI"/>
                <a:ea typeface="Segoe UI" pitchFamily="34" charset="0"/>
                <a:cs typeface="Segoe UI" pitchFamily="34" charset="0"/>
              </a:rPr>
              <a:t>Store data files</a:t>
            </a:r>
          </a:p>
        </p:txBody>
      </p:sp>
      <p:sp>
        <p:nvSpPr>
          <p:cNvPr id="71" name="TextBox 70"/>
          <p:cNvSpPr txBox="1"/>
          <p:nvPr/>
        </p:nvSpPr>
        <p:spPr>
          <a:xfrm>
            <a:off x="9090169" y="3916029"/>
            <a:ext cx="1975106" cy="1135709"/>
          </a:xfrm>
          <a:prstGeom prst="rect">
            <a:avLst/>
          </a:prstGeom>
          <a:noFill/>
        </p:spPr>
        <p:txBody>
          <a:bodyPr wrap="square" lIns="182735" tIns="146188" rIns="182735" bIns="146188" rtlCol="0">
            <a:spAutoFit/>
          </a:bodyPr>
          <a:lstStyle/>
          <a:p>
            <a:pPr algn="ctr" defTabSz="913665">
              <a:lnSpc>
                <a:spcPct val="90000"/>
              </a:lnSpc>
              <a:spcAft>
                <a:spcPts val="600"/>
              </a:spcAft>
              <a:defRPr/>
            </a:pPr>
            <a:r>
              <a:rPr lang="en-US" sz="1798" kern="0" dirty="0">
                <a:solidFill>
                  <a:schemeClr val="bg1"/>
                </a:solidFill>
              </a:rPr>
              <a:t>Azure SQL DB  or SSAS </a:t>
            </a:r>
          </a:p>
          <a:p>
            <a:pPr defTabSz="913665">
              <a:lnSpc>
                <a:spcPct val="90000"/>
              </a:lnSpc>
              <a:spcAft>
                <a:spcPts val="600"/>
              </a:spcAft>
              <a:defRPr/>
            </a:pPr>
            <a:endParaRPr lang="en-US" sz="1798" kern="0" dirty="0">
              <a:solidFill>
                <a:schemeClr val="bg1"/>
              </a:solidFill>
            </a:endParaRPr>
          </a:p>
        </p:txBody>
      </p:sp>
      <p:sp>
        <p:nvSpPr>
          <p:cNvPr id="18" name="TextBox 17"/>
          <p:cNvSpPr txBox="1"/>
          <p:nvPr/>
        </p:nvSpPr>
        <p:spPr>
          <a:xfrm>
            <a:off x="8012117" y="1522505"/>
            <a:ext cx="3121723" cy="572010"/>
          </a:xfrm>
          <a:prstGeom prst="rect">
            <a:avLst/>
          </a:prstGeom>
          <a:noFill/>
        </p:spPr>
        <p:txBody>
          <a:bodyPr wrap="square" lIns="182735" tIns="146188" rIns="182735" bIns="146188" rtlCol="0">
            <a:spAutoFit/>
          </a:bodyPr>
          <a:lstStyle/>
          <a:p>
            <a:pPr>
              <a:lnSpc>
                <a:spcPct val="90000"/>
              </a:lnSpc>
              <a:spcAft>
                <a:spcPts val="600"/>
              </a:spcAft>
            </a:pPr>
            <a:r>
              <a:rPr lang="en-US" sz="1998" dirty="0">
                <a:solidFill>
                  <a:schemeClr val="bg1"/>
                </a:solidFill>
              </a:rPr>
              <a:t>HUB and Spoke Model</a:t>
            </a:r>
          </a:p>
        </p:txBody>
      </p:sp>
      <p:grpSp>
        <p:nvGrpSpPr>
          <p:cNvPr id="13" name="Group 12"/>
          <p:cNvGrpSpPr/>
          <p:nvPr/>
        </p:nvGrpSpPr>
        <p:grpSpPr>
          <a:xfrm>
            <a:off x="730406" y="1964484"/>
            <a:ext cx="10182984" cy="2755818"/>
            <a:chOff x="677973" y="1849723"/>
            <a:chExt cx="10191063" cy="2758005"/>
          </a:xfrm>
        </p:grpSpPr>
        <p:grpSp>
          <p:nvGrpSpPr>
            <p:cNvPr id="63" name="Group 62"/>
            <p:cNvGrpSpPr/>
            <p:nvPr/>
          </p:nvGrpSpPr>
          <p:grpSpPr>
            <a:xfrm>
              <a:off x="7373252" y="2340951"/>
              <a:ext cx="1220163" cy="2235380"/>
              <a:chOff x="4688134" y="3132029"/>
              <a:chExt cx="1289107" cy="2341579"/>
            </a:xfrm>
          </p:grpSpPr>
          <p:sp>
            <p:nvSpPr>
              <p:cNvPr id="64" name="Freeform 63"/>
              <p:cNvSpPr>
                <a:spLocks noChangeAspect="1"/>
              </p:cNvSpPr>
              <p:nvPr/>
            </p:nvSpPr>
            <p:spPr bwMode="black">
              <a:xfrm>
                <a:off x="4806995" y="3132029"/>
                <a:ext cx="1051385" cy="1373225"/>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35" tIns="146188" rIns="182735" bIns="1461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723" fontAlgn="base">
                  <a:lnSpc>
                    <a:spcPct val="90000"/>
                  </a:lnSpc>
                  <a:spcBef>
                    <a:spcPct val="0"/>
                  </a:spcBef>
                  <a:spcAft>
                    <a:spcPct val="0"/>
                  </a:spcAft>
                  <a:defRPr/>
                </a:pPr>
                <a:endParaRPr lang="en-US" sz="2398" dirty="0">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p:cNvSpPr txBox="1"/>
              <p:nvPr/>
            </p:nvSpPr>
            <p:spPr>
              <a:xfrm>
                <a:off x="4688134" y="4897826"/>
                <a:ext cx="1289107" cy="575782"/>
              </a:xfrm>
              <a:prstGeom prst="rect">
                <a:avLst/>
              </a:prstGeom>
              <a:noFill/>
            </p:spPr>
            <p:txBody>
              <a:bodyPr wrap="none" lIns="182735" tIns="146188" rIns="182735" bIns="146188" rtlCol="0">
                <a:spAutoFit/>
              </a:bodyPr>
              <a:lstStyle/>
              <a:p>
                <a:pPr algn="ctr" defTabSz="913665">
                  <a:lnSpc>
                    <a:spcPct val="90000"/>
                  </a:lnSpc>
                  <a:spcAft>
                    <a:spcPts val="600"/>
                  </a:spcAft>
                  <a:defRPr/>
                </a:pPr>
                <a:r>
                  <a:rPr lang="en-US" sz="1798" kern="0" dirty="0">
                    <a:solidFill>
                      <a:schemeClr val="bg1"/>
                    </a:solidFill>
                  </a:rPr>
                  <a:t>SQL DW</a:t>
                </a:r>
              </a:p>
            </p:txBody>
          </p:sp>
        </p:grpSp>
        <p:grpSp>
          <p:nvGrpSpPr>
            <p:cNvPr id="10" name="Group 9"/>
            <p:cNvGrpSpPr/>
            <p:nvPr/>
          </p:nvGrpSpPr>
          <p:grpSpPr>
            <a:xfrm>
              <a:off x="5287864" y="2786069"/>
              <a:ext cx="2103686" cy="1821659"/>
              <a:chOff x="1483619" y="3729656"/>
              <a:chExt cx="2222551" cy="1908202"/>
            </a:xfrm>
          </p:grpSpPr>
          <p:cxnSp>
            <p:nvCxnSpPr>
              <p:cNvPr id="67" name="Straight Arrow Connector 66"/>
              <p:cNvCxnSpPr/>
              <p:nvPr/>
            </p:nvCxnSpPr>
            <p:spPr>
              <a:xfrm flipV="1">
                <a:off x="2936473" y="3903071"/>
                <a:ext cx="769697" cy="2664"/>
              </a:xfrm>
              <a:prstGeom prst="straightConnector1">
                <a:avLst/>
              </a:prstGeom>
              <a:ln>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642886" y="5062076"/>
                <a:ext cx="839652" cy="575782"/>
              </a:xfrm>
              <a:prstGeom prst="rect">
                <a:avLst/>
              </a:prstGeom>
              <a:noFill/>
            </p:spPr>
            <p:txBody>
              <a:bodyPr wrap="none" lIns="182735" tIns="146188" rIns="182735" bIns="146188" rtlCol="0">
                <a:spAutoFit/>
              </a:bodyPr>
              <a:lstStyle/>
              <a:p>
                <a:pPr defTabSz="913665">
                  <a:lnSpc>
                    <a:spcPct val="90000"/>
                  </a:lnSpc>
                  <a:spcAft>
                    <a:spcPts val="600"/>
                  </a:spcAft>
                  <a:defRPr/>
                </a:pPr>
                <a:r>
                  <a:rPr lang="en-US" sz="1798" kern="0" dirty="0">
                    <a:solidFill>
                      <a:schemeClr val="bg1"/>
                    </a:solidFill>
                  </a:rPr>
                  <a:t>ADF</a:t>
                </a:r>
              </a:p>
            </p:txBody>
          </p:sp>
          <p:sp>
            <p:nvSpPr>
              <p:cNvPr id="76" name="Can 75"/>
              <p:cNvSpPr/>
              <p:nvPr/>
            </p:nvSpPr>
            <p:spPr bwMode="auto">
              <a:xfrm rot="5400000">
                <a:off x="1884791" y="3328484"/>
                <a:ext cx="370155" cy="1172499"/>
              </a:xfrm>
              <a:prstGeom prst="can">
                <a:avLst/>
              </a:prstGeom>
              <a:solidFill>
                <a:schemeClr val="bg1"/>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3" fontAlgn="base">
                  <a:spcBef>
                    <a:spcPct val="0"/>
                  </a:spcBef>
                  <a:spcAft>
                    <a:spcPct val="0"/>
                  </a:spcAft>
                  <a:defRPr/>
                </a:pPr>
                <a:endParaRPr lang="en-US" sz="1998" kern="0" dirty="0">
                  <a:gradFill>
                    <a:gsLst>
                      <a:gs pos="0">
                        <a:srgbClr val="FFFFFF"/>
                      </a:gs>
                      <a:gs pos="100000">
                        <a:srgbClr val="FFFFFF"/>
                      </a:gs>
                    </a:gsLst>
                    <a:lin ang="5400000" scaled="0"/>
                  </a:gradFill>
                </a:endParaRPr>
              </a:p>
            </p:txBody>
          </p:sp>
        </p:grpSp>
        <p:cxnSp>
          <p:nvCxnSpPr>
            <p:cNvPr id="88" name="Straight Arrow Connector 87"/>
            <p:cNvCxnSpPr/>
            <p:nvPr/>
          </p:nvCxnSpPr>
          <p:spPr>
            <a:xfrm flipV="1">
              <a:off x="4454243" y="2954160"/>
              <a:ext cx="703527" cy="8592"/>
            </a:xfrm>
            <a:prstGeom prst="straightConnector1">
              <a:avLst/>
            </a:prstGeom>
            <a:ln>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677973" y="1849723"/>
              <a:ext cx="2131626" cy="2023882"/>
              <a:chOff x="1512541" y="2652831"/>
              <a:chExt cx="2501528" cy="2354865"/>
            </a:xfrm>
          </p:grpSpPr>
          <p:sp>
            <p:nvSpPr>
              <p:cNvPr id="74" name="Freeform 73"/>
              <p:cNvSpPr>
                <a:spLocks noChangeAspect="1"/>
              </p:cNvSpPr>
              <p:nvPr/>
            </p:nvSpPr>
            <p:spPr bwMode="black">
              <a:xfrm>
                <a:off x="1561416" y="3619516"/>
                <a:ext cx="706136" cy="492859"/>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rgbClr val="F7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35" tIns="146188" rIns="182735" bIns="1461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723" fontAlgn="base">
                  <a:lnSpc>
                    <a:spcPct val="90000"/>
                  </a:lnSpc>
                  <a:spcBef>
                    <a:spcPct val="0"/>
                  </a:spcBef>
                  <a:spcAft>
                    <a:spcPct val="0"/>
                  </a:spcAft>
                  <a:defRPr/>
                </a:pPr>
                <a:endParaRPr lang="en-US" sz="239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14"/>
              <p:cNvSpPr>
                <a:spLocks noEditPoints="1"/>
              </p:cNvSpPr>
              <p:nvPr/>
            </p:nvSpPr>
            <p:spPr bwMode="auto">
              <a:xfrm>
                <a:off x="1681819" y="2652831"/>
                <a:ext cx="461365" cy="615831"/>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chemeClr val="bg1"/>
              </a:solidFill>
              <a:ln>
                <a:noFill/>
              </a:ln>
            </p:spPr>
            <p:txBody>
              <a:bodyPr vert="horz" wrap="square" lIns="91367" tIns="45684" rIns="91367" bIns="45684" numCol="1" anchor="t" anchorCtr="0" compatLnSpc="1">
                <a:prstTxWarp prst="textNoShape">
                  <a:avLst/>
                </a:prstTxWarp>
              </a:bodyPr>
              <a:lstStyle/>
              <a:p>
                <a:pPr defTabSz="913665">
                  <a:defRPr/>
                </a:pPr>
                <a:endParaRPr lang="en-US" sz="1798" kern="0">
                  <a:solidFill>
                    <a:sysClr val="windowText" lastClr="000000"/>
                  </a:solidFill>
                </a:endParaRPr>
              </a:p>
            </p:txBody>
          </p:sp>
          <p:sp>
            <p:nvSpPr>
              <p:cNvPr id="91" name="Freeform 90"/>
              <p:cNvSpPr>
                <a:spLocks noChangeAspect="1" noEditPoints="1"/>
              </p:cNvSpPr>
              <p:nvPr/>
            </p:nvSpPr>
            <p:spPr bwMode="black">
              <a:xfrm>
                <a:off x="1886481" y="4421731"/>
                <a:ext cx="312082" cy="585965"/>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bg1"/>
              </a:solidFill>
              <a:ln>
                <a:noFill/>
              </a:ln>
            </p:spPr>
            <p:txBody>
              <a:bodyPr vert="horz" wrap="square" lIns="91367" tIns="45684" rIns="91367" bIns="4568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92">
                  <a:defRPr/>
                </a:pPr>
                <a:endParaRPr lang="en-US" sz="1798" dirty="0"/>
              </a:p>
            </p:txBody>
          </p:sp>
          <p:cxnSp>
            <p:nvCxnSpPr>
              <p:cNvPr id="92" name="Straight Arrow Connector 91"/>
              <p:cNvCxnSpPr/>
              <p:nvPr/>
            </p:nvCxnSpPr>
            <p:spPr>
              <a:xfrm>
                <a:off x="2529470" y="3127998"/>
                <a:ext cx="1484599" cy="465299"/>
              </a:xfrm>
              <a:prstGeom prst="straightConnector1">
                <a:avLst/>
              </a:prstGeom>
              <a:ln>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2552819" y="3854730"/>
                <a:ext cx="1461250" cy="15447"/>
              </a:xfrm>
              <a:prstGeom prst="straightConnector1">
                <a:avLst/>
              </a:prstGeom>
              <a:ln>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2603930" y="4151750"/>
                <a:ext cx="1407170" cy="527275"/>
              </a:xfrm>
              <a:prstGeom prst="straightConnector1">
                <a:avLst/>
              </a:prstGeom>
              <a:ln>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97" name="Freeform 96"/>
              <p:cNvSpPr>
                <a:spLocks noChangeAspect="1" noEditPoints="1"/>
              </p:cNvSpPr>
              <p:nvPr/>
            </p:nvSpPr>
            <p:spPr bwMode="black">
              <a:xfrm>
                <a:off x="1512541" y="4411662"/>
                <a:ext cx="312082" cy="585965"/>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bg1"/>
              </a:solidFill>
              <a:ln>
                <a:noFill/>
              </a:ln>
            </p:spPr>
            <p:txBody>
              <a:bodyPr vert="horz" wrap="square" lIns="91367" tIns="45684" rIns="91367" bIns="4568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92">
                  <a:defRPr/>
                </a:pPr>
                <a:endParaRPr lang="en-US" sz="1798" dirty="0"/>
              </a:p>
            </p:txBody>
          </p:sp>
        </p:grpSp>
        <p:sp>
          <p:nvSpPr>
            <p:cNvPr id="54" name="Freeform 53"/>
            <p:cNvSpPr>
              <a:spLocks noChangeAspect="1"/>
            </p:cNvSpPr>
            <p:nvPr/>
          </p:nvSpPr>
          <p:spPr bwMode="black">
            <a:xfrm>
              <a:off x="9874232" y="2633988"/>
              <a:ext cx="452019" cy="595457"/>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35" tIns="146188" rIns="182735" bIns="1461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723" fontAlgn="base">
                <a:lnSpc>
                  <a:spcPct val="90000"/>
                </a:lnSpc>
                <a:spcBef>
                  <a:spcPct val="0"/>
                </a:spcBef>
                <a:spcAft>
                  <a:spcPct val="0"/>
                </a:spcAft>
                <a:defRPr/>
              </a:pPr>
              <a:endParaRPr lang="en-US" sz="2398"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54"/>
            <p:cNvSpPr>
              <a:spLocks noChangeAspect="1"/>
            </p:cNvSpPr>
            <p:nvPr/>
          </p:nvSpPr>
          <p:spPr bwMode="black">
            <a:xfrm>
              <a:off x="9874232" y="3316435"/>
              <a:ext cx="452019" cy="595457"/>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735" tIns="146188" rIns="182735" bIns="1461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723" fontAlgn="base">
                <a:lnSpc>
                  <a:spcPct val="90000"/>
                </a:lnSpc>
                <a:spcBef>
                  <a:spcPct val="0"/>
                </a:spcBef>
                <a:spcAft>
                  <a:spcPct val="0"/>
                </a:spcAft>
                <a:defRPr/>
              </a:pPr>
              <a:endParaRPr lang="en-US" sz="2398" dirty="0">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Arrow Connector 65"/>
            <p:cNvCxnSpPr/>
            <p:nvPr/>
          </p:nvCxnSpPr>
          <p:spPr>
            <a:xfrm flipV="1">
              <a:off x="8627970" y="2396083"/>
              <a:ext cx="1093862" cy="476636"/>
            </a:xfrm>
            <a:prstGeom prst="straightConnector1">
              <a:avLst/>
            </a:prstGeom>
            <a:ln>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8678089" y="2979061"/>
              <a:ext cx="1043743" cy="26108"/>
            </a:xfrm>
            <a:prstGeom prst="straightConnector1">
              <a:avLst/>
            </a:prstGeom>
            <a:ln>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8627970" y="3104124"/>
              <a:ext cx="1093861" cy="517564"/>
            </a:xfrm>
            <a:prstGeom prst="straightConnector1">
              <a:avLst/>
            </a:prstGeom>
            <a:ln>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9821332" y="2058124"/>
              <a:ext cx="584697" cy="458658"/>
            </a:xfrm>
            <a:prstGeom prst="rect">
              <a:avLst/>
            </a:prstGeom>
          </p:spPr>
        </p:pic>
        <p:cxnSp>
          <p:nvCxnSpPr>
            <p:cNvPr id="7" name="Straight Connector 6"/>
            <p:cNvCxnSpPr/>
            <p:nvPr/>
          </p:nvCxnSpPr>
          <p:spPr>
            <a:xfrm>
              <a:off x="7721189" y="1955899"/>
              <a:ext cx="3111749"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869036" y="2117041"/>
              <a:ext cx="0" cy="17240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2" name="Picture 71"/>
          <p:cNvPicPr>
            <a:picLocks noChangeAspect="1"/>
          </p:cNvPicPr>
          <p:nvPr/>
        </p:nvPicPr>
        <p:blipFill>
          <a:blip r:embed="rId4"/>
          <a:stretch>
            <a:fillRect/>
          </a:stretch>
        </p:blipFill>
        <p:spPr>
          <a:xfrm>
            <a:off x="11024367" y="2015749"/>
            <a:ext cx="1047641" cy="464478"/>
          </a:xfrm>
          <a:prstGeom prst="rect">
            <a:avLst/>
          </a:prstGeom>
        </p:spPr>
      </p:pic>
      <p:sp>
        <p:nvSpPr>
          <p:cNvPr id="77" name="Rectangle 76"/>
          <p:cNvSpPr/>
          <p:nvPr/>
        </p:nvSpPr>
        <p:spPr bwMode="auto">
          <a:xfrm>
            <a:off x="4919153" y="4740258"/>
            <a:ext cx="1932587" cy="1950483"/>
          </a:xfrm>
          <a:prstGeom prst="rect">
            <a:avLst/>
          </a:prstGeom>
          <a:solidFill>
            <a:schemeClr val="bg1">
              <a:lumMod val="50000"/>
            </a:schemeClr>
          </a:solidFill>
          <a:ln w="9525" cap="flat" cmpd="sng" algn="ctr">
            <a:noFill/>
            <a:prstDash val="solid"/>
            <a:headEnd type="none" w="med" len="med"/>
            <a:tailEnd type="none" w="med" len="med"/>
          </a:ln>
          <a:effectLst/>
        </p:spPr>
        <p:txBody>
          <a:bodyPr rot="0" spcFirstLastPara="0" vert="horz" wrap="square" lIns="182735" tIns="146188" rIns="182735" bIns="1461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723" fontAlgn="base">
              <a:spcBef>
                <a:spcPct val="0"/>
              </a:spcBef>
              <a:spcAft>
                <a:spcPct val="0"/>
              </a:spcAft>
              <a:defRPr/>
            </a:pPr>
            <a:endParaRPr lang="en-US" sz="1798" i="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723" fontAlgn="base">
              <a:spcBef>
                <a:spcPct val="0"/>
              </a:spcBef>
              <a:spcAft>
                <a:spcPct val="0"/>
              </a:spcAft>
              <a:defRPr/>
            </a:pPr>
            <a:r>
              <a:rPr lang="en-US" sz="1798" i="1" dirty="0">
                <a:gradFill>
                  <a:gsLst>
                    <a:gs pos="0">
                      <a:srgbClr val="FFFFFF"/>
                    </a:gs>
                    <a:gs pos="100000">
                      <a:srgbClr val="FFFFFF"/>
                    </a:gs>
                  </a:gsLst>
                  <a:lin ang="5400000" scaled="0"/>
                </a:gradFill>
                <a:latin typeface="Segoe UI"/>
                <a:ea typeface="Segoe UI" pitchFamily="34" charset="0"/>
                <a:cs typeface="Segoe UI" pitchFamily="34" charset="0"/>
              </a:rPr>
              <a:t>Load transformed data to SQL DW</a:t>
            </a:r>
          </a:p>
        </p:txBody>
      </p:sp>
      <p:sp>
        <p:nvSpPr>
          <p:cNvPr id="78" name="Rectangle 77"/>
          <p:cNvSpPr/>
          <p:nvPr/>
        </p:nvSpPr>
        <p:spPr bwMode="auto">
          <a:xfrm>
            <a:off x="7087360" y="4734965"/>
            <a:ext cx="1934244" cy="1985201"/>
          </a:xfrm>
          <a:prstGeom prst="rect">
            <a:avLst/>
          </a:prstGeom>
          <a:solidFill>
            <a:schemeClr val="bg1">
              <a:lumMod val="50000"/>
            </a:schemeClr>
          </a:solidFill>
          <a:ln w="9525" cap="flat" cmpd="sng" algn="ctr">
            <a:noFill/>
            <a:prstDash val="solid"/>
            <a:headEnd type="none" w="med" len="med"/>
            <a:tailEnd type="none" w="med" len="med"/>
          </a:ln>
          <a:effectLst/>
        </p:spPr>
        <p:txBody>
          <a:bodyPr rot="0" spcFirstLastPara="0" vert="horz" wrap="square" lIns="182735" tIns="146188" rIns="182735" bIns="1461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723" fontAlgn="base">
              <a:spcBef>
                <a:spcPct val="0"/>
              </a:spcBef>
              <a:spcAft>
                <a:spcPct val="0"/>
              </a:spcAft>
              <a:defRPr/>
            </a:pPr>
            <a:endParaRPr lang="en-US" sz="1798" i="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723" fontAlgn="base">
              <a:spcBef>
                <a:spcPct val="0"/>
              </a:spcBef>
              <a:spcAft>
                <a:spcPct val="0"/>
              </a:spcAft>
              <a:defRPr/>
            </a:pPr>
            <a:r>
              <a:rPr lang="en-US" sz="1798" i="1" dirty="0">
                <a:gradFill>
                  <a:gsLst>
                    <a:gs pos="0">
                      <a:srgbClr val="FFFFFF"/>
                    </a:gs>
                    <a:gs pos="100000">
                      <a:srgbClr val="FFFFFF"/>
                    </a:gs>
                  </a:gsLst>
                  <a:lin ang="5400000" scaled="0"/>
                </a:gradFill>
                <a:latin typeface="Segoe UI"/>
                <a:ea typeface="Segoe UI" pitchFamily="34" charset="0"/>
                <a:cs typeface="Segoe UI" pitchFamily="34" charset="0"/>
              </a:rPr>
              <a:t>Hub</a:t>
            </a:r>
          </a:p>
          <a:p>
            <a:pPr algn="ctr" defTabSz="931723" fontAlgn="base">
              <a:spcBef>
                <a:spcPct val="0"/>
              </a:spcBef>
              <a:spcAft>
                <a:spcPct val="0"/>
              </a:spcAft>
              <a:defRPr/>
            </a:pPr>
            <a:endParaRPr lang="en-US" sz="1798" i="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723" fontAlgn="base">
              <a:spcBef>
                <a:spcPct val="0"/>
              </a:spcBef>
              <a:spcAft>
                <a:spcPct val="0"/>
              </a:spcAft>
              <a:defRPr/>
            </a:pPr>
            <a:r>
              <a:rPr lang="en-US" sz="1798" i="1" dirty="0">
                <a:gradFill>
                  <a:gsLst>
                    <a:gs pos="0">
                      <a:srgbClr val="FFFFFF"/>
                    </a:gs>
                    <a:gs pos="100000">
                      <a:srgbClr val="FFFFFF"/>
                    </a:gs>
                  </a:gsLst>
                  <a:lin ang="5400000" scaled="0"/>
                </a:gradFill>
                <a:latin typeface="Segoe UI"/>
                <a:ea typeface="Segoe UI" pitchFamily="34" charset="0"/>
                <a:cs typeface="Segoe UI" pitchFamily="34" charset="0"/>
              </a:rPr>
              <a:t>32 Concurrent Queries</a:t>
            </a:r>
          </a:p>
        </p:txBody>
      </p:sp>
      <p:sp>
        <p:nvSpPr>
          <p:cNvPr id="79" name="Rectangle 78"/>
          <p:cNvSpPr/>
          <p:nvPr/>
        </p:nvSpPr>
        <p:spPr bwMode="auto">
          <a:xfrm>
            <a:off x="9226270" y="4718286"/>
            <a:ext cx="1907570" cy="1985201"/>
          </a:xfrm>
          <a:prstGeom prst="rect">
            <a:avLst/>
          </a:prstGeom>
          <a:solidFill>
            <a:schemeClr val="bg1">
              <a:lumMod val="50000"/>
            </a:schemeClr>
          </a:solidFill>
          <a:ln w="9525" cap="flat" cmpd="sng" algn="ctr">
            <a:noFill/>
            <a:prstDash val="solid"/>
            <a:headEnd type="none" w="med" len="med"/>
            <a:tailEnd type="none" w="med" len="med"/>
          </a:ln>
          <a:effectLst/>
        </p:spPr>
        <p:txBody>
          <a:bodyPr rot="0" spcFirstLastPara="0" vert="horz" wrap="square" lIns="182735" tIns="146188" rIns="182735" bIns="1461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723" fontAlgn="base">
              <a:spcBef>
                <a:spcPct val="0"/>
              </a:spcBef>
              <a:spcAft>
                <a:spcPct val="0"/>
              </a:spcAft>
              <a:defRPr/>
            </a:pPr>
            <a:endParaRPr lang="en-US" sz="1798" i="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723" fontAlgn="base">
              <a:spcBef>
                <a:spcPct val="0"/>
              </a:spcBef>
              <a:spcAft>
                <a:spcPct val="0"/>
              </a:spcAft>
              <a:defRPr/>
            </a:pPr>
            <a:r>
              <a:rPr lang="en-US" sz="1798" i="1" dirty="0">
                <a:gradFill>
                  <a:gsLst>
                    <a:gs pos="0">
                      <a:srgbClr val="FFFFFF"/>
                    </a:gs>
                    <a:gs pos="100000">
                      <a:srgbClr val="FFFFFF"/>
                    </a:gs>
                  </a:gsLst>
                  <a:lin ang="5400000" scaled="0"/>
                </a:gradFill>
                <a:latin typeface="Segoe UI"/>
                <a:ea typeface="Segoe UI" pitchFamily="34" charset="0"/>
                <a:cs typeface="Segoe UI" pitchFamily="34" charset="0"/>
              </a:rPr>
              <a:t>Spokes</a:t>
            </a:r>
          </a:p>
          <a:p>
            <a:pPr algn="ctr" defTabSz="931723" fontAlgn="base">
              <a:spcBef>
                <a:spcPct val="0"/>
              </a:spcBef>
              <a:spcAft>
                <a:spcPct val="0"/>
              </a:spcAft>
              <a:defRPr/>
            </a:pPr>
            <a:endParaRPr lang="en-US" sz="1798" i="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723" fontAlgn="base">
              <a:spcBef>
                <a:spcPct val="0"/>
              </a:spcBef>
              <a:spcAft>
                <a:spcPct val="0"/>
              </a:spcAft>
              <a:defRPr/>
            </a:pPr>
            <a:r>
              <a:rPr lang="en-US" sz="1798" i="1" dirty="0">
                <a:gradFill>
                  <a:gsLst>
                    <a:gs pos="0">
                      <a:srgbClr val="FFFFFF"/>
                    </a:gs>
                    <a:gs pos="100000">
                      <a:srgbClr val="FFFFFF"/>
                    </a:gs>
                  </a:gsLst>
                  <a:lin ang="5400000" scaled="0"/>
                </a:gradFill>
                <a:latin typeface="Segoe UI"/>
                <a:ea typeface="Segoe UI" pitchFamily="34" charset="0"/>
                <a:cs typeface="Segoe UI" pitchFamily="34" charset="0"/>
              </a:rPr>
              <a:t>Interactive queries or Reporting</a:t>
            </a:r>
          </a:p>
        </p:txBody>
      </p:sp>
      <p:pic>
        <p:nvPicPr>
          <p:cNvPr id="19" name="Picture 18"/>
          <p:cNvPicPr>
            <a:picLocks noChangeAspect="1"/>
          </p:cNvPicPr>
          <p:nvPr/>
        </p:nvPicPr>
        <p:blipFill>
          <a:blip r:embed="rId5"/>
          <a:stretch>
            <a:fillRect/>
          </a:stretch>
        </p:blipFill>
        <p:spPr>
          <a:xfrm>
            <a:off x="11072108" y="2809006"/>
            <a:ext cx="966050" cy="617758"/>
          </a:xfrm>
          <a:prstGeom prst="rect">
            <a:avLst/>
          </a:prstGeom>
        </p:spPr>
      </p:pic>
      <p:sp>
        <p:nvSpPr>
          <p:cNvPr id="8" name="Rectangle 7"/>
          <p:cNvSpPr/>
          <p:nvPr/>
        </p:nvSpPr>
        <p:spPr bwMode="auto">
          <a:xfrm>
            <a:off x="6905557" y="1522503"/>
            <a:ext cx="5403849" cy="5248762"/>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3" fontAlgn="base">
              <a:spcBef>
                <a:spcPct val="0"/>
              </a:spcBef>
              <a:spcAft>
                <a:spcPct val="0"/>
              </a:spcAft>
            </a:pPr>
            <a:endParaRPr lang="en-US" sz="1998" dirty="0">
              <a:gradFill>
                <a:gsLst>
                  <a:gs pos="5439">
                    <a:srgbClr val="F8F8F8"/>
                  </a:gs>
                  <a:gs pos="10000">
                    <a:srgbClr val="F8F8F8"/>
                  </a:gs>
                </a:gsLst>
                <a:lin ang="5400000" scaled="0"/>
              </a:gradFill>
            </a:endParaRPr>
          </a:p>
        </p:txBody>
      </p:sp>
      <p:pic>
        <p:nvPicPr>
          <p:cNvPr id="95" name="Picture 94"/>
          <p:cNvPicPr>
            <a:picLocks noChangeAspect="1"/>
          </p:cNvPicPr>
          <p:nvPr/>
        </p:nvPicPr>
        <p:blipFill>
          <a:blip r:embed="rId5"/>
          <a:stretch>
            <a:fillRect/>
          </a:stretch>
        </p:blipFill>
        <p:spPr>
          <a:xfrm>
            <a:off x="8522470" y="3603528"/>
            <a:ext cx="851159" cy="559023"/>
          </a:xfrm>
          <a:prstGeom prst="rect">
            <a:avLst/>
          </a:prstGeom>
        </p:spPr>
      </p:pic>
      <p:cxnSp>
        <p:nvCxnSpPr>
          <p:cNvPr id="96" name="Straight Arrow Connector 95"/>
          <p:cNvCxnSpPr/>
          <p:nvPr/>
        </p:nvCxnSpPr>
        <p:spPr>
          <a:xfrm>
            <a:off x="8685875" y="3367906"/>
            <a:ext cx="199033" cy="194389"/>
          </a:xfrm>
          <a:prstGeom prst="straightConnector1">
            <a:avLst/>
          </a:prstGeom>
          <a:ln>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100" name="Picture 99"/>
          <p:cNvPicPr>
            <a:picLocks noChangeAspect="1"/>
          </p:cNvPicPr>
          <p:nvPr/>
        </p:nvPicPr>
        <p:blipFill>
          <a:blip r:embed="rId6"/>
          <a:stretch>
            <a:fillRect/>
          </a:stretch>
        </p:blipFill>
        <p:spPr>
          <a:xfrm>
            <a:off x="11091365" y="3717084"/>
            <a:ext cx="1002811" cy="552924"/>
          </a:xfrm>
          <a:prstGeom prst="rect">
            <a:avLst/>
          </a:prstGeom>
        </p:spPr>
      </p:pic>
      <p:pic>
        <p:nvPicPr>
          <p:cNvPr id="101" name="Picture 1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93223" y="4300500"/>
            <a:ext cx="1141041" cy="168932"/>
          </a:xfrm>
          <a:prstGeom prst="rect">
            <a:avLst/>
          </a:prstGeom>
        </p:spPr>
      </p:pic>
      <p:pic>
        <p:nvPicPr>
          <p:cNvPr id="45" name="Picture 44">
            <a:extLst>
              <a:ext uri="{FF2B5EF4-FFF2-40B4-BE49-F238E27FC236}">
                <a16:creationId xmlns:a16="http://schemas.microsoft.com/office/drawing/2014/main" id="{BCE88BCD-4A95-4CE2-8B30-6CAD7A065C7F}"/>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098944" y="2442725"/>
            <a:ext cx="1078126" cy="1078126"/>
          </a:xfrm>
          <a:prstGeom prst="rect">
            <a:avLst/>
          </a:prstGeom>
        </p:spPr>
      </p:pic>
      <p:sp>
        <p:nvSpPr>
          <p:cNvPr id="47" name="Title 1">
            <a:extLst>
              <a:ext uri="{FF2B5EF4-FFF2-40B4-BE49-F238E27FC236}">
                <a16:creationId xmlns:a16="http://schemas.microsoft.com/office/drawing/2014/main" id="{1D72CF10-6E7E-4535-94DD-CD14E8078C75}"/>
              </a:ext>
            </a:extLst>
          </p:cNvPr>
          <p:cNvSpPr txBox="1">
            <a:spLocks/>
          </p:cNvSpPr>
          <p:nvPr/>
        </p:nvSpPr>
        <p:spPr>
          <a:xfrm>
            <a:off x="855768" y="415772"/>
            <a:ext cx="10724938" cy="13519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solidFill>
                  <a:schemeClr val="bg1"/>
                </a:solidFill>
              </a:rPr>
              <a:t>SQL DW Common Usage Pattern</a:t>
            </a:r>
          </a:p>
        </p:txBody>
      </p:sp>
    </p:spTree>
    <p:extLst>
      <p:ext uri="{BB962C8B-B14F-4D97-AF65-F5344CB8AC3E}">
        <p14:creationId xmlns:p14="http://schemas.microsoft.com/office/powerpoint/2010/main" val="1186700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5560" y="3656359"/>
            <a:ext cx="10732540" cy="2492990"/>
          </a:xfrm>
        </p:spPr>
        <p:txBody>
          <a:bodyPr/>
          <a:lstStyle/>
          <a:p>
            <a:r>
              <a:rPr lang="en-US" sz="6000" dirty="0">
                <a:solidFill>
                  <a:schemeClr val="accent6">
                    <a:lumMod val="50000"/>
                    <a:lumOff val="50000"/>
                  </a:schemeClr>
                </a:solidFill>
                <a:latin typeface="+mn-lt"/>
              </a:rPr>
              <a:t>hands on</a:t>
            </a:r>
          </a:p>
          <a:p>
            <a:r>
              <a:rPr lang="en-US" sz="4800" dirty="0"/>
              <a:t>analytics leveraging SQL Data Warehouse </a:t>
            </a:r>
          </a:p>
        </p:txBody>
      </p:sp>
    </p:spTree>
    <p:extLst>
      <p:ext uri="{BB962C8B-B14F-4D97-AF65-F5344CB8AC3E}">
        <p14:creationId xmlns:p14="http://schemas.microsoft.com/office/powerpoint/2010/main" val="120059665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965AD2-6222-49DE-BE62-9767DD3BF1E6}"/>
              </a:ext>
            </a:extLst>
          </p:cNvPr>
          <p:cNvSpPr/>
          <p:nvPr/>
        </p:nvSpPr>
        <p:spPr bwMode="auto">
          <a:xfrm>
            <a:off x="731837" y="1363662"/>
            <a:ext cx="5410200" cy="12954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pPr>
            <a:r>
              <a:rPr lang="en-US" sz="2200" dirty="0">
                <a:solidFill>
                  <a:schemeClr val="accent6">
                    <a:lumMod val="50000"/>
                    <a:lumOff val="50000"/>
                  </a:schemeClr>
                </a:solidFill>
              </a:rPr>
              <a:t>Many venues host events that don’t sell out and which are less profitable.</a:t>
            </a:r>
          </a:p>
        </p:txBody>
      </p:sp>
      <p:sp>
        <p:nvSpPr>
          <p:cNvPr id="6" name="Rectangle 5">
            <a:extLst>
              <a:ext uri="{FF2B5EF4-FFF2-40B4-BE49-F238E27FC236}">
                <a16:creationId xmlns:a16="http://schemas.microsoft.com/office/drawing/2014/main" id="{5F5939D2-8BDC-4DDE-BAC7-515A0AF6CA34}"/>
              </a:ext>
            </a:extLst>
          </p:cNvPr>
          <p:cNvSpPr/>
          <p:nvPr/>
        </p:nvSpPr>
        <p:spPr bwMode="auto">
          <a:xfrm>
            <a:off x="6142037" y="1363662"/>
            <a:ext cx="5410200" cy="12954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tabLst>
                <a:tab pos="5370513" algn="l"/>
              </a:tabLst>
            </a:pPr>
            <a:r>
              <a:rPr lang="en-US" sz="2200" dirty="0">
                <a:gradFill>
                  <a:gsLst>
                    <a:gs pos="0">
                      <a:srgbClr val="FFFFFF"/>
                    </a:gs>
                    <a:gs pos="100000">
                      <a:srgbClr val="FFFFFF"/>
                    </a:gs>
                  </a:gsLst>
                  <a:lin ang="5400000" scaled="0"/>
                </a:gradFill>
              </a:rPr>
              <a:t>Can WTP do something to increase sales and revenue for underperforming venues?</a:t>
            </a:r>
          </a:p>
        </p:txBody>
      </p:sp>
      <p:sp>
        <p:nvSpPr>
          <p:cNvPr id="7" name="Rectangle 6">
            <a:extLst>
              <a:ext uri="{FF2B5EF4-FFF2-40B4-BE49-F238E27FC236}">
                <a16:creationId xmlns:a16="http://schemas.microsoft.com/office/drawing/2014/main" id="{AEDB6411-F471-43AC-85E8-3E12BCAD969E}"/>
              </a:ext>
            </a:extLst>
          </p:cNvPr>
          <p:cNvSpPr/>
          <p:nvPr/>
        </p:nvSpPr>
        <p:spPr bwMode="auto">
          <a:xfrm>
            <a:off x="731837" y="2659062"/>
            <a:ext cx="5410200" cy="12954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pPr>
            <a:r>
              <a:rPr lang="en-US" sz="2200" dirty="0">
                <a:solidFill>
                  <a:schemeClr val="accent6">
                    <a:lumMod val="50000"/>
                    <a:lumOff val="50000"/>
                  </a:schemeClr>
                </a:solidFill>
              </a:rPr>
              <a:t>Many people attend events at multiple venues in the same area.</a:t>
            </a:r>
          </a:p>
        </p:txBody>
      </p:sp>
      <p:sp>
        <p:nvSpPr>
          <p:cNvPr id="8" name="Rectangle 7">
            <a:extLst>
              <a:ext uri="{FF2B5EF4-FFF2-40B4-BE49-F238E27FC236}">
                <a16:creationId xmlns:a16="http://schemas.microsoft.com/office/drawing/2014/main" id="{E5592C47-075F-4554-A131-559B5666A137}"/>
              </a:ext>
            </a:extLst>
          </p:cNvPr>
          <p:cNvSpPr/>
          <p:nvPr/>
        </p:nvSpPr>
        <p:spPr bwMode="auto">
          <a:xfrm>
            <a:off x="6142037" y="2659062"/>
            <a:ext cx="5410200" cy="12954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tabLst>
                <a:tab pos="5370513" algn="l"/>
              </a:tabLst>
            </a:pPr>
            <a:r>
              <a:rPr lang="en-US" sz="2200" dirty="0">
                <a:gradFill>
                  <a:gsLst>
                    <a:gs pos="0">
                      <a:srgbClr val="FFFFFF"/>
                    </a:gs>
                    <a:gs pos="100000">
                      <a:srgbClr val="FFFFFF"/>
                    </a:gs>
                  </a:gsLst>
                  <a:lin ang="5400000" scaled="0"/>
                </a:gradFill>
              </a:rPr>
              <a:t>Can WTP help people find events hosted by WTP venues in the their area and boost traffic? </a:t>
            </a:r>
          </a:p>
        </p:txBody>
      </p:sp>
      <p:sp>
        <p:nvSpPr>
          <p:cNvPr id="9" name="Rectangle 8">
            <a:extLst>
              <a:ext uri="{FF2B5EF4-FFF2-40B4-BE49-F238E27FC236}">
                <a16:creationId xmlns:a16="http://schemas.microsoft.com/office/drawing/2014/main" id="{C37FB4D7-C970-468F-A10B-306D71BD7146}"/>
              </a:ext>
            </a:extLst>
          </p:cNvPr>
          <p:cNvSpPr/>
          <p:nvPr/>
        </p:nvSpPr>
        <p:spPr bwMode="auto">
          <a:xfrm>
            <a:off x="731837" y="3954462"/>
            <a:ext cx="5410200" cy="24384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pPr>
            <a:r>
              <a:rPr lang="en-US" sz="2200" dirty="0">
                <a:solidFill>
                  <a:schemeClr val="accent6">
                    <a:lumMod val="50000"/>
                    <a:lumOff val="50000"/>
                  </a:schemeClr>
                </a:solidFill>
              </a:rPr>
              <a:t>A small number of venues account for a large % of overall ticket sales, with large events that sellout rapidly.  High rates of sale from these customers can impact the performance experience of other venues.</a:t>
            </a:r>
          </a:p>
        </p:txBody>
      </p:sp>
      <p:sp>
        <p:nvSpPr>
          <p:cNvPr id="10" name="Rectangle 9">
            <a:extLst>
              <a:ext uri="{FF2B5EF4-FFF2-40B4-BE49-F238E27FC236}">
                <a16:creationId xmlns:a16="http://schemas.microsoft.com/office/drawing/2014/main" id="{F8B0A522-C0CC-46BC-9241-6285E97D023F}"/>
              </a:ext>
            </a:extLst>
          </p:cNvPr>
          <p:cNvSpPr/>
          <p:nvPr/>
        </p:nvSpPr>
        <p:spPr bwMode="auto">
          <a:xfrm>
            <a:off x="6142037" y="3954462"/>
            <a:ext cx="5410200" cy="24384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pPr>
            <a:r>
              <a:rPr lang="en-US" sz="2200" dirty="0">
                <a:gradFill>
                  <a:gsLst>
                    <a:gs pos="0">
                      <a:srgbClr val="FFFFFF"/>
                    </a:gs>
                    <a:gs pos="100000">
                      <a:srgbClr val="FFFFFF"/>
                    </a:gs>
                  </a:gsLst>
                  <a:lin ang="5400000" scaled="0"/>
                </a:gradFill>
              </a:rPr>
              <a:t>Could WTP introduce a tiered service with different SLAs, separating venues with different performance requirements?</a:t>
            </a:r>
          </a:p>
        </p:txBody>
      </p:sp>
      <p:sp>
        <p:nvSpPr>
          <p:cNvPr id="11" name="Rectangle 10">
            <a:extLst>
              <a:ext uri="{FF2B5EF4-FFF2-40B4-BE49-F238E27FC236}">
                <a16:creationId xmlns:a16="http://schemas.microsoft.com/office/drawing/2014/main" id="{76B3D1F0-EE0A-46F2-846E-C624B28B80F5}"/>
              </a:ext>
            </a:extLst>
          </p:cNvPr>
          <p:cNvSpPr/>
          <p:nvPr/>
        </p:nvSpPr>
        <p:spPr bwMode="auto">
          <a:xfrm>
            <a:off x="731837" y="677862"/>
            <a:ext cx="5410200" cy="6858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solidFill>
                  <a:schemeClr val="accent6">
                    <a:lumMod val="50000"/>
                    <a:lumOff val="50000"/>
                  </a:schemeClr>
                </a:solidFill>
              </a:rPr>
              <a:t>Insight</a:t>
            </a:r>
          </a:p>
        </p:txBody>
      </p:sp>
      <p:sp>
        <p:nvSpPr>
          <p:cNvPr id="12" name="Rectangle 11">
            <a:extLst>
              <a:ext uri="{FF2B5EF4-FFF2-40B4-BE49-F238E27FC236}">
                <a16:creationId xmlns:a16="http://schemas.microsoft.com/office/drawing/2014/main" id="{445898CE-AF65-44EA-94D6-B85932539D7F}"/>
              </a:ext>
            </a:extLst>
          </p:cNvPr>
          <p:cNvSpPr/>
          <p:nvPr/>
        </p:nvSpPr>
        <p:spPr bwMode="auto">
          <a:xfrm>
            <a:off x="6142037" y="677862"/>
            <a:ext cx="5410200" cy="6858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rPr>
              <a:t>Opportunity</a:t>
            </a:r>
          </a:p>
        </p:txBody>
      </p:sp>
    </p:spTree>
    <p:extLst>
      <p:ext uri="{BB962C8B-B14F-4D97-AF65-F5344CB8AC3E}">
        <p14:creationId xmlns:p14="http://schemas.microsoft.com/office/powerpoint/2010/main" val="14507309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411B0B-D31A-4DBF-9DB6-76B20BA19ADB}"/>
              </a:ext>
            </a:extLst>
          </p:cNvPr>
          <p:cNvSpPr/>
          <p:nvPr/>
        </p:nvSpPr>
        <p:spPr bwMode="auto">
          <a:xfrm>
            <a:off x="731837" y="1363662"/>
            <a:ext cx="5410200" cy="12954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pPr>
            <a:r>
              <a:rPr lang="en-US" sz="2200" dirty="0">
                <a:solidFill>
                  <a:schemeClr val="accent6">
                    <a:lumMod val="50000"/>
                    <a:lumOff val="50000"/>
                  </a:schemeClr>
                </a:solidFill>
              </a:rPr>
              <a:t>Many venues host events that don’t sell out and which are less profitable.</a:t>
            </a:r>
          </a:p>
        </p:txBody>
      </p:sp>
      <p:sp>
        <p:nvSpPr>
          <p:cNvPr id="7" name="Rectangle 6">
            <a:extLst>
              <a:ext uri="{FF2B5EF4-FFF2-40B4-BE49-F238E27FC236}">
                <a16:creationId xmlns:a16="http://schemas.microsoft.com/office/drawing/2014/main" id="{9EAD73C6-1B33-49F6-BE19-AFAF9B4D810E}"/>
              </a:ext>
            </a:extLst>
          </p:cNvPr>
          <p:cNvSpPr/>
          <p:nvPr/>
        </p:nvSpPr>
        <p:spPr bwMode="auto">
          <a:xfrm>
            <a:off x="6142037" y="1363662"/>
            <a:ext cx="5410200" cy="12954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tabLst>
                <a:tab pos="5370513" algn="l"/>
              </a:tabLst>
            </a:pPr>
            <a:r>
              <a:rPr lang="en-US" sz="2200" dirty="0">
                <a:gradFill>
                  <a:gsLst>
                    <a:gs pos="0">
                      <a:srgbClr val="FFFFFF"/>
                    </a:gs>
                    <a:gs pos="100000">
                      <a:srgbClr val="FFFFFF"/>
                    </a:gs>
                  </a:gsLst>
                  <a:lin ang="5400000" scaled="0"/>
                </a:gradFill>
              </a:rPr>
              <a:t>Can WTP do something to increase sales and revenue for underperforming venues?</a:t>
            </a:r>
          </a:p>
        </p:txBody>
      </p:sp>
      <p:sp>
        <p:nvSpPr>
          <p:cNvPr id="8" name="Rectangle 7">
            <a:extLst>
              <a:ext uri="{FF2B5EF4-FFF2-40B4-BE49-F238E27FC236}">
                <a16:creationId xmlns:a16="http://schemas.microsoft.com/office/drawing/2014/main" id="{1BBA7130-C33D-4F87-A75C-8B5870368883}"/>
              </a:ext>
            </a:extLst>
          </p:cNvPr>
          <p:cNvSpPr/>
          <p:nvPr/>
        </p:nvSpPr>
        <p:spPr bwMode="auto">
          <a:xfrm>
            <a:off x="731837" y="677862"/>
            <a:ext cx="5410200" cy="6858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solidFill>
                  <a:schemeClr val="accent6">
                    <a:lumMod val="50000"/>
                    <a:lumOff val="50000"/>
                  </a:schemeClr>
                </a:solidFill>
              </a:rPr>
              <a:t>Insight</a:t>
            </a:r>
          </a:p>
        </p:txBody>
      </p:sp>
      <p:sp>
        <p:nvSpPr>
          <p:cNvPr id="9" name="Rectangle 8">
            <a:extLst>
              <a:ext uri="{FF2B5EF4-FFF2-40B4-BE49-F238E27FC236}">
                <a16:creationId xmlns:a16="http://schemas.microsoft.com/office/drawing/2014/main" id="{2F6F89EE-3E3A-4111-B34D-85194968D944}"/>
              </a:ext>
            </a:extLst>
          </p:cNvPr>
          <p:cNvSpPr/>
          <p:nvPr/>
        </p:nvSpPr>
        <p:spPr bwMode="auto">
          <a:xfrm>
            <a:off x="6142037" y="677862"/>
            <a:ext cx="5410200" cy="6858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rPr>
              <a:t>Opportunity</a:t>
            </a:r>
          </a:p>
        </p:txBody>
      </p:sp>
      <p:sp>
        <p:nvSpPr>
          <p:cNvPr id="10" name="Rectangle 9">
            <a:extLst>
              <a:ext uri="{FF2B5EF4-FFF2-40B4-BE49-F238E27FC236}">
                <a16:creationId xmlns:a16="http://schemas.microsoft.com/office/drawing/2014/main" id="{268801C8-2BC1-4165-84F8-CC3F84D8C5B0}"/>
              </a:ext>
            </a:extLst>
          </p:cNvPr>
          <p:cNvSpPr/>
          <p:nvPr/>
        </p:nvSpPr>
        <p:spPr bwMode="auto">
          <a:xfrm>
            <a:off x="737959" y="3954462"/>
            <a:ext cx="10814277" cy="19812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ctr" anchorCtr="0" compatLnSpc="1">
            <a:prstTxWarp prst="textNoShape">
              <a:avLst/>
            </a:prstTxWarp>
          </a:bodyPr>
          <a:lstStyle/>
          <a:p>
            <a:pPr algn="ctr" defTabSz="932472" fontAlgn="base">
              <a:spcBef>
                <a:spcPct val="0"/>
              </a:spcBef>
              <a:spcAft>
                <a:spcPct val="0"/>
              </a:spcAft>
              <a:tabLst>
                <a:tab pos="5370513" algn="l"/>
              </a:tabLst>
            </a:pPr>
            <a:r>
              <a:rPr lang="en-US" sz="2800" dirty="0">
                <a:gradFill>
                  <a:gsLst>
                    <a:gs pos="0">
                      <a:srgbClr val="FFFFFF"/>
                    </a:gs>
                    <a:gs pos="100000">
                      <a:srgbClr val="FFFFFF"/>
                    </a:gs>
                  </a:gsLst>
                  <a:lin ang="5400000" scaled="0"/>
                </a:gradFill>
              </a:rPr>
              <a:t>Develop a system that predicts the likelihood of events selling out and guides the event administrator to offer discounts that maximize revenue </a:t>
            </a:r>
          </a:p>
        </p:txBody>
      </p:sp>
    </p:spTree>
    <p:extLst>
      <p:ext uri="{BB962C8B-B14F-4D97-AF65-F5344CB8AC3E}">
        <p14:creationId xmlns:p14="http://schemas.microsoft.com/office/powerpoint/2010/main" val="3777065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B47E0E-4626-4213-BD5A-6087797453E6}"/>
              </a:ext>
            </a:extLst>
          </p:cNvPr>
          <p:cNvSpPr/>
          <p:nvPr/>
        </p:nvSpPr>
        <p:spPr bwMode="auto">
          <a:xfrm>
            <a:off x="0" y="3268662"/>
            <a:ext cx="12436475" cy="37433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a:extLst>
              <a:ext uri="{FF2B5EF4-FFF2-40B4-BE49-F238E27FC236}">
                <a16:creationId xmlns:a16="http://schemas.microsoft.com/office/drawing/2014/main" id="{CA26C07D-95AA-4CC5-9C4B-780C4CD1DC2C}"/>
              </a:ext>
            </a:extLst>
          </p:cNvPr>
          <p:cNvSpPr>
            <a:spLocks noGrp="1"/>
          </p:cNvSpPr>
          <p:nvPr>
            <p:ph type="title"/>
          </p:nvPr>
        </p:nvSpPr>
        <p:spPr>
          <a:xfrm>
            <a:off x="274638" y="3878262"/>
            <a:ext cx="11887200" cy="2012859"/>
          </a:xfrm>
        </p:spPr>
        <p:txBody>
          <a:bodyPr/>
          <a:lstStyle/>
          <a:p>
            <a:r>
              <a:rPr lang="en-US" sz="6600" dirty="0">
                <a:solidFill>
                  <a:schemeClr val="bg1"/>
                </a:solidFill>
                <a:latin typeface="+mn-lt"/>
              </a:rPr>
              <a:t>Use Machine Learning to predict and impact </a:t>
            </a:r>
            <a:r>
              <a:rPr lang="en-US" sz="6600">
                <a:solidFill>
                  <a:schemeClr val="bg1"/>
                </a:solidFill>
                <a:latin typeface="+mn-lt"/>
              </a:rPr>
              <a:t>the future </a:t>
            </a:r>
            <a:endParaRPr lang="en-US" dirty="0">
              <a:solidFill>
                <a:schemeClr val="bg1"/>
              </a:solidFill>
              <a:latin typeface="+mn-lt"/>
            </a:endParaRPr>
          </a:p>
        </p:txBody>
      </p:sp>
    </p:spTree>
    <p:extLst>
      <p:ext uri="{BB962C8B-B14F-4D97-AF65-F5344CB8AC3E}">
        <p14:creationId xmlns:p14="http://schemas.microsoft.com/office/powerpoint/2010/main" val="31504315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4DF447-0209-477B-9742-D97ECCBC0E20}"/>
              </a:ext>
            </a:extLst>
          </p:cNvPr>
          <p:cNvSpPr/>
          <p:nvPr/>
        </p:nvSpPr>
        <p:spPr bwMode="auto">
          <a:xfrm>
            <a:off x="0" y="1592262"/>
            <a:ext cx="12436475" cy="54197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0379F08F-4BC3-4A2C-AE29-E394C448E50F}"/>
              </a:ext>
            </a:extLst>
          </p:cNvPr>
          <p:cNvSpPr>
            <a:spLocks noGrp="1"/>
          </p:cNvSpPr>
          <p:nvPr>
            <p:ph type="title"/>
          </p:nvPr>
        </p:nvSpPr>
        <p:spPr/>
        <p:txBody>
          <a:bodyPr/>
          <a:lstStyle/>
          <a:p>
            <a:r>
              <a:rPr lang="en-US" dirty="0"/>
              <a:t>What is Machine Learning</a:t>
            </a:r>
          </a:p>
        </p:txBody>
      </p:sp>
      <p:sp>
        <p:nvSpPr>
          <p:cNvPr id="3" name="Text Placeholder 2">
            <a:extLst>
              <a:ext uri="{FF2B5EF4-FFF2-40B4-BE49-F238E27FC236}">
                <a16:creationId xmlns:a16="http://schemas.microsoft.com/office/drawing/2014/main" id="{ED09D06D-D042-471A-AD31-F5097897C5B2}"/>
              </a:ext>
            </a:extLst>
          </p:cNvPr>
          <p:cNvSpPr>
            <a:spLocks noGrp="1"/>
          </p:cNvSpPr>
          <p:nvPr>
            <p:ph type="body" sz="quarter" idx="10"/>
          </p:nvPr>
        </p:nvSpPr>
        <p:spPr>
          <a:xfrm>
            <a:off x="503237" y="2659062"/>
            <a:ext cx="11583987" cy="1902059"/>
          </a:xfrm>
        </p:spPr>
        <p:txBody>
          <a:bodyPr/>
          <a:lstStyle/>
          <a:p>
            <a:pPr marL="0" indent="0" algn="ctr">
              <a:buNone/>
            </a:pPr>
            <a:r>
              <a:rPr lang="en-US" b="1" dirty="0">
                <a:solidFill>
                  <a:schemeClr val="bg1"/>
                </a:solidFill>
              </a:rPr>
              <a:t>Computer systems that become smarter with experience</a:t>
            </a:r>
          </a:p>
          <a:p>
            <a:pPr marL="0" indent="0" algn="ctr">
              <a:buNone/>
            </a:pPr>
            <a:endParaRPr lang="en-US" b="1" dirty="0">
              <a:solidFill>
                <a:schemeClr val="bg1"/>
              </a:solidFill>
            </a:endParaRPr>
          </a:p>
          <a:p>
            <a:pPr marL="0" indent="0" algn="ctr">
              <a:buNone/>
            </a:pPr>
            <a:r>
              <a:rPr lang="en-US" b="1" i="1" dirty="0">
                <a:solidFill>
                  <a:schemeClr val="bg1"/>
                </a:solidFill>
              </a:rPr>
              <a:t>Experience = Historic Data + Human Input</a:t>
            </a:r>
          </a:p>
        </p:txBody>
      </p:sp>
    </p:spTree>
    <p:extLst>
      <p:ext uri="{BB962C8B-B14F-4D97-AF65-F5344CB8AC3E}">
        <p14:creationId xmlns:p14="http://schemas.microsoft.com/office/powerpoint/2010/main" val="294742245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4CDE42-85FC-4690-A9EB-64FBD58DC9A8}"/>
              </a:ext>
            </a:extLst>
          </p:cNvPr>
          <p:cNvSpPr>
            <a:spLocks noGrp="1"/>
          </p:cNvSpPr>
          <p:nvPr>
            <p:ph type="body" sz="quarter" idx="10"/>
          </p:nvPr>
        </p:nvSpPr>
        <p:spPr>
          <a:xfrm>
            <a:off x="274639" y="2659062"/>
            <a:ext cx="7086535" cy="3120854"/>
          </a:xfrm>
        </p:spPr>
        <p:txBody>
          <a:bodyPr/>
          <a:lstStyle/>
          <a:p>
            <a:r>
              <a:rPr lang="en-US" dirty="0"/>
              <a:t>Data</a:t>
            </a:r>
          </a:p>
          <a:p>
            <a:endParaRPr lang="en-US" dirty="0"/>
          </a:p>
          <a:p>
            <a:r>
              <a:rPr lang="en-US" dirty="0"/>
              <a:t>Machine Learning (Algorithms)</a:t>
            </a:r>
          </a:p>
          <a:p>
            <a:endParaRPr lang="en-US" dirty="0"/>
          </a:p>
          <a:p>
            <a:r>
              <a:rPr lang="en-US" dirty="0"/>
              <a:t>Operationalization</a:t>
            </a:r>
          </a:p>
        </p:txBody>
      </p:sp>
      <p:sp>
        <p:nvSpPr>
          <p:cNvPr id="4" name="Rectangle 3">
            <a:extLst>
              <a:ext uri="{FF2B5EF4-FFF2-40B4-BE49-F238E27FC236}">
                <a16:creationId xmlns:a16="http://schemas.microsoft.com/office/drawing/2014/main" id="{B1070013-CE10-4672-896C-114A1C48BD69}"/>
              </a:ext>
            </a:extLst>
          </p:cNvPr>
          <p:cNvSpPr/>
          <p:nvPr/>
        </p:nvSpPr>
        <p:spPr bwMode="auto">
          <a:xfrm>
            <a:off x="0" y="1797430"/>
            <a:ext cx="12436475" cy="51970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2">
            <a:extLst>
              <a:ext uri="{FF2B5EF4-FFF2-40B4-BE49-F238E27FC236}">
                <a16:creationId xmlns:a16="http://schemas.microsoft.com/office/drawing/2014/main" id="{9BD2AA5C-3F35-4FA8-946E-FCA09EF8807F}"/>
              </a:ext>
            </a:extLst>
          </p:cNvPr>
          <p:cNvSpPr txBox="1">
            <a:spLocks/>
          </p:cNvSpPr>
          <p:nvPr/>
        </p:nvSpPr>
        <p:spPr>
          <a:xfrm>
            <a:off x="8217482" y="3993830"/>
            <a:ext cx="1483310" cy="68326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Data</a:t>
            </a:r>
          </a:p>
        </p:txBody>
      </p:sp>
      <p:sp>
        <p:nvSpPr>
          <p:cNvPr id="6" name="Text Placeholder 2">
            <a:extLst>
              <a:ext uri="{FF2B5EF4-FFF2-40B4-BE49-F238E27FC236}">
                <a16:creationId xmlns:a16="http://schemas.microsoft.com/office/drawing/2014/main" id="{077D5C2A-5E0B-4BF5-B6B2-A1829E630ECF}"/>
              </a:ext>
            </a:extLst>
          </p:cNvPr>
          <p:cNvSpPr txBox="1">
            <a:spLocks/>
          </p:cNvSpPr>
          <p:nvPr/>
        </p:nvSpPr>
        <p:spPr>
          <a:xfrm>
            <a:off x="8123237" y="5786258"/>
            <a:ext cx="4114735"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Operationalization</a:t>
            </a:r>
          </a:p>
        </p:txBody>
      </p:sp>
      <p:sp>
        <p:nvSpPr>
          <p:cNvPr id="7" name="Text Placeholder 2">
            <a:extLst>
              <a:ext uri="{FF2B5EF4-FFF2-40B4-BE49-F238E27FC236}">
                <a16:creationId xmlns:a16="http://schemas.microsoft.com/office/drawing/2014/main" id="{FBDD24B4-2D96-4FE4-BC78-708706602E1D}"/>
              </a:ext>
            </a:extLst>
          </p:cNvPr>
          <p:cNvSpPr txBox="1">
            <a:spLocks/>
          </p:cNvSpPr>
          <p:nvPr/>
        </p:nvSpPr>
        <p:spPr>
          <a:xfrm>
            <a:off x="8123237" y="2340385"/>
            <a:ext cx="4114735"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Machine Learning</a:t>
            </a:r>
          </a:p>
        </p:txBody>
      </p:sp>
      <p:pic>
        <p:nvPicPr>
          <p:cNvPr id="8" name="Picture 7">
            <a:extLst>
              <a:ext uri="{FF2B5EF4-FFF2-40B4-BE49-F238E27FC236}">
                <a16:creationId xmlns:a16="http://schemas.microsoft.com/office/drawing/2014/main" id="{CD5C6861-795C-4248-86BD-AFA1B71FAF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9252" y="3643030"/>
            <a:ext cx="1300586" cy="1378232"/>
          </a:xfrm>
          <a:prstGeom prst="rect">
            <a:avLst/>
          </a:prstGeom>
        </p:spPr>
      </p:pic>
      <p:cxnSp>
        <p:nvCxnSpPr>
          <p:cNvPr id="9" name="Straight Arrow Connector 8">
            <a:extLst>
              <a:ext uri="{FF2B5EF4-FFF2-40B4-BE49-F238E27FC236}">
                <a16:creationId xmlns:a16="http://schemas.microsoft.com/office/drawing/2014/main" id="{94849F5A-22C8-4342-AB3E-C294620BC702}"/>
              </a:ext>
            </a:extLst>
          </p:cNvPr>
          <p:cNvCxnSpPr>
            <a:cxnSpLocks/>
          </p:cNvCxnSpPr>
          <p:nvPr/>
        </p:nvCxnSpPr>
        <p:spPr>
          <a:xfrm>
            <a:off x="10714037" y="3023649"/>
            <a:ext cx="0" cy="459446"/>
          </a:xfrm>
          <a:prstGeom prst="straightConnector1">
            <a:avLst/>
          </a:prstGeom>
          <a:ln w="539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F350C2-B520-489B-BE53-EBDD93A6B7E9}"/>
              </a:ext>
            </a:extLst>
          </p:cNvPr>
          <p:cNvCxnSpPr>
            <a:cxnSpLocks/>
          </p:cNvCxnSpPr>
          <p:nvPr/>
        </p:nvCxnSpPr>
        <p:spPr>
          <a:xfrm>
            <a:off x="9461902" y="4259262"/>
            <a:ext cx="533400" cy="0"/>
          </a:xfrm>
          <a:prstGeom prst="straightConnector1">
            <a:avLst/>
          </a:prstGeom>
          <a:ln w="539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3C8908-0482-4E61-A65B-0A30927259D9}"/>
              </a:ext>
            </a:extLst>
          </p:cNvPr>
          <p:cNvCxnSpPr>
            <a:cxnSpLocks/>
          </p:cNvCxnSpPr>
          <p:nvPr/>
        </p:nvCxnSpPr>
        <p:spPr>
          <a:xfrm flipV="1">
            <a:off x="10790237" y="5173662"/>
            <a:ext cx="0" cy="457200"/>
          </a:xfrm>
          <a:prstGeom prst="straightConnector1">
            <a:avLst/>
          </a:prstGeom>
          <a:ln w="539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itle 3">
            <a:extLst>
              <a:ext uri="{FF2B5EF4-FFF2-40B4-BE49-F238E27FC236}">
                <a16:creationId xmlns:a16="http://schemas.microsoft.com/office/drawing/2014/main" id="{801AAE3B-DA42-4D1E-B9B7-298D2A4E7758}"/>
              </a:ext>
            </a:extLst>
          </p:cNvPr>
          <p:cNvSpPr>
            <a:spLocks noGrp="1"/>
          </p:cNvSpPr>
          <p:nvPr>
            <p:ph type="title"/>
          </p:nvPr>
        </p:nvSpPr>
        <p:spPr>
          <a:xfrm>
            <a:off x="274639" y="295274"/>
            <a:ext cx="11889564" cy="917575"/>
          </a:xfrm>
        </p:spPr>
        <p:txBody>
          <a:bodyPr/>
          <a:lstStyle/>
          <a:p>
            <a:r>
              <a:rPr lang="en-US" dirty="0"/>
              <a:t>Azure Machine Learning</a:t>
            </a:r>
          </a:p>
        </p:txBody>
      </p:sp>
      <p:sp>
        <p:nvSpPr>
          <p:cNvPr id="16" name="TextBox 15">
            <a:extLst>
              <a:ext uri="{FF2B5EF4-FFF2-40B4-BE49-F238E27FC236}">
                <a16:creationId xmlns:a16="http://schemas.microsoft.com/office/drawing/2014/main" id="{4E67B2E7-036D-4E7F-A407-047E55F3A119}"/>
              </a:ext>
            </a:extLst>
          </p:cNvPr>
          <p:cNvSpPr txBox="1"/>
          <p:nvPr/>
        </p:nvSpPr>
        <p:spPr>
          <a:xfrm>
            <a:off x="274639" y="986050"/>
            <a:ext cx="11637263" cy="683222"/>
          </a:xfrm>
          <a:prstGeom prst="rect">
            <a:avLst/>
          </a:prstGeom>
          <a:noFill/>
        </p:spPr>
        <p:txBody>
          <a:bodyPr wrap="square" lIns="182854" tIns="146283" rIns="182854" bIns="146283" rtlCol="0">
            <a:spAutoFit/>
          </a:bodyPr>
          <a:lstStyle/>
          <a:p>
            <a:pPr defTabSz="913710">
              <a:lnSpc>
                <a:spcPct val="90000"/>
              </a:lnSpc>
              <a:spcBef>
                <a:spcPts val="1198"/>
              </a:spcBef>
            </a:pPr>
            <a:r>
              <a:rPr lang="en-US" sz="2800" i="1" kern="0" dirty="0">
                <a:latin typeface="Segoe UI Semilight" panose="020B0402040204020203" pitchFamily="34" charset="0"/>
                <a:ea typeface="Segoe UI" pitchFamily="34" charset="0"/>
                <a:cs typeface="Segoe UI Semilight" panose="020B0402040204020203" pitchFamily="34" charset="0"/>
              </a:rPr>
              <a:t>Powerful predictive analytics in Azure</a:t>
            </a:r>
          </a:p>
        </p:txBody>
      </p:sp>
      <p:sp>
        <p:nvSpPr>
          <p:cNvPr id="13" name="TextBox 12">
            <a:extLst>
              <a:ext uri="{FF2B5EF4-FFF2-40B4-BE49-F238E27FC236}">
                <a16:creationId xmlns:a16="http://schemas.microsoft.com/office/drawing/2014/main" id="{8405D3CE-83DF-4791-8D0E-29DB6FC7041A}"/>
              </a:ext>
            </a:extLst>
          </p:cNvPr>
          <p:cNvSpPr txBox="1"/>
          <p:nvPr/>
        </p:nvSpPr>
        <p:spPr>
          <a:xfrm>
            <a:off x="333738" y="2535724"/>
            <a:ext cx="7455762" cy="3691721"/>
          </a:xfrm>
          <a:prstGeom prst="rect">
            <a:avLst/>
          </a:prstGeom>
          <a:noFill/>
        </p:spPr>
        <p:txBody>
          <a:bodyPr wrap="square" lIns="186494" tIns="149196" rIns="186494" bIns="149196" rtlCol="0">
            <a:spAutoFit/>
          </a:bodyPr>
          <a:lstStyle/>
          <a:p>
            <a:pPr defTabSz="932597"/>
            <a:r>
              <a:rPr lang="en-US" sz="2040" dirty="0">
                <a:solidFill>
                  <a:srgbClr val="FFFFFF"/>
                </a:solidFill>
              </a:rPr>
              <a:t>ML Algorithms are best of breed and embrace OSS</a:t>
            </a:r>
          </a:p>
          <a:p>
            <a:pPr marL="349724" indent="-349724" defTabSz="932597">
              <a:buFont typeface="Arial" panose="020B0604020202020204" pitchFamily="34" charset="0"/>
              <a:buChar char="•"/>
            </a:pPr>
            <a:r>
              <a:rPr lang="en-US" sz="2040" dirty="0">
                <a:solidFill>
                  <a:srgbClr val="FFFFFF"/>
                </a:solidFill>
              </a:rPr>
              <a:t>MS + R + Python + BYOA</a:t>
            </a:r>
          </a:p>
          <a:p>
            <a:pPr defTabSz="932597"/>
            <a:endParaRPr lang="en-US" sz="2040" dirty="0">
              <a:solidFill>
                <a:srgbClr val="FFFFFF"/>
              </a:solidFill>
            </a:endParaRPr>
          </a:p>
          <a:p>
            <a:pPr defTabSz="932597"/>
            <a:r>
              <a:rPr lang="en-US" sz="2040" dirty="0">
                <a:solidFill>
                  <a:srgbClr val="FFFFFF"/>
                </a:solidFill>
              </a:rPr>
              <a:t>ML Studio for productive development</a:t>
            </a:r>
          </a:p>
          <a:p>
            <a:pPr marL="349724" indent="-349724" defTabSz="932597">
              <a:buFont typeface="Arial" panose="020B0604020202020204" pitchFamily="34" charset="0"/>
              <a:buChar char="•"/>
            </a:pPr>
            <a:r>
              <a:rPr lang="en-US" sz="2040" dirty="0">
                <a:solidFill>
                  <a:srgbClr val="FFFFFF"/>
                </a:solidFill>
              </a:rPr>
              <a:t>Faster experiments results in faster improvements</a:t>
            </a:r>
          </a:p>
          <a:p>
            <a:pPr marL="349724" indent="-349724" defTabSz="932597">
              <a:buFont typeface="Arial" panose="020B0604020202020204" pitchFamily="34" charset="0"/>
              <a:buChar char="•"/>
            </a:pPr>
            <a:r>
              <a:rPr lang="en-US" sz="2040" dirty="0">
                <a:solidFill>
                  <a:srgbClr val="FFFFFF"/>
                </a:solidFill>
              </a:rPr>
              <a:t>Visual Workflows &amp; ML Experiments at Cloud Scale</a:t>
            </a:r>
          </a:p>
          <a:p>
            <a:pPr defTabSz="932597"/>
            <a:endParaRPr lang="en-US" sz="2040" dirty="0">
              <a:solidFill>
                <a:srgbClr val="FFFFFF"/>
              </a:solidFill>
            </a:endParaRPr>
          </a:p>
          <a:p>
            <a:pPr defTabSz="932597"/>
            <a:endParaRPr lang="en-US" sz="816" dirty="0">
              <a:solidFill>
                <a:srgbClr val="FFFFFF"/>
              </a:solidFill>
            </a:endParaRPr>
          </a:p>
          <a:p>
            <a:pPr defTabSz="932597"/>
            <a:r>
              <a:rPr lang="en-US" sz="2040" dirty="0">
                <a:solidFill>
                  <a:srgbClr val="FFFFFF"/>
                </a:solidFill>
              </a:rPr>
              <a:t>ML Operationalization to remove deployment friction</a:t>
            </a:r>
          </a:p>
          <a:p>
            <a:pPr marL="349724" indent="-349724" defTabSz="932597">
              <a:buFont typeface="Arial" panose="020B0604020202020204" pitchFamily="34" charset="0"/>
              <a:buChar char="•"/>
            </a:pPr>
            <a:r>
              <a:rPr lang="en-US" sz="2040" dirty="0">
                <a:solidFill>
                  <a:srgbClr val="FFFFFF"/>
                </a:solidFill>
              </a:rPr>
              <a:t>Build entire ML Apps &amp; Deploy as Cloud APIs</a:t>
            </a:r>
          </a:p>
          <a:p>
            <a:pPr defTabSz="932597"/>
            <a:endParaRPr lang="en-US" sz="2040" dirty="0">
              <a:solidFill>
                <a:srgbClr val="FFFFFF"/>
              </a:solidFill>
            </a:endParaRPr>
          </a:p>
          <a:p>
            <a:pPr defTabSz="932597"/>
            <a:endParaRPr lang="en-US" sz="816" dirty="0">
              <a:solidFill>
                <a:srgbClr val="FFFFFF"/>
              </a:solidFill>
            </a:endParaRPr>
          </a:p>
        </p:txBody>
      </p:sp>
    </p:spTree>
    <p:extLst>
      <p:ext uri="{BB962C8B-B14F-4D97-AF65-F5344CB8AC3E}">
        <p14:creationId xmlns:p14="http://schemas.microsoft.com/office/powerpoint/2010/main" val="32973680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6C4FCC-C0E4-4FAA-9EC0-F5121F6B896D}"/>
              </a:ext>
            </a:extLst>
          </p:cNvPr>
          <p:cNvSpPr/>
          <p:nvPr/>
        </p:nvSpPr>
        <p:spPr bwMode="auto">
          <a:xfrm>
            <a:off x="0" y="5326062"/>
            <a:ext cx="12436475" cy="166846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One SaaS scenario, five chapters</a:t>
            </a:r>
            <a:br>
              <a:rPr lang="en-US" dirty="0"/>
            </a:br>
            <a:endParaRPr lang="en-US" dirty="0"/>
          </a:p>
        </p:txBody>
      </p:sp>
      <p:sp>
        <p:nvSpPr>
          <p:cNvPr id="3" name="Text Placeholder 2"/>
          <p:cNvSpPr>
            <a:spLocks noGrp="1"/>
          </p:cNvSpPr>
          <p:nvPr>
            <p:ph type="body" sz="quarter" idx="10"/>
          </p:nvPr>
        </p:nvSpPr>
        <p:spPr>
          <a:xfrm>
            <a:off x="302403" y="1363662"/>
            <a:ext cx="11888787" cy="3533275"/>
          </a:xfrm>
        </p:spPr>
        <p:txBody>
          <a:bodyPr/>
          <a:lstStyle/>
          <a:p>
            <a:pPr marL="514350" indent="-514350">
              <a:lnSpc>
                <a:spcPct val="120000"/>
              </a:lnSpc>
              <a:buFont typeface="+mj-lt"/>
              <a:buAutoNum type="arabicPeriod"/>
            </a:pPr>
            <a:r>
              <a:rPr lang="en-US" sz="3200" dirty="0"/>
              <a:t>Developing SaaS app on SQL Database using SaaS patterns</a:t>
            </a:r>
          </a:p>
          <a:p>
            <a:pPr marL="514350" indent="-514350">
              <a:lnSpc>
                <a:spcPct val="120000"/>
              </a:lnSpc>
              <a:buFont typeface="+mj-lt"/>
              <a:buAutoNum type="arabicPeriod"/>
            </a:pPr>
            <a:r>
              <a:rPr lang="en-US" sz="3200" dirty="0"/>
              <a:t>Using SQL Data Warehouse to extract insights from tenant data</a:t>
            </a:r>
          </a:p>
          <a:p>
            <a:pPr marL="514350" indent="-514350">
              <a:lnSpc>
                <a:spcPct val="120000"/>
              </a:lnSpc>
              <a:buFont typeface="+mj-lt"/>
              <a:buAutoNum type="arabicPeriod"/>
            </a:pPr>
            <a:r>
              <a:rPr lang="en-US" sz="3200" dirty="0"/>
              <a:t>Using Machine Learning to predict and impact future ticket sales</a:t>
            </a:r>
          </a:p>
          <a:p>
            <a:pPr marL="514350" indent="-514350">
              <a:lnSpc>
                <a:spcPct val="120000"/>
              </a:lnSpc>
              <a:buFont typeface="+mj-lt"/>
              <a:buAutoNum type="arabicPeriod"/>
            </a:pPr>
            <a:r>
              <a:rPr lang="en-US" sz="3200" dirty="0"/>
              <a:t>Using Power BI embedded to provide interactive analytics</a:t>
            </a:r>
          </a:p>
          <a:p>
            <a:pPr marL="514350" indent="-514350">
              <a:lnSpc>
                <a:spcPct val="120000"/>
              </a:lnSpc>
              <a:buFont typeface="+mj-lt"/>
              <a:buAutoNum type="arabicPeriod"/>
            </a:pPr>
            <a:r>
              <a:rPr lang="en-US" sz="3200" dirty="0"/>
              <a:t>Using Azure Search to increase traffic for a SaaS application</a:t>
            </a:r>
          </a:p>
        </p:txBody>
      </p:sp>
      <p:sp>
        <p:nvSpPr>
          <p:cNvPr id="4" name="Rectangle 3">
            <a:extLst>
              <a:ext uri="{FF2B5EF4-FFF2-40B4-BE49-F238E27FC236}">
                <a16:creationId xmlns:a16="http://schemas.microsoft.com/office/drawing/2014/main" id="{C986FC8F-9C04-4128-AFD6-992C5D65B9CC}"/>
              </a:ext>
            </a:extLst>
          </p:cNvPr>
          <p:cNvSpPr/>
          <p:nvPr/>
        </p:nvSpPr>
        <p:spPr>
          <a:xfrm>
            <a:off x="274639" y="5621684"/>
            <a:ext cx="11889564" cy="1077218"/>
          </a:xfrm>
          <a:prstGeom prst="rect">
            <a:avLst/>
          </a:prstGeom>
        </p:spPr>
        <p:txBody>
          <a:bodyPr wrap="square">
            <a:spAutoFit/>
          </a:bodyPr>
          <a:lstStyle/>
          <a:p>
            <a:pPr algn="ctr"/>
            <a:r>
              <a:rPr lang="en-US" sz="3200" dirty="0">
                <a:solidFill>
                  <a:schemeClr val="bg1"/>
                </a:solidFill>
                <a:latin typeface="+mj-lt"/>
              </a:rPr>
              <a:t>Interactive and engaging </a:t>
            </a:r>
            <a:br>
              <a:rPr lang="en-US" sz="3200" dirty="0">
                <a:solidFill>
                  <a:schemeClr val="bg1"/>
                </a:solidFill>
                <a:latin typeface="+mj-lt"/>
              </a:rPr>
            </a:br>
            <a:r>
              <a:rPr lang="en-US" sz="3200" dirty="0">
                <a:solidFill>
                  <a:schemeClr val="bg1"/>
                </a:solidFill>
                <a:latin typeface="+mj-lt"/>
              </a:rPr>
              <a:t>many demos and hands-on labs</a:t>
            </a:r>
          </a:p>
        </p:txBody>
      </p:sp>
    </p:spTree>
    <p:extLst>
      <p:ext uri="{BB962C8B-B14F-4D97-AF65-F5344CB8AC3E}">
        <p14:creationId xmlns:p14="http://schemas.microsoft.com/office/powerpoint/2010/main" val="245254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ECB7019-54E6-4D13-8C0D-95F0A1DBC074}"/>
              </a:ext>
            </a:extLst>
          </p:cNvPr>
          <p:cNvSpPr/>
          <p:nvPr/>
        </p:nvSpPr>
        <p:spPr bwMode="auto">
          <a:xfrm>
            <a:off x="0" y="0"/>
            <a:ext cx="12436475" cy="14398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A5A14C76-3EF7-4179-8BAD-3AD4B472AEC6}"/>
              </a:ext>
            </a:extLst>
          </p:cNvPr>
          <p:cNvSpPr>
            <a:spLocks noGrp="1"/>
          </p:cNvSpPr>
          <p:nvPr>
            <p:ph type="title"/>
          </p:nvPr>
        </p:nvSpPr>
        <p:spPr>
          <a:xfrm>
            <a:off x="655637" y="296862"/>
            <a:ext cx="5638800" cy="917575"/>
          </a:xfrm>
        </p:spPr>
        <p:txBody>
          <a:bodyPr/>
          <a:lstStyle/>
          <a:p>
            <a:r>
              <a:rPr lang="en-US" dirty="0">
                <a:solidFill>
                  <a:schemeClr val="bg1"/>
                </a:solidFill>
              </a:rPr>
              <a:t>Traditional Apps</a:t>
            </a:r>
          </a:p>
        </p:txBody>
      </p:sp>
      <p:sp>
        <p:nvSpPr>
          <p:cNvPr id="3" name="Text Placeholder 2">
            <a:extLst>
              <a:ext uri="{FF2B5EF4-FFF2-40B4-BE49-F238E27FC236}">
                <a16:creationId xmlns:a16="http://schemas.microsoft.com/office/drawing/2014/main" id="{9F4E1E68-F3D9-492A-879C-B91ED65C190D}"/>
              </a:ext>
            </a:extLst>
          </p:cNvPr>
          <p:cNvSpPr>
            <a:spLocks noGrp="1"/>
          </p:cNvSpPr>
          <p:nvPr>
            <p:ph type="body" sz="quarter" idx="10"/>
          </p:nvPr>
        </p:nvSpPr>
        <p:spPr>
          <a:xfrm>
            <a:off x="503302" y="4239271"/>
            <a:ext cx="5791135" cy="2382191"/>
          </a:xfrm>
        </p:spPr>
        <p:txBody>
          <a:bodyPr/>
          <a:lstStyle/>
          <a:p>
            <a:r>
              <a:rPr lang="en-US" sz="2800" dirty="0"/>
              <a:t>Program logic based on static rules</a:t>
            </a:r>
          </a:p>
          <a:p>
            <a:r>
              <a:rPr lang="en-US" sz="2800" dirty="0"/>
              <a:t>Actions are predefined</a:t>
            </a:r>
          </a:p>
          <a:p>
            <a:r>
              <a:rPr lang="en-US" sz="2800" dirty="0"/>
              <a:t>Limited adaptation to change in patterns of data</a:t>
            </a:r>
          </a:p>
          <a:p>
            <a:endParaRPr lang="en-US" sz="2800" dirty="0"/>
          </a:p>
        </p:txBody>
      </p:sp>
      <p:sp>
        <p:nvSpPr>
          <p:cNvPr id="4" name="Text Placeholder 2">
            <a:extLst>
              <a:ext uri="{FF2B5EF4-FFF2-40B4-BE49-F238E27FC236}">
                <a16:creationId xmlns:a16="http://schemas.microsoft.com/office/drawing/2014/main" id="{A4EF0BCA-CC49-49C8-9D0A-F39B5AEF3082}"/>
              </a:ext>
            </a:extLst>
          </p:cNvPr>
          <p:cNvSpPr txBox="1">
            <a:spLocks/>
          </p:cNvSpPr>
          <p:nvPr/>
        </p:nvSpPr>
        <p:spPr>
          <a:xfrm>
            <a:off x="6294437" y="4239270"/>
            <a:ext cx="5791135" cy="229601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Program logic based on learnings from historic data </a:t>
            </a:r>
          </a:p>
          <a:p>
            <a:r>
              <a:rPr lang="en-US" sz="2800" dirty="0"/>
              <a:t>Makes predictions and improves with experience</a:t>
            </a:r>
          </a:p>
          <a:p>
            <a:r>
              <a:rPr lang="en-US" sz="2800" dirty="0"/>
              <a:t>Leverages cloud-hosted APIs</a:t>
            </a:r>
          </a:p>
        </p:txBody>
      </p:sp>
      <p:sp>
        <p:nvSpPr>
          <p:cNvPr id="5" name="Title 1">
            <a:extLst>
              <a:ext uri="{FF2B5EF4-FFF2-40B4-BE49-F238E27FC236}">
                <a16:creationId xmlns:a16="http://schemas.microsoft.com/office/drawing/2014/main" id="{B2C8DF31-CD9B-4F25-A7D3-0BA9D8BB6A8D}"/>
              </a:ext>
            </a:extLst>
          </p:cNvPr>
          <p:cNvSpPr txBox="1">
            <a:spLocks/>
          </p:cNvSpPr>
          <p:nvPr/>
        </p:nvSpPr>
        <p:spPr>
          <a:xfrm>
            <a:off x="6441621" y="296862"/>
            <a:ext cx="587261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ML Powered Apps</a:t>
            </a:r>
          </a:p>
        </p:txBody>
      </p:sp>
      <p:pic>
        <p:nvPicPr>
          <p:cNvPr id="7" name="Graphic 6" descr="Monitor">
            <a:extLst>
              <a:ext uri="{FF2B5EF4-FFF2-40B4-BE49-F238E27FC236}">
                <a16:creationId xmlns:a16="http://schemas.microsoft.com/office/drawing/2014/main" id="{897F8D74-50AD-48FC-AED3-1103DCEEE9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1037" y="1893882"/>
            <a:ext cx="2133600" cy="2133600"/>
          </a:xfrm>
          <a:prstGeom prst="rect">
            <a:avLst/>
          </a:prstGeom>
        </p:spPr>
      </p:pic>
      <p:pic>
        <p:nvPicPr>
          <p:cNvPr id="8" name="Graphic 7" descr="Monitor">
            <a:extLst>
              <a:ext uri="{FF2B5EF4-FFF2-40B4-BE49-F238E27FC236}">
                <a16:creationId xmlns:a16="http://schemas.microsoft.com/office/drawing/2014/main" id="{BC982088-CB3B-42DF-BEE1-006387DE7F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8437" y="1820857"/>
            <a:ext cx="2133600" cy="2133600"/>
          </a:xfrm>
          <a:prstGeom prst="rect">
            <a:avLst/>
          </a:prstGeom>
        </p:spPr>
      </p:pic>
      <p:grpSp>
        <p:nvGrpSpPr>
          <p:cNvPr id="9" name="Group 8">
            <a:extLst>
              <a:ext uri="{FF2B5EF4-FFF2-40B4-BE49-F238E27FC236}">
                <a16:creationId xmlns:a16="http://schemas.microsoft.com/office/drawing/2014/main" id="{CB7D45FA-7737-4446-963B-4434747B814D}"/>
              </a:ext>
            </a:extLst>
          </p:cNvPr>
          <p:cNvGrpSpPr/>
          <p:nvPr/>
        </p:nvGrpSpPr>
        <p:grpSpPr bwMode="black">
          <a:xfrm>
            <a:off x="2657221" y="2479648"/>
            <a:ext cx="721231" cy="586753"/>
            <a:chOff x="5184775" y="225425"/>
            <a:chExt cx="1500188" cy="1220788"/>
          </a:xfrm>
          <a:solidFill>
            <a:srgbClr val="0078D7"/>
          </a:solidFill>
        </p:grpSpPr>
        <p:sp>
          <p:nvSpPr>
            <p:cNvPr id="10" name="Freeform 86">
              <a:extLst>
                <a:ext uri="{FF2B5EF4-FFF2-40B4-BE49-F238E27FC236}">
                  <a16:creationId xmlns:a16="http://schemas.microsoft.com/office/drawing/2014/main" id="{56B4D7CD-BB14-4A3D-A03E-FA8A4252C90A}"/>
                </a:ext>
              </a:extLst>
            </p:cNvPr>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 name="Oval 87">
              <a:extLst>
                <a:ext uri="{FF2B5EF4-FFF2-40B4-BE49-F238E27FC236}">
                  <a16:creationId xmlns:a16="http://schemas.microsoft.com/office/drawing/2014/main" id="{3F06441C-C95D-46B5-AB1D-7ED5FB4A4F2C}"/>
                </a:ext>
              </a:extLst>
            </p:cNvPr>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Freeform 88">
              <a:extLst>
                <a:ext uri="{FF2B5EF4-FFF2-40B4-BE49-F238E27FC236}">
                  <a16:creationId xmlns:a16="http://schemas.microsoft.com/office/drawing/2014/main" id="{1A7DF00F-4CCC-4A1F-885B-98610ABCE9BF}"/>
                </a:ext>
              </a:extLst>
            </p:cNvPr>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3" name="Freeform 15">
            <a:extLst>
              <a:ext uri="{FF2B5EF4-FFF2-40B4-BE49-F238E27FC236}">
                <a16:creationId xmlns:a16="http://schemas.microsoft.com/office/drawing/2014/main" id="{DF4360E1-7056-42D6-B6A9-7FABCF79FE0D}"/>
              </a:ext>
            </a:extLst>
          </p:cNvPr>
          <p:cNvSpPr>
            <a:spLocks noEditPoints="1"/>
          </p:cNvSpPr>
          <p:nvPr/>
        </p:nvSpPr>
        <p:spPr bwMode="black">
          <a:xfrm rot="1688559">
            <a:off x="8479183" y="2456512"/>
            <a:ext cx="683379" cy="610897"/>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0078D7"/>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0462886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C9889-2083-4F75-BDB7-5AA1B588AA8C}"/>
              </a:ext>
            </a:extLst>
          </p:cNvPr>
          <p:cNvSpPr>
            <a:spLocks noGrp="1"/>
          </p:cNvSpPr>
          <p:nvPr>
            <p:ph type="title"/>
          </p:nvPr>
        </p:nvSpPr>
        <p:spPr>
          <a:xfrm>
            <a:off x="274639" y="295274"/>
            <a:ext cx="11889564" cy="917575"/>
          </a:xfrm>
        </p:spPr>
        <p:txBody>
          <a:bodyPr/>
          <a:lstStyle/>
          <a:p>
            <a:r>
              <a:rPr lang="en-US" dirty="0"/>
              <a:t>Data Science </a:t>
            </a:r>
            <a:r>
              <a:rPr lang="en-US" b="1" dirty="0">
                <a:solidFill>
                  <a:srgbClr val="0078D7"/>
                </a:solidFill>
              </a:rPr>
              <a:t>Process</a:t>
            </a:r>
            <a:r>
              <a:rPr lang="en-US" dirty="0"/>
              <a:t> Step-by-Step</a:t>
            </a:r>
          </a:p>
        </p:txBody>
      </p:sp>
      <p:sp>
        <p:nvSpPr>
          <p:cNvPr id="4" name="Rectangle 3">
            <a:extLst>
              <a:ext uri="{FF2B5EF4-FFF2-40B4-BE49-F238E27FC236}">
                <a16:creationId xmlns:a16="http://schemas.microsoft.com/office/drawing/2014/main" id="{47EDC2B7-727E-41B9-B661-BFE951190D6C}"/>
              </a:ext>
            </a:extLst>
          </p:cNvPr>
          <p:cNvSpPr/>
          <p:nvPr/>
        </p:nvSpPr>
        <p:spPr bwMode="auto">
          <a:xfrm>
            <a:off x="1114362" y="2192526"/>
            <a:ext cx="3212484" cy="198332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176DE605-03F2-4D7A-AFD6-BF8E615CCC04}"/>
              </a:ext>
            </a:extLst>
          </p:cNvPr>
          <p:cNvSpPr/>
          <p:nvPr/>
        </p:nvSpPr>
        <p:spPr bwMode="auto">
          <a:xfrm>
            <a:off x="4421495" y="2197620"/>
            <a:ext cx="3212484" cy="198332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A6EC0FDD-799F-4412-9A15-4AE6F842803D}"/>
              </a:ext>
            </a:extLst>
          </p:cNvPr>
          <p:cNvSpPr/>
          <p:nvPr/>
        </p:nvSpPr>
        <p:spPr bwMode="auto">
          <a:xfrm>
            <a:off x="7742945" y="2189682"/>
            <a:ext cx="3212484" cy="198332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1516062F-E7AF-4E76-BFD3-D8B9D2F38F59}"/>
              </a:ext>
            </a:extLst>
          </p:cNvPr>
          <p:cNvSpPr/>
          <p:nvPr/>
        </p:nvSpPr>
        <p:spPr bwMode="auto">
          <a:xfrm>
            <a:off x="1114363" y="4275404"/>
            <a:ext cx="3212484" cy="198332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6071F26E-4D02-4CFE-9E57-032147B177BC}"/>
              </a:ext>
            </a:extLst>
          </p:cNvPr>
          <p:cNvSpPr/>
          <p:nvPr/>
        </p:nvSpPr>
        <p:spPr bwMode="auto">
          <a:xfrm>
            <a:off x="4421495" y="4284740"/>
            <a:ext cx="3212484" cy="198332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a:extLst>
              <a:ext uri="{FF2B5EF4-FFF2-40B4-BE49-F238E27FC236}">
                <a16:creationId xmlns:a16="http://schemas.microsoft.com/office/drawing/2014/main" id="{49C68A08-9559-4144-BE49-020571C7159D}"/>
              </a:ext>
            </a:extLst>
          </p:cNvPr>
          <p:cNvSpPr/>
          <p:nvPr/>
        </p:nvSpPr>
        <p:spPr bwMode="auto">
          <a:xfrm>
            <a:off x="7742946" y="4276802"/>
            <a:ext cx="3212484" cy="198332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a:extLst>
              <a:ext uri="{FF2B5EF4-FFF2-40B4-BE49-F238E27FC236}">
                <a16:creationId xmlns:a16="http://schemas.microsoft.com/office/drawing/2014/main" id="{530DEDBC-6F6B-40C6-B815-ABE81893D8C4}"/>
              </a:ext>
            </a:extLst>
          </p:cNvPr>
          <p:cNvSpPr txBox="1"/>
          <p:nvPr/>
        </p:nvSpPr>
        <p:spPr>
          <a:xfrm>
            <a:off x="1114361" y="2268726"/>
            <a:ext cx="278969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Plan</a:t>
            </a:r>
          </a:p>
        </p:txBody>
      </p:sp>
      <p:sp>
        <p:nvSpPr>
          <p:cNvPr id="11" name="TextBox 10">
            <a:extLst>
              <a:ext uri="{FF2B5EF4-FFF2-40B4-BE49-F238E27FC236}">
                <a16:creationId xmlns:a16="http://schemas.microsoft.com/office/drawing/2014/main" id="{6D97C477-E7AF-4E27-BD50-12EC6EC043C6}"/>
              </a:ext>
            </a:extLst>
          </p:cNvPr>
          <p:cNvSpPr txBox="1"/>
          <p:nvPr/>
        </p:nvSpPr>
        <p:spPr>
          <a:xfrm>
            <a:off x="4421494" y="2278062"/>
            <a:ext cx="278969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Acquire Data</a:t>
            </a:r>
          </a:p>
        </p:txBody>
      </p:sp>
      <p:sp>
        <p:nvSpPr>
          <p:cNvPr id="12" name="TextBox 11">
            <a:extLst>
              <a:ext uri="{FF2B5EF4-FFF2-40B4-BE49-F238E27FC236}">
                <a16:creationId xmlns:a16="http://schemas.microsoft.com/office/drawing/2014/main" id="{413E351B-BE6F-4172-8D00-EF425563507D}"/>
              </a:ext>
            </a:extLst>
          </p:cNvPr>
          <p:cNvSpPr txBox="1"/>
          <p:nvPr/>
        </p:nvSpPr>
        <p:spPr>
          <a:xfrm>
            <a:off x="7742944" y="2270124"/>
            <a:ext cx="278969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Explore</a:t>
            </a:r>
          </a:p>
        </p:txBody>
      </p:sp>
      <p:sp>
        <p:nvSpPr>
          <p:cNvPr id="13" name="TextBox 12">
            <a:extLst>
              <a:ext uri="{FF2B5EF4-FFF2-40B4-BE49-F238E27FC236}">
                <a16:creationId xmlns:a16="http://schemas.microsoft.com/office/drawing/2014/main" id="{6B5D52BD-DA05-4B08-A4C9-DA98D01B0DF3}"/>
              </a:ext>
            </a:extLst>
          </p:cNvPr>
          <p:cNvSpPr txBox="1"/>
          <p:nvPr/>
        </p:nvSpPr>
        <p:spPr>
          <a:xfrm>
            <a:off x="1117354" y="4355846"/>
            <a:ext cx="319834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rPr>
              <a:t>Featurize</a:t>
            </a:r>
            <a:endParaRPr lang="en-US" sz="2400" dirty="0">
              <a:solidFill>
                <a:schemeClr val="bg1"/>
              </a:solidFill>
            </a:endParaRPr>
          </a:p>
        </p:txBody>
      </p:sp>
      <p:sp>
        <p:nvSpPr>
          <p:cNvPr id="14" name="TextBox 13">
            <a:extLst>
              <a:ext uri="{FF2B5EF4-FFF2-40B4-BE49-F238E27FC236}">
                <a16:creationId xmlns:a16="http://schemas.microsoft.com/office/drawing/2014/main" id="{80FE88E8-9DBB-42CA-9F6C-47608442807C}"/>
              </a:ext>
            </a:extLst>
          </p:cNvPr>
          <p:cNvSpPr txBox="1"/>
          <p:nvPr/>
        </p:nvSpPr>
        <p:spPr>
          <a:xfrm>
            <a:off x="4421494" y="4365182"/>
            <a:ext cx="278969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Model</a:t>
            </a:r>
          </a:p>
        </p:txBody>
      </p:sp>
      <p:sp>
        <p:nvSpPr>
          <p:cNvPr id="15" name="TextBox 14">
            <a:extLst>
              <a:ext uri="{FF2B5EF4-FFF2-40B4-BE49-F238E27FC236}">
                <a16:creationId xmlns:a16="http://schemas.microsoft.com/office/drawing/2014/main" id="{939044B4-322A-478D-AA34-4EF161974D49}"/>
              </a:ext>
            </a:extLst>
          </p:cNvPr>
          <p:cNvSpPr txBox="1"/>
          <p:nvPr/>
        </p:nvSpPr>
        <p:spPr>
          <a:xfrm>
            <a:off x="7742945" y="4341744"/>
            <a:ext cx="306866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Deploy &amp; Consume</a:t>
            </a:r>
          </a:p>
        </p:txBody>
      </p:sp>
      <p:sp>
        <p:nvSpPr>
          <p:cNvPr id="16" name="TextBox 15">
            <a:extLst>
              <a:ext uri="{FF2B5EF4-FFF2-40B4-BE49-F238E27FC236}">
                <a16:creationId xmlns:a16="http://schemas.microsoft.com/office/drawing/2014/main" id="{D5C23BB0-44B4-4BDF-A665-0C2143E8E9F7}"/>
              </a:ext>
            </a:extLst>
          </p:cNvPr>
          <p:cNvSpPr txBox="1"/>
          <p:nvPr/>
        </p:nvSpPr>
        <p:spPr>
          <a:xfrm>
            <a:off x="1109628" y="2755213"/>
            <a:ext cx="334763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Understand business problem  and define objectives</a:t>
            </a:r>
          </a:p>
        </p:txBody>
      </p:sp>
      <p:sp>
        <p:nvSpPr>
          <p:cNvPr id="17" name="TextBox 16">
            <a:extLst>
              <a:ext uri="{FF2B5EF4-FFF2-40B4-BE49-F238E27FC236}">
                <a16:creationId xmlns:a16="http://schemas.microsoft.com/office/drawing/2014/main" id="{A13BFCBA-D5CC-488A-B55B-4CFA6D6C5EE5}"/>
              </a:ext>
            </a:extLst>
          </p:cNvPr>
          <p:cNvSpPr txBox="1"/>
          <p:nvPr/>
        </p:nvSpPr>
        <p:spPr>
          <a:xfrm>
            <a:off x="4419256" y="2740556"/>
            <a:ext cx="334763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 explore, understand and update your data </a:t>
            </a:r>
          </a:p>
        </p:txBody>
      </p:sp>
      <p:sp>
        <p:nvSpPr>
          <p:cNvPr id="18" name="TextBox 17">
            <a:extLst>
              <a:ext uri="{FF2B5EF4-FFF2-40B4-BE49-F238E27FC236}">
                <a16:creationId xmlns:a16="http://schemas.microsoft.com/office/drawing/2014/main" id="{F401E375-008A-4A4D-A367-4BBC050BCA1B}"/>
              </a:ext>
            </a:extLst>
          </p:cNvPr>
          <p:cNvSpPr txBox="1"/>
          <p:nvPr/>
        </p:nvSpPr>
        <p:spPr>
          <a:xfrm>
            <a:off x="7776310" y="2756611"/>
            <a:ext cx="334763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Develop deep data understanding to glean patterns</a:t>
            </a:r>
          </a:p>
        </p:txBody>
      </p:sp>
      <p:sp>
        <p:nvSpPr>
          <p:cNvPr id="3" name="TextBox 2">
            <a:extLst>
              <a:ext uri="{FF2B5EF4-FFF2-40B4-BE49-F238E27FC236}">
                <a16:creationId xmlns:a16="http://schemas.microsoft.com/office/drawing/2014/main" id="{03EB26DA-B196-47F0-A3E1-C5D8A5D3D49F}"/>
              </a:ext>
            </a:extLst>
          </p:cNvPr>
          <p:cNvSpPr txBox="1"/>
          <p:nvPr/>
        </p:nvSpPr>
        <p:spPr>
          <a:xfrm>
            <a:off x="3739408" y="3545862"/>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1</a:t>
            </a:r>
          </a:p>
        </p:txBody>
      </p:sp>
      <p:sp>
        <p:nvSpPr>
          <p:cNvPr id="19" name="TextBox 18">
            <a:extLst>
              <a:ext uri="{FF2B5EF4-FFF2-40B4-BE49-F238E27FC236}">
                <a16:creationId xmlns:a16="http://schemas.microsoft.com/office/drawing/2014/main" id="{109F3E33-9119-4D45-8490-6609A71650A2}"/>
              </a:ext>
            </a:extLst>
          </p:cNvPr>
          <p:cNvSpPr txBox="1"/>
          <p:nvPr/>
        </p:nvSpPr>
        <p:spPr>
          <a:xfrm>
            <a:off x="7056437" y="3555198"/>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2</a:t>
            </a:r>
          </a:p>
        </p:txBody>
      </p:sp>
      <p:sp>
        <p:nvSpPr>
          <p:cNvPr id="20" name="TextBox 19">
            <a:extLst>
              <a:ext uri="{FF2B5EF4-FFF2-40B4-BE49-F238E27FC236}">
                <a16:creationId xmlns:a16="http://schemas.microsoft.com/office/drawing/2014/main" id="{E469C37D-5007-4F91-837C-B45FA887C3F2}"/>
              </a:ext>
            </a:extLst>
          </p:cNvPr>
          <p:cNvSpPr txBox="1"/>
          <p:nvPr/>
        </p:nvSpPr>
        <p:spPr>
          <a:xfrm>
            <a:off x="10333037" y="3555198"/>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3</a:t>
            </a:r>
          </a:p>
        </p:txBody>
      </p:sp>
      <p:sp>
        <p:nvSpPr>
          <p:cNvPr id="21" name="TextBox 20">
            <a:extLst>
              <a:ext uri="{FF2B5EF4-FFF2-40B4-BE49-F238E27FC236}">
                <a16:creationId xmlns:a16="http://schemas.microsoft.com/office/drawing/2014/main" id="{9848FCDC-B431-409F-8C28-1C682A01CF39}"/>
              </a:ext>
            </a:extLst>
          </p:cNvPr>
          <p:cNvSpPr txBox="1"/>
          <p:nvPr/>
        </p:nvSpPr>
        <p:spPr>
          <a:xfrm>
            <a:off x="3739408" y="5611257"/>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4</a:t>
            </a:r>
          </a:p>
        </p:txBody>
      </p:sp>
      <p:sp>
        <p:nvSpPr>
          <p:cNvPr id="22" name="TextBox 21">
            <a:extLst>
              <a:ext uri="{FF2B5EF4-FFF2-40B4-BE49-F238E27FC236}">
                <a16:creationId xmlns:a16="http://schemas.microsoft.com/office/drawing/2014/main" id="{2FDB9B70-7C58-4F5F-A124-D6F94B9A3DAA}"/>
              </a:ext>
            </a:extLst>
          </p:cNvPr>
          <p:cNvSpPr txBox="1"/>
          <p:nvPr/>
        </p:nvSpPr>
        <p:spPr>
          <a:xfrm>
            <a:off x="7056437" y="5630862"/>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5</a:t>
            </a:r>
          </a:p>
        </p:txBody>
      </p:sp>
      <p:sp>
        <p:nvSpPr>
          <p:cNvPr id="23" name="TextBox 22">
            <a:extLst>
              <a:ext uri="{FF2B5EF4-FFF2-40B4-BE49-F238E27FC236}">
                <a16:creationId xmlns:a16="http://schemas.microsoft.com/office/drawing/2014/main" id="{6ACC0DA7-FFF3-4DE7-9D45-4DFAC424FC12}"/>
              </a:ext>
            </a:extLst>
          </p:cNvPr>
          <p:cNvSpPr txBox="1"/>
          <p:nvPr/>
        </p:nvSpPr>
        <p:spPr>
          <a:xfrm>
            <a:off x="10333037" y="5623753"/>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6</a:t>
            </a:r>
          </a:p>
        </p:txBody>
      </p:sp>
      <p:sp>
        <p:nvSpPr>
          <p:cNvPr id="25" name="Arc 24">
            <a:extLst>
              <a:ext uri="{FF2B5EF4-FFF2-40B4-BE49-F238E27FC236}">
                <a16:creationId xmlns:a16="http://schemas.microsoft.com/office/drawing/2014/main" id="{9A7B5C5F-7BF3-48BD-989D-C4D93DE05576}"/>
              </a:ext>
            </a:extLst>
          </p:cNvPr>
          <p:cNvSpPr/>
          <p:nvPr/>
        </p:nvSpPr>
        <p:spPr>
          <a:xfrm rot="16200000">
            <a:off x="3575012" y="3521038"/>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3BD6F9E3-C285-4A81-872F-70425F785241}"/>
              </a:ext>
            </a:extLst>
          </p:cNvPr>
          <p:cNvSpPr/>
          <p:nvPr/>
        </p:nvSpPr>
        <p:spPr>
          <a:xfrm rot="16200000">
            <a:off x="6965913" y="3542520"/>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8F5F6E7C-D9D0-47D6-BEBC-EFABB3C02529}"/>
              </a:ext>
            </a:extLst>
          </p:cNvPr>
          <p:cNvSpPr/>
          <p:nvPr/>
        </p:nvSpPr>
        <p:spPr>
          <a:xfrm rot="16200000">
            <a:off x="10280612" y="3559384"/>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B671C38C-0FC6-4CB8-905C-EC35009FEEE5}"/>
              </a:ext>
            </a:extLst>
          </p:cNvPr>
          <p:cNvSpPr/>
          <p:nvPr/>
        </p:nvSpPr>
        <p:spPr>
          <a:xfrm rot="16200000">
            <a:off x="3651212" y="5654637"/>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4B767C0C-3723-42AE-A0AE-4EA7E9C1721E}"/>
              </a:ext>
            </a:extLst>
          </p:cNvPr>
          <p:cNvSpPr/>
          <p:nvPr/>
        </p:nvSpPr>
        <p:spPr>
          <a:xfrm rot="16200000">
            <a:off x="6933855" y="5654637"/>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8392E9CF-CF6E-4F52-BEC4-C6C9DCD3A6AA}"/>
              </a:ext>
            </a:extLst>
          </p:cNvPr>
          <p:cNvSpPr/>
          <p:nvPr/>
        </p:nvSpPr>
        <p:spPr>
          <a:xfrm rot="16200000">
            <a:off x="10280612" y="5611025"/>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0BCBF60D-3C9A-438C-A61A-6FEA20878741}"/>
              </a:ext>
            </a:extLst>
          </p:cNvPr>
          <p:cNvSpPr txBox="1"/>
          <p:nvPr/>
        </p:nvSpPr>
        <p:spPr>
          <a:xfrm>
            <a:off x="1153770" y="4806662"/>
            <a:ext cx="334763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Create insightful features to facilitate model building</a:t>
            </a:r>
          </a:p>
        </p:txBody>
      </p:sp>
      <p:sp>
        <p:nvSpPr>
          <p:cNvPr id="34" name="TextBox 33">
            <a:extLst>
              <a:ext uri="{FF2B5EF4-FFF2-40B4-BE49-F238E27FC236}">
                <a16:creationId xmlns:a16="http://schemas.microsoft.com/office/drawing/2014/main" id="{A291DD50-55D0-412A-8822-1AE08E32FDCF}"/>
              </a:ext>
            </a:extLst>
          </p:cNvPr>
          <p:cNvSpPr txBox="1"/>
          <p:nvPr/>
        </p:nvSpPr>
        <p:spPr>
          <a:xfrm>
            <a:off x="4470799" y="4810786"/>
            <a:ext cx="334763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Build and evaluate predictive models and select best model</a:t>
            </a:r>
          </a:p>
        </p:txBody>
      </p:sp>
      <p:sp>
        <p:nvSpPr>
          <p:cNvPr id="35" name="TextBox 34">
            <a:extLst>
              <a:ext uri="{FF2B5EF4-FFF2-40B4-BE49-F238E27FC236}">
                <a16:creationId xmlns:a16="http://schemas.microsoft.com/office/drawing/2014/main" id="{2CB92F50-9D13-47A4-892D-D8AC003D1F35}"/>
              </a:ext>
            </a:extLst>
          </p:cNvPr>
          <p:cNvSpPr txBox="1"/>
          <p:nvPr/>
        </p:nvSpPr>
        <p:spPr>
          <a:xfrm>
            <a:off x="7776310" y="4818389"/>
            <a:ext cx="3347638" cy="960263"/>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Operationalize model and develop apps to consume published web services</a:t>
            </a:r>
          </a:p>
        </p:txBody>
      </p:sp>
      <p:sp>
        <p:nvSpPr>
          <p:cNvPr id="36" name="Rectangle 35">
            <a:extLst>
              <a:ext uri="{FF2B5EF4-FFF2-40B4-BE49-F238E27FC236}">
                <a16:creationId xmlns:a16="http://schemas.microsoft.com/office/drawing/2014/main" id="{48A62D8F-0037-4D61-B854-834DF49129D7}"/>
              </a:ext>
            </a:extLst>
          </p:cNvPr>
          <p:cNvSpPr/>
          <p:nvPr/>
        </p:nvSpPr>
        <p:spPr>
          <a:xfrm>
            <a:off x="3475037" y="6515563"/>
            <a:ext cx="9036050" cy="369332"/>
          </a:xfrm>
          <a:prstGeom prst="rect">
            <a:avLst/>
          </a:prstGeom>
        </p:spPr>
        <p:txBody>
          <a:bodyPr wrap="square">
            <a:spAutoFit/>
          </a:bodyPr>
          <a:lstStyle/>
          <a:p>
            <a:r>
              <a:rPr lang="en-US" dirty="0">
                <a:solidFill>
                  <a:srgbClr val="0078D7"/>
                </a:solidFill>
              </a:rPr>
              <a:t>https://azure.microsoft.com/en-us/documentation/learning-paths/data-science-process</a:t>
            </a:r>
          </a:p>
        </p:txBody>
      </p:sp>
    </p:spTree>
    <p:extLst>
      <p:ext uri="{BB962C8B-B14F-4D97-AF65-F5344CB8AC3E}">
        <p14:creationId xmlns:p14="http://schemas.microsoft.com/office/powerpoint/2010/main" val="220336757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C9889-2083-4F75-BDB7-5AA1B588AA8C}"/>
              </a:ext>
            </a:extLst>
          </p:cNvPr>
          <p:cNvSpPr>
            <a:spLocks noGrp="1"/>
          </p:cNvSpPr>
          <p:nvPr>
            <p:ph type="title"/>
          </p:nvPr>
        </p:nvSpPr>
        <p:spPr>
          <a:xfrm>
            <a:off x="274639" y="295274"/>
            <a:ext cx="11889564" cy="917575"/>
          </a:xfrm>
        </p:spPr>
        <p:txBody>
          <a:bodyPr/>
          <a:lstStyle/>
          <a:p>
            <a:r>
              <a:rPr lang="en-US" dirty="0"/>
              <a:t>Data Science </a:t>
            </a:r>
            <a:r>
              <a:rPr lang="en-US" b="1" dirty="0">
                <a:solidFill>
                  <a:srgbClr val="0078D7"/>
                </a:solidFill>
              </a:rPr>
              <a:t>Process</a:t>
            </a:r>
            <a:r>
              <a:rPr lang="en-US" dirty="0"/>
              <a:t> Step-by-Step</a:t>
            </a:r>
          </a:p>
        </p:txBody>
      </p:sp>
      <p:sp>
        <p:nvSpPr>
          <p:cNvPr id="4" name="Rectangle 3">
            <a:extLst>
              <a:ext uri="{FF2B5EF4-FFF2-40B4-BE49-F238E27FC236}">
                <a16:creationId xmlns:a16="http://schemas.microsoft.com/office/drawing/2014/main" id="{47EDC2B7-727E-41B9-B661-BFE951190D6C}"/>
              </a:ext>
            </a:extLst>
          </p:cNvPr>
          <p:cNvSpPr/>
          <p:nvPr/>
        </p:nvSpPr>
        <p:spPr bwMode="auto">
          <a:xfrm>
            <a:off x="1114362" y="2192526"/>
            <a:ext cx="3212484" cy="198332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176DE605-03F2-4D7A-AFD6-BF8E615CCC04}"/>
              </a:ext>
            </a:extLst>
          </p:cNvPr>
          <p:cNvSpPr/>
          <p:nvPr/>
        </p:nvSpPr>
        <p:spPr bwMode="auto">
          <a:xfrm>
            <a:off x="4421495" y="2197620"/>
            <a:ext cx="3212484" cy="1983322"/>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A6EC0FDD-799F-4412-9A15-4AE6F842803D}"/>
              </a:ext>
            </a:extLst>
          </p:cNvPr>
          <p:cNvSpPr/>
          <p:nvPr/>
        </p:nvSpPr>
        <p:spPr bwMode="auto">
          <a:xfrm>
            <a:off x="7742945" y="2189682"/>
            <a:ext cx="3212484" cy="1983322"/>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1516062F-E7AF-4E76-BFD3-D8B9D2F38F59}"/>
              </a:ext>
            </a:extLst>
          </p:cNvPr>
          <p:cNvSpPr/>
          <p:nvPr/>
        </p:nvSpPr>
        <p:spPr bwMode="auto">
          <a:xfrm>
            <a:off x="1114363" y="4275404"/>
            <a:ext cx="3212484" cy="1983322"/>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6071F26E-4D02-4CFE-9E57-032147B177BC}"/>
              </a:ext>
            </a:extLst>
          </p:cNvPr>
          <p:cNvSpPr/>
          <p:nvPr/>
        </p:nvSpPr>
        <p:spPr bwMode="auto">
          <a:xfrm>
            <a:off x="4421495" y="4284740"/>
            <a:ext cx="3212484" cy="198332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a:extLst>
              <a:ext uri="{FF2B5EF4-FFF2-40B4-BE49-F238E27FC236}">
                <a16:creationId xmlns:a16="http://schemas.microsoft.com/office/drawing/2014/main" id="{49C68A08-9559-4144-BE49-020571C7159D}"/>
              </a:ext>
            </a:extLst>
          </p:cNvPr>
          <p:cNvSpPr/>
          <p:nvPr/>
        </p:nvSpPr>
        <p:spPr bwMode="auto">
          <a:xfrm>
            <a:off x="7742946" y="4276802"/>
            <a:ext cx="3212484" cy="1983322"/>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a:extLst>
              <a:ext uri="{FF2B5EF4-FFF2-40B4-BE49-F238E27FC236}">
                <a16:creationId xmlns:a16="http://schemas.microsoft.com/office/drawing/2014/main" id="{530DEDBC-6F6B-40C6-B815-ABE81893D8C4}"/>
              </a:ext>
            </a:extLst>
          </p:cNvPr>
          <p:cNvSpPr txBox="1"/>
          <p:nvPr/>
        </p:nvSpPr>
        <p:spPr>
          <a:xfrm>
            <a:off x="1114361" y="2268726"/>
            <a:ext cx="278969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Plan</a:t>
            </a:r>
          </a:p>
        </p:txBody>
      </p:sp>
      <p:sp>
        <p:nvSpPr>
          <p:cNvPr id="11" name="TextBox 10">
            <a:extLst>
              <a:ext uri="{FF2B5EF4-FFF2-40B4-BE49-F238E27FC236}">
                <a16:creationId xmlns:a16="http://schemas.microsoft.com/office/drawing/2014/main" id="{6D97C477-E7AF-4E27-BD50-12EC6EC043C6}"/>
              </a:ext>
            </a:extLst>
          </p:cNvPr>
          <p:cNvSpPr txBox="1"/>
          <p:nvPr/>
        </p:nvSpPr>
        <p:spPr>
          <a:xfrm>
            <a:off x="4421494" y="2278062"/>
            <a:ext cx="278969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Acquire Data</a:t>
            </a:r>
          </a:p>
        </p:txBody>
      </p:sp>
      <p:sp>
        <p:nvSpPr>
          <p:cNvPr id="12" name="TextBox 11">
            <a:extLst>
              <a:ext uri="{FF2B5EF4-FFF2-40B4-BE49-F238E27FC236}">
                <a16:creationId xmlns:a16="http://schemas.microsoft.com/office/drawing/2014/main" id="{413E351B-BE6F-4172-8D00-EF425563507D}"/>
              </a:ext>
            </a:extLst>
          </p:cNvPr>
          <p:cNvSpPr txBox="1"/>
          <p:nvPr/>
        </p:nvSpPr>
        <p:spPr>
          <a:xfrm>
            <a:off x="7742944" y="2270124"/>
            <a:ext cx="278969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Explore</a:t>
            </a:r>
          </a:p>
        </p:txBody>
      </p:sp>
      <p:sp>
        <p:nvSpPr>
          <p:cNvPr id="13" name="TextBox 12">
            <a:extLst>
              <a:ext uri="{FF2B5EF4-FFF2-40B4-BE49-F238E27FC236}">
                <a16:creationId xmlns:a16="http://schemas.microsoft.com/office/drawing/2014/main" id="{6B5D52BD-DA05-4B08-A4C9-DA98D01B0DF3}"/>
              </a:ext>
            </a:extLst>
          </p:cNvPr>
          <p:cNvSpPr txBox="1"/>
          <p:nvPr/>
        </p:nvSpPr>
        <p:spPr>
          <a:xfrm>
            <a:off x="1117354" y="4355846"/>
            <a:ext cx="319834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rPr>
              <a:t>Featurize</a:t>
            </a:r>
            <a:endParaRPr lang="en-US" sz="2400" dirty="0">
              <a:solidFill>
                <a:schemeClr val="bg1"/>
              </a:solidFill>
            </a:endParaRPr>
          </a:p>
        </p:txBody>
      </p:sp>
      <p:sp>
        <p:nvSpPr>
          <p:cNvPr id="14" name="TextBox 13">
            <a:extLst>
              <a:ext uri="{FF2B5EF4-FFF2-40B4-BE49-F238E27FC236}">
                <a16:creationId xmlns:a16="http://schemas.microsoft.com/office/drawing/2014/main" id="{80FE88E8-9DBB-42CA-9F6C-47608442807C}"/>
              </a:ext>
            </a:extLst>
          </p:cNvPr>
          <p:cNvSpPr txBox="1"/>
          <p:nvPr/>
        </p:nvSpPr>
        <p:spPr>
          <a:xfrm>
            <a:off x="4421494" y="4365182"/>
            <a:ext cx="278969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Model</a:t>
            </a:r>
          </a:p>
        </p:txBody>
      </p:sp>
      <p:sp>
        <p:nvSpPr>
          <p:cNvPr id="15" name="TextBox 14">
            <a:extLst>
              <a:ext uri="{FF2B5EF4-FFF2-40B4-BE49-F238E27FC236}">
                <a16:creationId xmlns:a16="http://schemas.microsoft.com/office/drawing/2014/main" id="{939044B4-322A-478D-AA34-4EF161974D49}"/>
              </a:ext>
            </a:extLst>
          </p:cNvPr>
          <p:cNvSpPr txBox="1"/>
          <p:nvPr/>
        </p:nvSpPr>
        <p:spPr>
          <a:xfrm>
            <a:off x="7742945" y="4341744"/>
            <a:ext cx="306866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Deploy &amp; Consume</a:t>
            </a:r>
          </a:p>
        </p:txBody>
      </p:sp>
      <p:sp>
        <p:nvSpPr>
          <p:cNvPr id="16" name="TextBox 15">
            <a:extLst>
              <a:ext uri="{FF2B5EF4-FFF2-40B4-BE49-F238E27FC236}">
                <a16:creationId xmlns:a16="http://schemas.microsoft.com/office/drawing/2014/main" id="{D5C23BB0-44B4-4BDF-A665-0C2143E8E9F7}"/>
              </a:ext>
            </a:extLst>
          </p:cNvPr>
          <p:cNvSpPr txBox="1"/>
          <p:nvPr/>
        </p:nvSpPr>
        <p:spPr>
          <a:xfrm>
            <a:off x="1109628" y="2755213"/>
            <a:ext cx="334763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Understand business problem  and define objectives</a:t>
            </a:r>
          </a:p>
        </p:txBody>
      </p:sp>
      <p:sp>
        <p:nvSpPr>
          <p:cNvPr id="17" name="TextBox 16">
            <a:extLst>
              <a:ext uri="{FF2B5EF4-FFF2-40B4-BE49-F238E27FC236}">
                <a16:creationId xmlns:a16="http://schemas.microsoft.com/office/drawing/2014/main" id="{A13BFCBA-D5CC-488A-B55B-4CFA6D6C5EE5}"/>
              </a:ext>
            </a:extLst>
          </p:cNvPr>
          <p:cNvSpPr txBox="1"/>
          <p:nvPr/>
        </p:nvSpPr>
        <p:spPr>
          <a:xfrm>
            <a:off x="4419256" y="2740556"/>
            <a:ext cx="334763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 explore, understand and update your data </a:t>
            </a:r>
          </a:p>
        </p:txBody>
      </p:sp>
      <p:sp>
        <p:nvSpPr>
          <p:cNvPr id="18" name="TextBox 17">
            <a:extLst>
              <a:ext uri="{FF2B5EF4-FFF2-40B4-BE49-F238E27FC236}">
                <a16:creationId xmlns:a16="http://schemas.microsoft.com/office/drawing/2014/main" id="{F401E375-008A-4A4D-A367-4BBC050BCA1B}"/>
              </a:ext>
            </a:extLst>
          </p:cNvPr>
          <p:cNvSpPr txBox="1"/>
          <p:nvPr/>
        </p:nvSpPr>
        <p:spPr>
          <a:xfrm>
            <a:off x="7776310" y="2756611"/>
            <a:ext cx="334763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Develop deep data understanding to glean patterns</a:t>
            </a:r>
          </a:p>
        </p:txBody>
      </p:sp>
      <p:sp>
        <p:nvSpPr>
          <p:cNvPr id="3" name="TextBox 2">
            <a:extLst>
              <a:ext uri="{FF2B5EF4-FFF2-40B4-BE49-F238E27FC236}">
                <a16:creationId xmlns:a16="http://schemas.microsoft.com/office/drawing/2014/main" id="{03EB26DA-B196-47F0-A3E1-C5D8A5D3D49F}"/>
              </a:ext>
            </a:extLst>
          </p:cNvPr>
          <p:cNvSpPr txBox="1"/>
          <p:nvPr/>
        </p:nvSpPr>
        <p:spPr>
          <a:xfrm>
            <a:off x="3739408" y="3545862"/>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1</a:t>
            </a:r>
          </a:p>
        </p:txBody>
      </p:sp>
      <p:sp>
        <p:nvSpPr>
          <p:cNvPr id="19" name="TextBox 18">
            <a:extLst>
              <a:ext uri="{FF2B5EF4-FFF2-40B4-BE49-F238E27FC236}">
                <a16:creationId xmlns:a16="http://schemas.microsoft.com/office/drawing/2014/main" id="{109F3E33-9119-4D45-8490-6609A71650A2}"/>
              </a:ext>
            </a:extLst>
          </p:cNvPr>
          <p:cNvSpPr txBox="1"/>
          <p:nvPr/>
        </p:nvSpPr>
        <p:spPr>
          <a:xfrm>
            <a:off x="7056437" y="3555198"/>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2</a:t>
            </a:r>
          </a:p>
        </p:txBody>
      </p:sp>
      <p:sp>
        <p:nvSpPr>
          <p:cNvPr id="20" name="TextBox 19">
            <a:extLst>
              <a:ext uri="{FF2B5EF4-FFF2-40B4-BE49-F238E27FC236}">
                <a16:creationId xmlns:a16="http://schemas.microsoft.com/office/drawing/2014/main" id="{E469C37D-5007-4F91-837C-B45FA887C3F2}"/>
              </a:ext>
            </a:extLst>
          </p:cNvPr>
          <p:cNvSpPr txBox="1"/>
          <p:nvPr/>
        </p:nvSpPr>
        <p:spPr>
          <a:xfrm>
            <a:off x="10333037" y="3555198"/>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3</a:t>
            </a:r>
          </a:p>
        </p:txBody>
      </p:sp>
      <p:sp>
        <p:nvSpPr>
          <p:cNvPr id="21" name="TextBox 20">
            <a:extLst>
              <a:ext uri="{FF2B5EF4-FFF2-40B4-BE49-F238E27FC236}">
                <a16:creationId xmlns:a16="http://schemas.microsoft.com/office/drawing/2014/main" id="{9848FCDC-B431-409F-8C28-1C682A01CF39}"/>
              </a:ext>
            </a:extLst>
          </p:cNvPr>
          <p:cNvSpPr txBox="1"/>
          <p:nvPr/>
        </p:nvSpPr>
        <p:spPr>
          <a:xfrm>
            <a:off x="3739408" y="5611257"/>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4</a:t>
            </a:r>
          </a:p>
        </p:txBody>
      </p:sp>
      <p:sp>
        <p:nvSpPr>
          <p:cNvPr id="22" name="TextBox 21">
            <a:extLst>
              <a:ext uri="{FF2B5EF4-FFF2-40B4-BE49-F238E27FC236}">
                <a16:creationId xmlns:a16="http://schemas.microsoft.com/office/drawing/2014/main" id="{2FDB9B70-7C58-4F5F-A124-D6F94B9A3DAA}"/>
              </a:ext>
            </a:extLst>
          </p:cNvPr>
          <p:cNvSpPr txBox="1"/>
          <p:nvPr/>
        </p:nvSpPr>
        <p:spPr>
          <a:xfrm>
            <a:off x="7056437" y="5630862"/>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5</a:t>
            </a:r>
          </a:p>
        </p:txBody>
      </p:sp>
      <p:sp>
        <p:nvSpPr>
          <p:cNvPr id="23" name="TextBox 22">
            <a:extLst>
              <a:ext uri="{FF2B5EF4-FFF2-40B4-BE49-F238E27FC236}">
                <a16:creationId xmlns:a16="http://schemas.microsoft.com/office/drawing/2014/main" id="{6ACC0DA7-FFF3-4DE7-9D45-4DFAC424FC12}"/>
              </a:ext>
            </a:extLst>
          </p:cNvPr>
          <p:cNvSpPr txBox="1"/>
          <p:nvPr/>
        </p:nvSpPr>
        <p:spPr>
          <a:xfrm>
            <a:off x="10333037" y="5623753"/>
            <a:ext cx="609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6</a:t>
            </a:r>
          </a:p>
        </p:txBody>
      </p:sp>
      <p:sp>
        <p:nvSpPr>
          <p:cNvPr id="25" name="Arc 24">
            <a:extLst>
              <a:ext uri="{FF2B5EF4-FFF2-40B4-BE49-F238E27FC236}">
                <a16:creationId xmlns:a16="http://schemas.microsoft.com/office/drawing/2014/main" id="{9A7B5C5F-7BF3-48BD-989D-C4D93DE05576}"/>
              </a:ext>
            </a:extLst>
          </p:cNvPr>
          <p:cNvSpPr/>
          <p:nvPr/>
        </p:nvSpPr>
        <p:spPr>
          <a:xfrm rot="16200000">
            <a:off x="3575012" y="3521038"/>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3BD6F9E3-C285-4A81-872F-70425F785241}"/>
              </a:ext>
            </a:extLst>
          </p:cNvPr>
          <p:cNvSpPr/>
          <p:nvPr/>
        </p:nvSpPr>
        <p:spPr>
          <a:xfrm rot="16200000">
            <a:off x="6965913" y="3542520"/>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8F5F6E7C-D9D0-47D6-BEBC-EFABB3C02529}"/>
              </a:ext>
            </a:extLst>
          </p:cNvPr>
          <p:cNvSpPr/>
          <p:nvPr/>
        </p:nvSpPr>
        <p:spPr>
          <a:xfrm rot="16200000">
            <a:off x="10220457" y="3559384"/>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B671C38C-0FC6-4CB8-905C-EC35009FEEE5}"/>
              </a:ext>
            </a:extLst>
          </p:cNvPr>
          <p:cNvSpPr/>
          <p:nvPr/>
        </p:nvSpPr>
        <p:spPr>
          <a:xfrm rot="16200000">
            <a:off x="3573715" y="5557745"/>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4B767C0C-3723-42AE-A0AE-4EA7E9C1721E}"/>
              </a:ext>
            </a:extLst>
          </p:cNvPr>
          <p:cNvSpPr/>
          <p:nvPr/>
        </p:nvSpPr>
        <p:spPr>
          <a:xfrm rot="16200000">
            <a:off x="6933855" y="5578437"/>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8392E9CF-CF6E-4F52-BEC4-C6C9DCD3A6AA}"/>
              </a:ext>
            </a:extLst>
          </p:cNvPr>
          <p:cNvSpPr/>
          <p:nvPr/>
        </p:nvSpPr>
        <p:spPr>
          <a:xfrm rot="16200000">
            <a:off x="10220456" y="5611025"/>
            <a:ext cx="1400249" cy="1295400"/>
          </a:xfrm>
          <a:prstGeom prst="arc">
            <a:avLst/>
          </a:prstGeom>
          <a:ln w="22225">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0BCBF60D-3C9A-438C-A61A-6FEA20878741}"/>
              </a:ext>
            </a:extLst>
          </p:cNvPr>
          <p:cNvSpPr txBox="1"/>
          <p:nvPr/>
        </p:nvSpPr>
        <p:spPr>
          <a:xfrm>
            <a:off x="1153770" y="4806662"/>
            <a:ext cx="334763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Create insightful features to facilitate model building</a:t>
            </a:r>
          </a:p>
        </p:txBody>
      </p:sp>
      <p:sp>
        <p:nvSpPr>
          <p:cNvPr id="34" name="TextBox 33">
            <a:extLst>
              <a:ext uri="{FF2B5EF4-FFF2-40B4-BE49-F238E27FC236}">
                <a16:creationId xmlns:a16="http://schemas.microsoft.com/office/drawing/2014/main" id="{A291DD50-55D0-412A-8822-1AE08E32FDCF}"/>
              </a:ext>
            </a:extLst>
          </p:cNvPr>
          <p:cNvSpPr txBox="1"/>
          <p:nvPr/>
        </p:nvSpPr>
        <p:spPr>
          <a:xfrm>
            <a:off x="4470799" y="4810786"/>
            <a:ext cx="3347638"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Build and evaluate predictive models and select best model</a:t>
            </a:r>
          </a:p>
        </p:txBody>
      </p:sp>
      <p:sp>
        <p:nvSpPr>
          <p:cNvPr id="35" name="TextBox 34">
            <a:extLst>
              <a:ext uri="{FF2B5EF4-FFF2-40B4-BE49-F238E27FC236}">
                <a16:creationId xmlns:a16="http://schemas.microsoft.com/office/drawing/2014/main" id="{2CB92F50-9D13-47A4-892D-D8AC003D1F35}"/>
              </a:ext>
            </a:extLst>
          </p:cNvPr>
          <p:cNvSpPr txBox="1"/>
          <p:nvPr/>
        </p:nvSpPr>
        <p:spPr>
          <a:xfrm>
            <a:off x="7766402" y="4815509"/>
            <a:ext cx="3347638" cy="960263"/>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Operationalize model and develop apps to consume published web services</a:t>
            </a:r>
          </a:p>
        </p:txBody>
      </p:sp>
      <p:sp>
        <p:nvSpPr>
          <p:cNvPr id="36" name="Rectangle 35">
            <a:extLst>
              <a:ext uri="{FF2B5EF4-FFF2-40B4-BE49-F238E27FC236}">
                <a16:creationId xmlns:a16="http://schemas.microsoft.com/office/drawing/2014/main" id="{48A62D8F-0037-4D61-B854-834DF49129D7}"/>
              </a:ext>
            </a:extLst>
          </p:cNvPr>
          <p:cNvSpPr/>
          <p:nvPr/>
        </p:nvSpPr>
        <p:spPr>
          <a:xfrm>
            <a:off x="3475037" y="6515563"/>
            <a:ext cx="9036050" cy="369332"/>
          </a:xfrm>
          <a:prstGeom prst="rect">
            <a:avLst/>
          </a:prstGeom>
        </p:spPr>
        <p:txBody>
          <a:bodyPr wrap="square">
            <a:spAutoFit/>
          </a:bodyPr>
          <a:lstStyle/>
          <a:p>
            <a:r>
              <a:rPr lang="en-US" dirty="0">
                <a:solidFill>
                  <a:srgbClr val="0078D7"/>
                </a:solidFill>
              </a:rPr>
              <a:t>https://azure.microsoft.com/en-us/documentation/learning-paths/data-science-process</a:t>
            </a:r>
          </a:p>
        </p:txBody>
      </p:sp>
    </p:spTree>
    <p:extLst>
      <p:ext uri="{BB962C8B-B14F-4D97-AF65-F5344CB8AC3E}">
        <p14:creationId xmlns:p14="http://schemas.microsoft.com/office/powerpoint/2010/main" val="23911296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C386680-2F66-40CF-8892-33A74D0CC8FA}"/>
              </a:ext>
            </a:extLst>
          </p:cNvPr>
          <p:cNvSpPr/>
          <p:nvPr/>
        </p:nvSpPr>
        <p:spPr bwMode="auto">
          <a:xfrm>
            <a:off x="427037" y="1284287"/>
            <a:ext cx="5777690" cy="55657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Title 1">
            <a:extLst>
              <a:ext uri="{FF2B5EF4-FFF2-40B4-BE49-F238E27FC236}">
                <a16:creationId xmlns:a16="http://schemas.microsoft.com/office/drawing/2014/main" id="{8454DEFD-5183-4841-BA34-B721305881AF}"/>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Ask the right question</a:t>
            </a:r>
          </a:p>
        </p:txBody>
      </p:sp>
      <p:sp>
        <p:nvSpPr>
          <p:cNvPr id="11" name="Rectangle 10">
            <a:extLst>
              <a:ext uri="{FF2B5EF4-FFF2-40B4-BE49-F238E27FC236}">
                <a16:creationId xmlns:a16="http://schemas.microsoft.com/office/drawing/2014/main" id="{A9154115-8936-4D60-AB06-7EF064D6C460}"/>
              </a:ext>
            </a:extLst>
          </p:cNvPr>
          <p:cNvSpPr/>
          <p:nvPr/>
        </p:nvSpPr>
        <p:spPr bwMode="auto">
          <a:xfrm>
            <a:off x="10387147" y="309980"/>
            <a:ext cx="1678766" cy="83978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extBox 11">
            <a:extLst>
              <a:ext uri="{FF2B5EF4-FFF2-40B4-BE49-F238E27FC236}">
                <a16:creationId xmlns:a16="http://schemas.microsoft.com/office/drawing/2014/main" id="{750144E5-5EBD-43C7-801D-763247F720EF}"/>
              </a:ext>
            </a:extLst>
          </p:cNvPr>
          <p:cNvSpPr txBox="1"/>
          <p:nvPr/>
        </p:nvSpPr>
        <p:spPr>
          <a:xfrm>
            <a:off x="10387147" y="405161"/>
            <a:ext cx="167876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Plan</a:t>
            </a:r>
          </a:p>
        </p:txBody>
      </p:sp>
      <p:sp>
        <p:nvSpPr>
          <p:cNvPr id="24" name="Title 1">
            <a:extLst>
              <a:ext uri="{FF2B5EF4-FFF2-40B4-BE49-F238E27FC236}">
                <a16:creationId xmlns:a16="http://schemas.microsoft.com/office/drawing/2014/main" id="{B54405AD-F5A5-4F5B-8E05-64D00B195955}"/>
              </a:ext>
            </a:extLst>
          </p:cNvPr>
          <p:cNvSpPr>
            <a:spLocks noGrp="1"/>
          </p:cNvSpPr>
          <p:nvPr>
            <p:ph type="title"/>
          </p:nvPr>
        </p:nvSpPr>
        <p:spPr>
          <a:xfrm>
            <a:off x="731902" y="1541709"/>
            <a:ext cx="5639104" cy="917575"/>
          </a:xfrm>
        </p:spPr>
        <p:txBody>
          <a:bodyPr/>
          <a:lstStyle/>
          <a:p>
            <a:r>
              <a:rPr lang="en-US" sz="4000" dirty="0">
                <a:solidFill>
                  <a:schemeClr val="bg1"/>
                </a:solidFill>
              </a:rPr>
              <a:t>Exploratory Questions</a:t>
            </a:r>
          </a:p>
        </p:txBody>
      </p:sp>
      <p:sp>
        <p:nvSpPr>
          <p:cNvPr id="25" name="Text Placeholder 2">
            <a:extLst>
              <a:ext uri="{FF2B5EF4-FFF2-40B4-BE49-F238E27FC236}">
                <a16:creationId xmlns:a16="http://schemas.microsoft.com/office/drawing/2014/main" id="{F97D0F32-034A-48EE-8D88-13795C55456B}"/>
              </a:ext>
            </a:extLst>
          </p:cNvPr>
          <p:cNvSpPr>
            <a:spLocks noGrp="1"/>
          </p:cNvSpPr>
          <p:nvPr>
            <p:ph type="body" sz="quarter" idx="10"/>
          </p:nvPr>
        </p:nvSpPr>
        <p:spPr>
          <a:xfrm>
            <a:off x="731902" y="2680845"/>
            <a:ext cx="5638735" cy="849463"/>
          </a:xfrm>
        </p:spPr>
        <p:txBody>
          <a:bodyPr/>
          <a:lstStyle/>
          <a:p>
            <a:r>
              <a:rPr lang="en-US" sz="2400" dirty="0">
                <a:solidFill>
                  <a:schemeClr val="bg1"/>
                </a:solidFill>
              </a:rPr>
              <a:t>Can’t be answered with a name or number</a:t>
            </a:r>
          </a:p>
        </p:txBody>
      </p:sp>
      <p:sp>
        <p:nvSpPr>
          <p:cNvPr id="26" name="Text Placeholder 2">
            <a:extLst>
              <a:ext uri="{FF2B5EF4-FFF2-40B4-BE49-F238E27FC236}">
                <a16:creationId xmlns:a16="http://schemas.microsoft.com/office/drawing/2014/main" id="{FC8DCD35-7C42-4170-97AF-23988BB145B5}"/>
              </a:ext>
            </a:extLst>
          </p:cNvPr>
          <p:cNvSpPr txBox="1">
            <a:spLocks/>
          </p:cNvSpPr>
          <p:nvPr/>
        </p:nvSpPr>
        <p:spPr>
          <a:xfrm>
            <a:off x="731902" y="4976950"/>
            <a:ext cx="5638735" cy="125572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bg1"/>
                </a:solidFill>
              </a:rPr>
              <a:t>What can my data tell me about by business?</a:t>
            </a:r>
          </a:p>
          <a:p>
            <a:r>
              <a:rPr lang="en-US" sz="2400" dirty="0">
                <a:solidFill>
                  <a:schemeClr val="bg1"/>
                </a:solidFill>
              </a:rPr>
              <a:t>What should I do?</a:t>
            </a:r>
          </a:p>
        </p:txBody>
      </p:sp>
      <p:grpSp>
        <p:nvGrpSpPr>
          <p:cNvPr id="27" name="Group 26">
            <a:extLst>
              <a:ext uri="{FF2B5EF4-FFF2-40B4-BE49-F238E27FC236}">
                <a16:creationId xmlns:a16="http://schemas.microsoft.com/office/drawing/2014/main" id="{179461FD-37EB-4848-BDD2-88F6A84AAB58}"/>
              </a:ext>
            </a:extLst>
          </p:cNvPr>
          <p:cNvGrpSpPr/>
          <p:nvPr/>
        </p:nvGrpSpPr>
        <p:grpSpPr>
          <a:xfrm>
            <a:off x="2706282" y="3539001"/>
            <a:ext cx="1219200" cy="1219201"/>
            <a:chOff x="2027237" y="2278062"/>
            <a:chExt cx="1219200" cy="1219201"/>
          </a:xfrm>
          <a:solidFill>
            <a:schemeClr val="bg1"/>
          </a:solidFill>
        </p:grpSpPr>
        <p:sp>
          <p:nvSpPr>
            <p:cNvPr id="28" name="Arrow: Left-Right 27">
              <a:extLst>
                <a:ext uri="{FF2B5EF4-FFF2-40B4-BE49-F238E27FC236}">
                  <a16:creationId xmlns:a16="http://schemas.microsoft.com/office/drawing/2014/main" id="{B358B28A-A996-4239-BEC7-E63C5E73BC53}"/>
                </a:ext>
              </a:extLst>
            </p:cNvPr>
            <p:cNvSpPr/>
            <p:nvPr/>
          </p:nvSpPr>
          <p:spPr bwMode="auto">
            <a:xfrm>
              <a:off x="2027237" y="2659062"/>
              <a:ext cx="1219200" cy="457200"/>
            </a:xfrm>
            <a:prstGeom prst="leftRightArrow">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29" name="Arrow: Left-Right 28">
              <a:extLst>
                <a:ext uri="{FF2B5EF4-FFF2-40B4-BE49-F238E27FC236}">
                  <a16:creationId xmlns:a16="http://schemas.microsoft.com/office/drawing/2014/main" id="{18D1678F-C85B-4495-92E9-23180F874BEA}"/>
                </a:ext>
              </a:extLst>
            </p:cNvPr>
            <p:cNvSpPr/>
            <p:nvPr/>
          </p:nvSpPr>
          <p:spPr bwMode="auto">
            <a:xfrm rot="17789970">
              <a:off x="2027236" y="2659062"/>
              <a:ext cx="1219200" cy="457200"/>
            </a:xfrm>
            <a:prstGeom prst="leftRightArrow">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30" name="Arrow: Left-Right 29">
              <a:extLst>
                <a:ext uri="{FF2B5EF4-FFF2-40B4-BE49-F238E27FC236}">
                  <a16:creationId xmlns:a16="http://schemas.microsoft.com/office/drawing/2014/main" id="{3106CA5B-3E5B-4E81-9EA4-96A2BEFD4129}"/>
                </a:ext>
              </a:extLst>
            </p:cNvPr>
            <p:cNvSpPr/>
            <p:nvPr/>
          </p:nvSpPr>
          <p:spPr bwMode="auto">
            <a:xfrm rot="14344202">
              <a:off x="2031254" y="2659063"/>
              <a:ext cx="1219200" cy="457200"/>
            </a:xfrm>
            <a:prstGeom prst="leftRightArrow">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ndParaRPr>
            </a:p>
          </p:txBody>
        </p:sp>
      </p:grpSp>
      <p:sp>
        <p:nvSpPr>
          <p:cNvPr id="31" name="Rectangle 30">
            <a:extLst>
              <a:ext uri="{FF2B5EF4-FFF2-40B4-BE49-F238E27FC236}">
                <a16:creationId xmlns:a16="http://schemas.microsoft.com/office/drawing/2014/main" id="{EE6D5F2F-8455-4F34-9BE3-F0303C0825E8}"/>
              </a:ext>
            </a:extLst>
          </p:cNvPr>
          <p:cNvSpPr/>
          <p:nvPr/>
        </p:nvSpPr>
        <p:spPr bwMode="auto">
          <a:xfrm>
            <a:off x="6264551" y="1284287"/>
            <a:ext cx="5777690" cy="55657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gradFill>
                  <a:gsLst>
                    <a:gs pos="0">
                      <a:srgbClr val="FFFFFF"/>
                    </a:gs>
                    <a:gs pos="100000">
                      <a:srgbClr val="FFFFFF"/>
                    </a:gs>
                  </a:gsLst>
                  <a:lin ang="5400000" scaled="0"/>
                </a:gradFill>
              </a:rPr>
              <a:t>pIN</a:t>
            </a:r>
            <a:endParaRPr lang="en-US" sz="2000" dirty="0">
              <a:gradFill>
                <a:gsLst>
                  <a:gs pos="0">
                    <a:srgbClr val="FFFFFF"/>
                  </a:gs>
                  <a:gs pos="100000">
                    <a:srgbClr val="FFFFFF"/>
                  </a:gs>
                </a:gsLst>
                <a:lin ang="5400000" scaled="0"/>
              </a:gradFill>
            </a:endParaRPr>
          </a:p>
        </p:txBody>
      </p:sp>
      <p:sp>
        <p:nvSpPr>
          <p:cNvPr id="32" name="Title 1">
            <a:extLst>
              <a:ext uri="{FF2B5EF4-FFF2-40B4-BE49-F238E27FC236}">
                <a16:creationId xmlns:a16="http://schemas.microsoft.com/office/drawing/2014/main" id="{898E2834-2297-4A00-BA91-C913DBE30C09}"/>
              </a:ext>
            </a:extLst>
          </p:cNvPr>
          <p:cNvSpPr txBox="1">
            <a:spLocks/>
          </p:cNvSpPr>
          <p:nvPr/>
        </p:nvSpPr>
        <p:spPr>
          <a:xfrm>
            <a:off x="6465275" y="1541709"/>
            <a:ext cx="563910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Sharp Questions</a:t>
            </a:r>
          </a:p>
        </p:txBody>
      </p:sp>
      <p:sp>
        <p:nvSpPr>
          <p:cNvPr id="33" name="Text Placeholder 2">
            <a:extLst>
              <a:ext uri="{FF2B5EF4-FFF2-40B4-BE49-F238E27FC236}">
                <a16:creationId xmlns:a16="http://schemas.microsoft.com/office/drawing/2014/main" id="{FB24F21D-6445-4119-B36C-A68BD42DD803}"/>
              </a:ext>
            </a:extLst>
          </p:cNvPr>
          <p:cNvSpPr txBox="1">
            <a:spLocks/>
          </p:cNvSpPr>
          <p:nvPr/>
        </p:nvSpPr>
        <p:spPr>
          <a:xfrm>
            <a:off x="6464958" y="2675948"/>
            <a:ext cx="5347445" cy="8494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bg1"/>
                </a:solidFill>
              </a:rPr>
              <a:t>Can be answered with a name or number</a:t>
            </a:r>
          </a:p>
        </p:txBody>
      </p:sp>
      <p:sp>
        <p:nvSpPr>
          <p:cNvPr id="34" name="Text Placeholder 2">
            <a:extLst>
              <a:ext uri="{FF2B5EF4-FFF2-40B4-BE49-F238E27FC236}">
                <a16:creationId xmlns:a16="http://schemas.microsoft.com/office/drawing/2014/main" id="{3B66F9F2-9D2C-4090-8779-365A37722AEB}"/>
              </a:ext>
            </a:extLst>
          </p:cNvPr>
          <p:cNvSpPr txBox="1">
            <a:spLocks/>
          </p:cNvSpPr>
          <p:nvPr/>
        </p:nvSpPr>
        <p:spPr>
          <a:xfrm>
            <a:off x="6464959" y="4976950"/>
            <a:ext cx="5347445" cy="1588127"/>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bg1"/>
                </a:solidFill>
              </a:rPr>
              <a:t>How many theater tickets will I sell in Seattle during the third quarter?</a:t>
            </a:r>
          </a:p>
          <a:p>
            <a:r>
              <a:rPr lang="en-US" sz="2400" dirty="0">
                <a:solidFill>
                  <a:schemeClr val="bg1"/>
                </a:solidFill>
              </a:rPr>
              <a:t>Which elevator in which theater will fail first?</a:t>
            </a:r>
          </a:p>
        </p:txBody>
      </p:sp>
      <p:pic>
        <p:nvPicPr>
          <p:cNvPr id="35" name="Graphic 34" descr="Bullseye">
            <a:extLst>
              <a:ext uri="{FF2B5EF4-FFF2-40B4-BE49-F238E27FC236}">
                <a16:creationId xmlns:a16="http://schemas.microsoft.com/office/drawing/2014/main" id="{C6EDFFC2-4B55-45C1-9424-AD05590966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1125" y="3475133"/>
            <a:ext cx="1295400" cy="1295400"/>
          </a:xfrm>
          <a:prstGeom prst="rect">
            <a:avLst/>
          </a:prstGeom>
        </p:spPr>
      </p:pic>
      <p:cxnSp>
        <p:nvCxnSpPr>
          <p:cNvPr id="36" name="Straight Connector 35">
            <a:extLst>
              <a:ext uri="{FF2B5EF4-FFF2-40B4-BE49-F238E27FC236}">
                <a16:creationId xmlns:a16="http://schemas.microsoft.com/office/drawing/2014/main" id="{34AE2DDB-2E44-4EEF-9902-6739D0D421AC}"/>
              </a:ext>
            </a:extLst>
          </p:cNvPr>
          <p:cNvCxnSpPr/>
          <p:nvPr/>
        </p:nvCxnSpPr>
        <p:spPr>
          <a:xfrm flipV="1">
            <a:off x="211947" y="2577273"/>
            <a:ext cx="12026090" cy="0"/>
          </a:xfrm>
          <a:prstGeom prst="line">
            <a:avLst/>
          </a:prstGeom>
          <a:ln w="635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90316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E3712318-80D5-4155-8926-018434D414EB}"/>
              </a:ext>
            </a:extLst>
          </p:cNvPr>
          <p:cNvSpPr/>
          <p:nvPr/>
        </p:nvSpPr>
        <p:spPr bwMode="auto">
          <a:xfrm>
            <a:off x="7517" y="-5909"/>
            <a:ext cx="12466638" cy="113406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34721E83-E6F3-4F87-84EB-67649C1BBC24}"/>
              </a:ext>
            </a:extLst>
          </p:cNvPr>
          <p:cNvSpPr>
            <a:spLocks noGrp="1"/>
          </p:cNvSpPr>
          <p:nvPr>
            <p:ph type="title"/>
          </p:nvPr>
        </p:nvSpPr>
        <p:spPr/>
        <p:txBody>
          <a:bodyPr/>
          <a:lstStyle/>
          <a:p>
            <a:r>
              <a:rPr lang="en-US" dirty="0">
                <a:solidFill>
                  <a:schemeClr val="bg1"/>
                </a:solidFill>
              </a:rPr>
              <a:t>Pick an algorithm </a:t>
            </a:r>
            <a:r>
              <a:rPr lang="en-US" sz="2400" dirty="0">
                <a:solidFill>
                  <a:schemeClr val="bg1"/>
                </a:solidFill>
              </a:rPr>
              <a:t>(Know what question you want </a:t>
            </a:r>
            <a:r>
              <a:rPr lang="en-US" sz="2400">
                <a:solidFill>
                  <a:schemeClr val="bg1"/>
                </a:solidFill>
              </a:rPr>
              <a:t>to answer!)</a:t>
            </a:r>
            <a:endParaRPr lang="en-US" sz="2400" dirty="0">
              <a:solidFill>
                <a:schemeClr val="bg1"/>
              </a:solidFill>
            </a:endParaRPr>
          </a:p>
        </p:txBody>
      </p:sp>
      <p:pic>
        <p:nvPicPr>
          <p:cNvPr id="4" name="Picture 3">
            <a:extLst>
              <a:ext uri="{FF2B5EF4-FFF2-40B4-BE49-F238E27FC236}">
                <a16:creationId xmlns:a16="http://schemas.microsoft.com/office/drawing/2014/main" id="{2AF6CFD6-FDA2-449D-A583-EE52C9F89CD3}"/>
              </a:ext>
            </a:extLst>
          </p:cNvPr>
          <p:cNvPicPr>
            <a:picLocks noChangeAspect="1"/>
          </p:cNvPicPr>
          <p:nvPr/>
        </p:nvPicPr>
        <p:blipFill>
          <a:blip r:embed="rId3"/>
          <a:stretch>
            <a:fillRect/>
          </a:stretch>
        </p:blipFill>
        <p:spPr>
          <a:xfrm>
            <a:off x="3919422" y="1820862"/>
            <a:ext cx="2186461" cy="2174359"/>
          </a:xfrm>
          <a:prstGeom prst="rect">
            <a:avLst/>
          </a:prstGeom>
        </p:spPr>
      </p:pic>
      <p:sp>
        <p:nvSpPr>
          <p:cNvPr id="3" name="Text Placeholder 2">
            <a:extLst>
              <a:ext uri="{FF2B5EF4-FFF2-40B4-BE49-F238E27FC236}">
                <a16:creationId xmlns:a16="http://schemas.microsoft.com/office/drawing/2014/main" id="{61B585D6-5F1B-4C5B-AB0C-C31899B279F5}"/>
              </a:ext>
            </a:extLst>
          </p:cNvPr>
          <p:cNvSpPr>
            <a:spLocks noGrp="1"/>
          </p:cNvSpPr>
          <p:nvPr>
            <p:ph type="body" sz="quarter" idx="10"/>
          </p:nvPr>
        </p:nvSpPr>
        <p:spPr>
          <a:xfrm>
            <a:off x="422882" y="1211287"/>
            <a:ext cx="3420337" cy="2825389"/>
          </a:xfrm>
        </p:spPr>
        <p:txBody>
          <a:bodyPr/>
          <a:lstStyle/>
          <a:p>
            <a:pPr marL="0" indent="0">
              <a:buNone/>
            </a:pPr>
            <a:r>
              <a:rPr lang="en-US" sz="2200" b="1" dirty="0"/>
              <a:t>Classification</a:t>
            </a:r>
          </a:p>
          <a:p>
            <a:r>
              <a:rPr lang="en-US" sz="2200" dirty="0"/>
              <a:t>Is it A or B?</a:t>
            </a:r>
          </a:p>
          <a:p>
            <a:r>
              <a:rPr lang="en-US" sz="2200" dirty="0"/>
              <a:t>Which of these two events is most interesting to our customers?</a:t>
            </a:r>
          </a:p>
          <a:p>
            <a:r>
              <a:rPr lang="en-US" sz="2200" dirty="0"/>
              <a:t>Will a particular event sell out?</a:t>
            </a:r>
          </a:p>
        </p:txBody>
      </p:sp>
      <p:sp>
        <p:nvSpPr>
          <p:cNvPr id="7" name="Text Placeholder 2">
            <a:extLst>
              <a:ext uri="{FF2B5EF4-FFF2-40B4-BE49-F238E27FC236}">
                <a16:creationId xmlns:a16="http://schemas.microsoft.com/office/drawing/2014/main" id="{74388ADD-C9CF-4752-B1D0-9FAD45F0B0F9}"/>
              </a:ext>
            </a:extLst>
          </p:cNvPr>
          <p:cNvSpPr txBox="1">
            <a:spLocks/>
          </p:cNvSpPr>
          <p:nvPr/>
        </p:nvSpPr>
        <p:spPr>
          <a:xfrm>
            <a:off x="6343969" y="1222943"/>
            <a:ext cx="2841848" cy="2588401"/>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Anomaly</a:t>
            </a:r>
          </a:p>
          <a:p>
            <a:r>
              <a:rPr lang="en-US" sz="2200" dirty="0"/>
              <a:t>Is it weird or  unexpected?</a:t>
            </a:r>
          </a:p>
          <a:p>
            <a:r>
              <a:rPr lang="en-US" sz="2200" dirty="0"/>
              <a:t>This event sold out in an hour, is this sales cycle normal?</a:t>
            </a:r>
          </a:p>
          <a:p>
            <a:endParaRPr lang="en-US" sz="2200" dirty="0"/>
          </a:p>
        </p:txBody>
      </p:sp>
      <p:sp>
        <p:nvSpPr>
          <p:cNvPr id="9" name="Text Placeholder 2">
            <a:extLst>
              <a:ext uri="{FF2B5EF4-FFF2-40B4-BE49-F238E27FC236}">
                <a16:creationId xmlns:a16="http://schemas.microsoft.com/office/drawing/2014/main" id="{C260C347-5381-48CA-9CB0-34A00DCB0B29}"/>
              </a:ext>
            </a:extLst>
          </p:cNvPr>
          <p:cNvSpPr txBox="1">
            <a:spLocks/>
          </p:cNvSpPr>
          <p:nvPr/>
        </p:nvSpPr>
        <p:spPr>
          <a:xfrm>
            <a:off x="422881" y="4106862"/>
            <a:ext cx="3391260" cy="252069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Regression</a:t>
            </a:r>
          </a:p>
          <a:p>
            <a:r>
              <a:rPr lang="en-US" sz="2200" dirty="0"/>
              <a:t>How much? How many?</a:t>
            </a:r>
          </a:p>
          <a:p>
            <a:r>
              <a:rPr lang="en-US" sz="2200" dirty="0"/>
              <a:t>How much discount do we need to provide to sell out a given event? </a:t>
            </a:r>
          </a:p>
          <a:p>
            <a:r>
              <a:rPr lang="en-US" sz="2200" dirty="0"/>
              <a:t>What will the May    sales be?</a:t>
            </a:r>
          </a:p>
        </p:txBody>
      </p:sp>
      <p:pic>
        <p:nvPicPr>
          <p:cNvPr id="10" name="Picture 9">
            <a:extLst>
              <a:ext uri="{FF2B5EF4-FFF2-40B4-BE49-F238E27FC236}">
                <a16:creationId xmlns:a16="http://schemas.microsoft.com/office/drawing/2014/main" id="{14E5C619-9624-401E-99B6-DF4672F3790C}"/>
              </a:ext>
            </a:extLst>
          </p:cNvPr>
          <p:cNvPicPr>
            <a:picLocks noChangeAspect="1"/>
          </p:cNvPicPr>
          <p:nvPr/>
        </p:nvPicPr>
        <p:blipFill>
          <a:blip r:embed="rId4"/>
          <a:stretch>
            <a:fillRect/>
          </a:stretch>
        </p:blipFill>
        <p:spPr>
          <a:xfrm>
            <a:off x="9135133" y="4943665"/>
            <a:ext cx="2844433" cy="2000250"/>
          </a:xfrm>
          <a:prstGeom prst="rect">
            <a:avLst/>
          </a:prstGeom>
        </p:spPr>
      </p:pic>
      <p:sp>
        <p:nvSpPr>
          <p:cNvPr id="11" name="Text Placeholder 2">
            <a:extLst>
              <a:ext uri="{FF2B5EF4-FFF2-40B4-BE49-F238E27FC236}">
                <a16:creationId xmlns:a16="http://schemas.microsoft.com/office/drawing/2014/main" id="{DA2A379B-988A-4C35-A50E-9A61C07A57D5}"/>
              </a:ext>
            </a:extLst>
          </p:cNvPr>
          <p:cNvSpPr txBox="1">
            <a:spLocks/>
          </p:cNvSpPr>
          <p:nvPr/>
        </p:nvSpPr>
        <p:spPr>
          <a:xfrm>
            <a:off x="6343969" y="4125517"/>
            <a:ext cx="2841847" cy="245297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Clustering</a:t>
            </a:r>
          </a:p>
          <a:p>
            <a:r>
              <a:rPr lang="en-US" sz="2200" dirty="0"/>
              <a:t>How is it organized? </a:t>
            </a:r>
          </a:p>
          <a:p>
            <a:r>
              <a:rPr lang="en-US" sz="2200" dirty="0"/>
              <a:t>What types of customers like the same types of events?</a:t>
            </a:r>
          </a:p>
        </p:txBody>
      </p:sp>
      <p:grpSp>
        <p:nvGrpSpPr>
          <p:cNvPr id="8" name="Group 7">
            <a:extLst>
              <a:ext uri="{FF2B5EF4-FFF2-40B4-BE49-F238E27FC236}">
                <a16:creationId xmlns:a16="http://schemas.microsoft.com/office/drawing/2014/main" id="{8D58B250-43AE-46EF-9269-E3AE628ECC5C}"/>
              </a:ext>
            </a:extLst>
          </p:cNvPr>
          <p:cNvGrpSpPr/>
          <p:nvPr/>
        </p:nvGrpSpPr>
        <p:grpSpPr>
          <a:xfrm>
            <a:off x="9734063" y="2068822"/>
            <a:ext cx="2174143" cy="1877933"/>
            <a:chOff x="9734063" y="2068822"/>
            <a:chExt cx="2174143" cy="1877933"/>
          </a:xfrm>
        </p:grpSpPr>
        <p:pic>
          <p:nvPicPr>
            <p:cNvPr id="13" name="Graphic 12" descr="Dog">
              <a:extLst>
                <a:ext uri="{FF2B5EF4-FFF2-40B4-BE49-F238E27FC236}">
                  <a16:creationId xmlns:a16="http://schemas.microsoft.com/office/drawing/2014/main" id="{239E7044-36BF-463A-82D7-7549F0EF4B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34063" y="2068822"/>
              <a:ext cx="1035281" cy="1035281"/>
            </a:xfrm>
            <a:prstGeom prst="rect">
              <a:avLst/>
            </a:prstGeom>
          </p:spPr>
        </p:pic>
        <p:pic>
          <p:nvPicPr>
            <p:cNvPr id="15" name="Graphic 14" descr="Cat">
              <a:extLst>
                <a:ext uri="{FF2B5EF4-FFF2-40B4-BE49-F238E27FC236}">
                  <a16:creationId xmlns:a16="http://schemas.microsoft.com/office/drawing/2014/main" id="{3CCC4990-F702-426E-A846-B65901DF14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27451" y="2161720"/>
              <a:ext cx="828273" cy="828273"/>
            </a:xfrm>
            <a:prstGeom prst="rect">
              <a:avLst/>
            </a:prstGeom>
          </p:spPr>
        </p:pic>
        <p:pic>
          <p:nvPicPr>
            <p:cNvPr id="16" name="Graphic 15" descr="Dog">
              <a:extLst>
                <a:ext uri="{FF2B5EF4-FFF2-40B4-BE49-F238E27FC236}">
                  <a16:creationId xmlns:a16="http://schemas.microsoft.com/office/drawing/2014/main" id="{5C16939B-6551-4E52-A528-A6EDDD453F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34063" y="2911474"/>
              <a:ext cx="1035281" cy="1035281"/>
            </a:xfrm>
            <a:prstGeom prst="rect">
              <a:avLst/>
            </a:prstGeom>
          </p:spPr>
        </p:pic>
        <p:pic>
          <p:nvPicPr>
            <p:cNvPr id="17" name="Graphic 16" descr="Dog">
              <a:extLst>
                <a:ext uri="{FF2B5EF4-FFF2-40B4-BE49-F238E27FC236}">
                  <a16:creationId xmlns:a16="http://schemas.microsoft.com/office/drawing/2014/main" id="{ECE04471-D6D2-4108-8B29-F449F5E910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2925" y="2907084"/>
              <a:ext cx="1035281" cy="1035281"/>
            </a:xfrm>
            <a:prstGeom prst="rect">
              <a:avLst/>
            </a:prstGeom>
          </p:spPr>
        </p:pic>
      </p:grpSp>
      <p:sp>
        <p:nvSpPr>
          <p:cNvPr id="5" name="Rectangle 4">
            <a:extLst>
              <a:ext uri="{FF2B5EF4-FFF2-40B4-BE49-F238E27FC236}">
                <a16:creationId xmlns:a16="http://schemas.microsoft.com/office/drawing/2014/main" id="{C7E34C55-74E6-4931-B866-0C3F8F2BD9AE}"/>
              </a:ext>
            </a:extLst>
          </p:cNvPr>
          <p:cNvSpPr/>
          <p:nvPr/>
        </p:nvSpPr>
        <p:spPr bwMode="auto">
          <a:xfrm>
            <a:off x="422818" y="1101965"/>
            <a:ext cx="5768601" cy="28524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ectangle 28">
            <a:extLst>
              <a:ext uri="{FF2B5EF4-FFF2-40B4-BE49-F238E27FC236}">
                <a16:creationId xmlns:a16="http://schemas.microsoft.com/office/drawing/2014/main" id="{21A4F396-FEB7-4CB5-BCCF-60E51AAF90E7}"/>
              </a:ext>
            </a:extLst>
          </p:cNvPr>
          <p:cNvSpPr/>
          <p:nvPr/>
        </p:nvSpPr>
        <p:spPr bwMode="auto">
          <a:xfrm>
            <a:off x="346616" y="4069720"/>
            <a:ext cx="5768601" cy="2852497"/>
          </a:xfrm>
          <a:prstGeom prst="rect">
            <a:avLst/>
          </a:prstGeom>
          <a:noFill/>
          <a:ln w="15875">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Rectangle 29">
            <a:extLst>
              <a:ext uri="{FF2B5EF4-FFF2-40B4-BE49-F238E27FC236}">
                <a16:creationId xmlns:a16="http://schemas.microsoft.com/office/drawing/2014/main" id="{E80B3BEA-5114-48B2-A2AB-976CB3B0BAD4}"/>
              </a:ext>
            </a:extLst>
          </p:cNvPr>
          <p:cNvSpPr/>
          <p:nvPr/>
        </p:nvSpPr>
        <p:spPr bwMode="auto">
          <a:xfrm>
            <a:off x="346615" y="1128564"/>
            <a:ext cx="5768601" cy="2852497"/>
          </a:xfrm>
          <a:prstGeom prst="rect">
            <a:avLst/>
          </a:prstGeom>
          <a:noFill/>
          <a:ln w="15875">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Rectangle 30">
            <a:extLst>
              <a:ext uri="{FF2B5EF4-FFF2-40B4-BE49-F238E27FC236}">
                <a16:creationId xmlns:a16="http://schemas.microsoft.com/office/drawing/2014/main" id="{9E65F5E0-851E-478C-B297-90CB66C14A27}"/>
              </a:ext>
            </a:extLst>
          </p:cNvPr>
          <p:cNvSpPr/>
          <p:nvPr/>
        </p:nvSpPr>
        <p:spPr bwMode="auto">
          <a:xfrm>
            <a:off x="6240836" y="1129335"/>
            <a:ext cx="5768601" cy="2852497"/>
          </a:xfrm>
          <a:prstGeom prst="rect">
            <a:avLst/>
          </a:prstGeom>
          <a:noFill/>
          <a:ln w="15875">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Rectangle 31">
            <a:extLst>
              <a:ext uri="{FF2B5EF4-FFF2-40B4-BE49-F238E27FC236}">
                <a16:creationId xmlns:a16="http://schemas.microsoft.com/office/drawing/2014/main" id="{B8A12824-6E27-4F43-BC65-86FCA05F8FB3}"/>
              </a:ext>
            </a:extLst>
          </p:cNvPr>
          <p:cNvSpPr/>
          <p:nvPr/>
        </p:nvSpPr>
        <p:spPr bwMode="auto">
          <a:xfrm>
            <a:off x="6240836" y="4073765"/>
            <a:ext cx="5768601" cy="2852497"/>
          </a:xfrm>
          <a:prstGeom prst="rect">
            <a:avLst/>
          </a:prstGeom>
          <a:noFill/>
          <a:ln w="15875">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Rectangle 32">
            <a:extLst>
              <a:ext uri="{FF2B5EF4-FFF2-40B4-BE49-F238E27FC236}">
                <a16:creationId xmlns:a16="http://schemas.microsoft.com/office/drawing/2014/main" id="{2E46E0EB-EA53-4F2C-A334-56F0C44840D5}"/>
              </a:ext>
            </a:extLst>
          </p:cNvPr>
          <p:cNvSpPr/>
          <p:nvPr/>
        </p:nvSpPr>
        <p:spPr bwMode="auto">
          <a:xfrm>
            <a:off x="10485437" y="220662"/>
            <a:ext cx="1678766" cy="83978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TextBox 33">
            <a:extLst>
              <a:ext uri="{FF2B5EF4-FFF2-40B4-BE49-F238E27FC236}">
                <a16:creationId xmlns:a16="http://schemas.microsoft.com/office/drawing/2014/main" id="{B102FF00-53BD-4CAC-B86C-07C98F85203C}"/>
              </a:ext>
            </a:extLst>
          </p:cNvPr>
          <p:cNvSpPr txBox="1"/>
          <p:nvPr/>
        </p:nvSpPr>
        <p:spPr>
          <a:xfrm>
            <a:off x="10485437" y="326624"/>
            <a:ext cx="167876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Model</a:t>
            </a:r>
          </a:p>
        </p:txBody>
      </p:sp>
      <p:grpSp>
        <p:nvGrpSpPr>
          <p:cNvPr id="35" name="Group 34">
            <a:extLst>
              <a:ext uri="{FF2B5EF4-FFF2-40B4-BE49-F238E27FC236}">
                <a16:creationId xmlns:a16="http://schemas.microsoft.com/office/drawing/2014/main" id="{AE5196D4-7D3B-4813-B9AD-44E61195650D}"/>
              </a:ext>
            </a:extLst>
          </p:cNvPr>
          <p:cNvGrpSpPr/>
          <p:nvPr/>
        </p:nvGrpSpPr>
        <p:grpSpPr>
          <a:xfrm>
            <a:off x="3776686" y="5271255"/>
            <a:ext cx="2155189" cy="1554583"/>
            <a:chOff x="3371633" y="5326205"/>
            <a:chExt cx="2155189" cy="1554583"/>
          </a:xfrm>
        </p:grpSpPr>
        <p:sp>
          <p:nvSpPr>
            <p:cNvPr id="36" name="Rectangle 35">
              <a:extLst>
                <a:ext uri="{FF2B5EF4-FFF2-40B4-BE49-F238E27FC236}">
                  <a16:creationId xmlns:a16="http://schemas.microsoft.com/office/drawing/2014/main" id="{FB608177-1DB4-4CDC-90A0-1EBEBFC86650}"/>
                </a:ext>
              </a:extLst>
            </p:cNvPr>
            <p:cNvSpPr/>
            <p:nvPr/>
          </p:nvSpPr>
          <p:spPr bwMode="auto">
            <a:xfrm>
              <a:off x="3381991" y="5335624"/>
              <a:ext cx="1001831" cy="1493256"/>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FCAEE6F-977E-4636-871D-6AF6DEDBFBB2}"/>
                </a:ext>
              </a:extLst>
            </p:cNvPr>
            <p:cNvSpPr/>
            <p:nvPr/>
          </p:nvSpPr>
          <p:spPr bwMode="auto">
            <a:xfrm>
              <a:off x="4524990" y="5335624"/>
              <a:ext cx="1001831" cy="1493256"/>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5AE51C49-CA94-4F8B-893A-F8CAAB945F81}"/>
                </a:ext>
              </a:extLst>
            </p:cNvPr>
            <p:cNvSpPr/>
            <p:nvPr/>
          </p:nvSpPr>
          <p:spPr bwMode="auto">
            <a:xfrm>
              <a:off x="3381992" y="5335624"/>
              <a:ext cx="1001831" cy="500478"/>
            </a:xfrm>
            <a:prstGeom prst="rect">
              <a:avLst/>
            </a:prstGeom>
            <a:solidFill>
              <a:srgbClr val="44B0A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7ECB73BE-27A0-4E71-B024-296097035090}"/>
                </a:ext>
              </a:extLst>
            </p:cNvPr>
            <p:cNvSpPr/>
            <p:nvPr/>
          </p:nvSpPr>
          <p:spPr bwMode="auto">
            <a:xfrm>
              <a:off x="4524991" y="5335624"/>
              <a:ext cx="1001831" cy="500478"/>
            </a:xfrm>
            <a:prstGeom prst="rect">
              <a:avLst/>
            </a:prstGeom>
            <a:solidFill>
              <a:srgbClr val="44B0A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0" name="TextBox 39">
              <a:extLst>
                <a:ext uri="{FF2B5EF4-FFF2-40B4-BE49-F238E27FC236}">
                  <a16:creationId xmlns:a16="http://schemas.microsoft.com/office/drawing/2014/main" id="{314EC5C6-7878-47F3-A13E-63A10AD19063}"/>
                </a:ext>
              </a:extLst>
            </p:cNvPr>
            <p:cNvSpPr txBox="1"/>
            <p:nvPr/>
          </p:nvSpPr>
          <p:spPr>
            <a:xfrm>
              <a:off x="3371633" y="5335624"/>
              <a:ext cx="1012189"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chemeClr val="bg1"/>
                  </a:solidFill>
                </a:rPr>
                <a:t>Mon</a:t>
              </a:r>
              <a:endParaRPr lang="en-US" sz="2400" b="1" dirty="0">
                <a:solidFill>
                  <a:schemeClr val="bg1"/>
                </a:solidFill>
              </a:endParaRPr>
            </a:p>
          </p:txBody>
        </p:sp>
        <p:sp>
          <p:nvSpPr>
            <p:cNvPr id="41" name="TextBox 40">
              <a:extLst>
                <a:ext uri="{FF2B5EF4-FFF2-40B4-BE49-F238E27FC236}">
                  <a16:creationId xmlns:a16="http://schemas.microsoft.com/office/drawing/2014/main" id="{A1B30A92-6E4F-4B20-A6A9-7869583C71A3}"/>
                </a:ext>
              </a:extLst>
            </p:cNvPr>
            <p:cNvSpPr txBox="1"/>
            <p:nvPr/>
          </p:nvSpPr>
          <p:spPr>
            <a:xfrm>
              <a:off x="4524989" y="5326205"/>
              <a:ext cx="1001832"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chemeClr val="bg1"/>
                  </a:solidFill>
                </a:rPr>
                <a:t>Tue</a:t>
              </a:r>
              <a:endParaRPr lang="en-US" sz="2400" b="1" dirty="0">
                <a:solidFill>
                  <a:schemeClr val="bg1"/>
                </a:solidFill>
              </a:endParaRPr>
            </a:p>
          </p:txBody>
        </p:sp>
        <p:sp>
          <p:nvSpPr>
            <p:cNvPr id="42" name="TextBox 41">
              <a:extLst>
                <a:ext uri="{FF2B5EF4-FFF2-40B4-BE49-F238E27FC236}">
                  <a16:creationId xmlns:a16="http://schemas.microsoft.com/office/drawing/2014/main" id="{02EA1D3D-B4E2-4FC4-96E6-721DFD35FB38}"/>
                </a:ext>
              </a:extLst>
            </p:cNvPr>
            <p:cNvSpPr txBox="1"/>
            <p:nvPr/>
          </p:nvSpPr>
          <p:spPr>
            <a:xfrm>
              <a:off x="4701871" y="5869794"/>
              <a:ext cx="483622" cy="960263"/>
            </a:xfrm>
            <a:prstGeom prst="rect">
              <a:avLst/>
            </a:prstGeom>
            <a:noFill/>
          </p:spPr>
          <p:txBody>
            <a:bodyPr wrap="square" lIns="182880" tIns="146304" rIns="182880" bIns="146304" rtlCol="0">
              <a:spAutoFit/>
            </a:bodyPr>
            <a:lstStyle/>
            <a:p>
              <a:pPr>
                <a:lnSpc>
                  <a:spcPct val="90000"/>
                </a:lnSpc>
                <a:spcAft>
                  <a:spcPts val="600"/>
                </a:spcAft>
              </a:pPr>
              <a:r>
                <a:rPr lang="en-US" sz="4800" b="1" dirty="0">
                  <a:solidFill>
                    <a:schemeClr val="bg1"/>
                  </a:solidFill>
                </a:rPr>
                <a:t>?</a:t>
              </a:r>
              <a:endParaRPr lang="en-US" sz="2400" b="1" dirty="0">
                <a:solidFill>
                  <a:schemeClr val="bg1"/>
                </a:solidFill>
              </a:endParaRPr>
            </a:p>
          </p:txBody>
        </p:sp>
        <p:pic>
          <p:nvPicPr>
            <p:cNvPr id="43" name="Graphic 42" descr="Sun">
              <a:extLst>
                <a:ext uri="{FF2B5EF4-FFF2-40B4-BE49-F238E27FC236}">
                  <a16:creationId xmlns:a16="http://schemas.microsoft.com/office/drawing/2014/main" id="{608723F4-7472-4BD7-A5DD-5809470AA7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3852" y="5864764"/>
              <a:ext cx="457200" cy="457200"/>
            </a:xfrm>
            <a:prstGeom prst="rect">
              <a:avLst/>
            </a:prstGeom>
          </p:spPr>
        </p:pic>
        <p:sp>
          <p:nvSpPr>
            <p:cNvPr id="44" name="TextBox 43">
              <a:extLst>
                <a:ext uri="{FF2B5EF4-FFF2-40B4-BE49-F238E27FC236}">
                  <a16:creationId xmlns:a16="http://schemas.microsoft.com/office/drawing/2014/main" id="{7527364A-CCFB-49DE-B16A-8CF12F3C6578}"/>
                </a:ext>
              </a:extLst>
            </p:cNvPr>
            <p:cNvSpPr txBox="1"/>
            <p:nvPr/>
          </p:nvSpPr>
          <p:spPr>
            <a:xfrm>
              <a:off x="3381990" y="6252924"/>
              <a:ext cx="100183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78</a:t>
              </a:r>
              <a:endParaRPr lang="en-US" sz="1100" b="1" dirty="0">
                <a:solidFill>
                  <a:schemeClr val="bg1"/>
                </a:solidFill>
              </a:endParaRPr>
            </a:p>
          </p:txBody>
        </p:sp>
      </p:grpSp>
    </p:spTree>
    <p:extLst>
      <p:ext uri="{BB962C8B-B14F-4D97-AF65-F5344CB8AC3E}">
        <p14:creationId xmlns:p14="http://schemas.microsoft.com/office/powerpoint/2010/main" val="252598517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158B-33BC-4274-8096-F6F3CCFD9DDC}"/>
              </a:ext>
            </a:extLst>
          </p:cNvPr>
          <p:cNvSpPr>
            <a:spLocks noGrp="1"/>
          </p:cNvSpPr>
          <p:nvPr>
            <p:ph type="title"/>
          </p:nvPr>
        </p:nvSpPr>
        <p:spPr/>
        <p:txBody>
          <a:bodyPr/>
          <a:lstStyle/>
          <a:p>
            <a:r>
              <a:rPr lang="en-US" dirty="0"/>
              <a:t>Azure Machine Learning</a:t>
            </a:r>
          </a:p>
        </p:txBody>
      </p:sp>
      <p:pic>
        <p:nvPicPr>
          <p:cNvPr id="5" name="Graphic 4" descr="Cloud">
            <a:extLst>
              <a:ext uri="{FF2B5EF4-FFF2-40B4-BE49-F238E27FC236}">
                <a16:creationId xmlns:a16="http://schemas.microsoft.com/office/drawing/2014/main" id="{EB74BF8A-C601-47FA-85F4-685FD7336B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636" y="2125661"/>
            <a:ext cx="2861197" cy="2861197"/>
          </a:xfrm>
          <a:prstGeom prst="rect">
            <a:avLst/>
          </a:prstGeom>
        </p:spPr>
      </p:pic>
      <p:sp>
        <p:nvSpPr>
          <p:cNvPr id="6" name="TextBox 5">
            <a:extLst>
              <a:ext uri="{FF2B5EF4-FFF2-40B4-BE49-F238E27FC236}">
                <a16:creationId xmlns:a16="http://schemas.microsoft.com/office/drawing/2014/main" id="{797ED5B4-EA87-4C19-A3CB-C2CAD1D9ABBA}"/>
              </a:ext>
            </a:extLst>
          </p:cNvPr>
          <p:cNvSpPr txBox="1"/>
          <p:nvPr/>
        </p:nvSpPr>
        <p:spPr>
          <a:xfrm>
            <a:off x="579437" y="2630574"/>
            <a:ext cx="3004871" cy="2040559"/>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1244667453241233242343464573478076845632412323434547568a426436070433243565670768567452312323434546567879674534423232443545665776876</a:t>
            </a:r>
          </a:p>
        </p:txBody>
      </p:sp>
      <p:sp>
        <p:nvSpPr>
          <p:cNvPr id="7" name="TextBox 6">
            <a:extLst>
              <a:ext uri="{FF2B5EF4-FFF2-40B4-BE49-F238E27FC236}">
                <a16:creationId xmlns:a16="http://schemas.microsoft.com/office/drawing/2014/main" id="{D8CE8D5F-64A2-4093-B7AD-2AE9CA98B40A}"/>
              </a:ext>
            </a:extLst>
          </p:cNvPr>
          <p:cNvSpPr txBox="1"/>
          <p:nvPr/>
        </p:nvSpPr>
        <p:spPr>
          <a:xfrm>
            <a:off x="1036637" y="1744662"/>
            <a:ext cx="21680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Data</a:t>
            </a:r>
          </a:p>
        </p:txBody>
      </p:sp>
      <p:sp>
        <p:nvSpPr>
          <p:cNvPr id="8" name="TextBox 7">
            <a:extLst>
              <a:ext uri="{FF2B5EF4-FFF2-40B4-BE49-F238E27FC236}">
                <a16:creationId xmlns:a16="http://schemas.microsoft.com/office/drawing/2014/main" id="{6B67F183-5A7A-4AF5-9B32-B3A27CF002A1}"/>
              </a:ext>
            </a:extLst>
          </p:cNvPr>
          <p:cNvSpPr txBox="1"/>
          <p:nvPr/>
        </p:nvSpPr>
        <p:spPr>
          <a:xfrm>
            <a:off x="4160837" y="1758417"/>
            <a:ext cx="21680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ML Studio</a:t>
            </a:r>
          </a:p>
        </p:txBody>
      </p:sp>
      <p:sp>
        <p:nvSpPr>
          <p:cNvPr id="9" name="TextBox 8">
            <a:extLst>
              <a:ext uri="{FF2B5EF4-FFF2-40B4-BE49-F238E27FC236}">
                <a16:creationId xmlns:a16="http://schemas.microsoft.com/office/drawing/2014/main" id="{0AF53D7A-F8F8-417D-AC67-E11111F052DB}"/>
              </a:ext>
            </a:extLst>
          </p:cNvPr>
          <p:cNvSpPr txBox="1"/>
          <p:nvPr/>
        </p:nvSpPr>
        <p:spPr>
          <a:xfrm>
            <a:off x="7185573" y="1751089"/>
            <a:ext cx="21680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APIs</a:t>
            </a:r>
          </a:p>
        </p:txBody>
      </p:sp>
      <p:sp>
        <p:nvSpPr>
          <p:cNvPr id="10" name="TextBox 9">
            <a:extLst>
              <a:ext uri="{FF2B5EF4-FFF2-40B4-BE49-F238E27FC236}">
                <a16:creationId xmlns:a16="http://schemas.microsoft.com/office/drawing/2014/main" id="{584F2CA7-57F5-4F18-9848-08BB34660E5C}"/>
              </a:ext>
            </a:extLst>
          </p:cNvPr>
          <p:cNvSpPr txBox="1"/>
          <p:nvPr/>
        </p:nvSpPr>
        <p:spPr>
          <a:xfrm>
            <a:off x="9767771" y="1744662"/>
            <a:ext cx="21680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Client</a:t>
            </a:r>
          </a:p>
        </p:txBody>
      </p:sp>
      <p:pic>
        <p:nvPicPr>
          <p:cNvPr id="12" name="Picture 11">
            <a:extLst>
              <a:ext uri="{FF2B5EF4-FFF2-40B4-BE49-F238E27FC236}">
                <a16:creationId xmlns:a16="http://schemas.microsoft.com/office/drawing/2014/main" id="{308E7520-91C3-4AC8-A2AD-139EB70680AD}"/>
              </a:ext>
            </a:extLst>
          </p:cNvPr>
          <p:cNvPicPr>
            <a:picLocks noChangeAspect="1"/>
          </p:cNvPicPr>
          <p:nvPr/>
        </p:nvPicPr>
        <p:blipFill>
          <a:blip r:embed="rId5"/>
          <a:stretch>
            <a:fillRect/>
          </a:stretch>
        </p:blipFill>
        <p:spPr>
          <a:xfrm>
            <a:off x="3919939" y="2517935"/>
            <a:ext cx="2649798" cy="1789040"/>
          </a:xfrm>
          <a:prstGeom prst="rect">
            <a:avLst/>
          </a:prstGeom>
        </p:spPr>
      </p:pic>
      <p:pic>
        <p:nvPicPr>
          <p:cNvPr id="16" name="Graphic 15" descr="Network">
            <a:extLst>
              <a:ext uri="{FF2B5EF4-FFF2-40B4-BE49-F238E27FC236}">
                <a16:creationId xmlns:a16="http://schemas.microsoft.com/office/drawing/2014/main" id="{8D2FDEA7-8510-4D2C-9193-B1EEDDB3A0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37" y="473915"/>
            <a:ext cx="914400" cy="914400"/>
          </a:xfrm>
          <a:prstGeom prst="rect">
            <a:avLst/>
          </a:prstGeom>
        </p:spPr>
      </p:pic>
      <p:sp>
        <p:nvSpPr>
          <p:cNvPr id="17" name="Oval 16">
            <a:extLst>
              <a:ext uri="{FF2B5EF4-FFF2-40B4-BE49-F238E27FC236}">
                <a16:creationId xmlns:a16="http://schemas.microsoft.com/office/drawing/2014/main" id="{026405CB-443E-44AC-A00C-80B4B83541F5}"/>
              </a:ext>
            </a:extLst>
          </p:cNvPr>
          <p:cNvSpPr/>
          <p:nvPr/>
        </p:nvSpPr>
        <p:spPr bwMode="auto">
          <a:xfrm>
            <a:off x="7827037" y="2354262"/>
            <a:ext cx="938995" cy="885912"/>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Oval 17">
            <a:extLst>
              <a:ext uri="{FF2B5EF4-FFF2-40B4-BE49-F238E27FC236}">
                <a16:creationId xmlns:a16="http://schemas.microsoft.com/office/drawing/2014/main" id="{122FB09E-3C7E-49AA-8801-C52CC002148A}"/>
              </a:ext>
            </a:extLst>
          </p:cNvPr>
          <p:cNvSpPr/>
          <p:nvPr/>
        </p:nvSpPr>
        <p:spPr bwMode="auto">
          <a:xfrm>
            <a:off x="8196982" y="2601023"/>
            <a:ext cx="199101" cy="21161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20" name="Straight Connector 19">
            <a:extLst>
              <a:ext uri="{FF2B5EF4-FFF2-40B4-BE49-F238E27FC236}">
                <a16:creationId xmlns:a16="http://schemas.microsoft.com/office/drawing/2014/main" id="{60E15ACF-D649-4DA9-BDCF-31F34B36052D}"/>
              </a:ext>
            </a:extLst>
          </p:cNvPr>
          <p:cNvCxnSpPr>
            <a:cxnSpLocks/>
          </p:cNvCxnSpPr>
          <p:nvPr/>
        </p:nvCxnSpPr>
        <p:spPr>
          <a:xfrm>
            <a:off x="8296533" y="2930035"/>
            <a:ext cx="0" cy="740485"/>
          </a:xfrm>
          <a:prstGeom prst="line">
            <a:avLst/>
          </a:prstGeom>
          <a:ln w="698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Block Arc 21">
            <a:extLst>
              <a:ext uri="{FF2B5EF4-FFF2-40B4-BE49-F238E27FC236}">
                <a16:creationId xmlns:a16="http://schemas.microsoft.com/office/drawing/2014/main" id="{6947CD63-1675-4EE6-A039-43A6CF7FECA1}"/>
              </a:ext>
            </a:extLst>
          </p:cNvPr>
          <p:cNvSpPr/>
          <p:nvPr/>
        </p:nvSpPr>
        <p:spPr bwMode="auto">
          <a:xfrm rot="10800000">
            <a:off x="8029833" y="2630574"/>
            <a:ext cx="550604" cy="369215"/>
          </a:xfrm>
          <a:prstGeom prst="blockArc">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3" name="Graphic 22" descr="Cloud">
            <a:extLst>
              <a:ext uri="{FF2B5EF4-FFF2-40B4-BE49-F238E27FC236}">
                <a16:creationId xmlns:a16="http://schemas.microsoft.com/office/drawing/2014/main" id="{96B67245-B5AB-4E5D-A1CF-182AC5B395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3636" y="2930035"/>
            <a:ext cx="2022997" cy="2022997"/>
          </a:xfrm>
          <a:prstGeom prst="rect">
            <a:avLst/>
          </a:prstGeom>
        </p:spPr>
      </p:pic>
      <p:pic>
        <p:nvPicPr>
          <p:cNvPr id="25" name="Graphic 24" descr="Laptop">
            <a:extLst>
              <a:ext uri="{FF2B5EF4-FFF2-40B4-BE49-F238E27FC236}">
                <a16:creationId xmlns:a16="http://schemas.microsoft.com/office/drawing/2014/main" id="{C684C659-AC38-4EF0-A63A-69D859F9A6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3331" y="2498629"/>
            <a:ext cx="1147905" cy="1147905"/>
          </a:xfrm>
          <a:prstGeom prst="rect">
            <a:avLst/>
          </a:prstGeom>
        </p:spPr>
      </p:pic>
      <p:pic>
        <p:nvPicPr>
          <p:cNvPr id="27" name="Graphic 26" descr="Smart Phone">
            <a:extLst>
              <a:ext uri="{FF2B5EF4-FFF2-40B4-BE49-F238E27FC236}">
                <a16:creationId xmlns:a16="http://schemas.microsoft.com/office/drawing/2014/main" id="{A4FD128F-2574-4C73-8081-C49A44D25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46576" y="2649119"/>
            <a:ext cx="914400" cy="914400"/>
          </a:xfrm>
          <a:prstGeom prst="rect">
            <a:avLst/>
          </a:prstGeom>
        </p:spPr>
      </p:pic>
      <p:pic>
        <p:nvPicPr>
          <p:cNvPr id="29" name="Graphic 28" descr="Tablet">
            <a:extLst>
              <a:ext uri="{FF2B5EF4-FFF2-40B4-BE49-F238E27FC236}">
                <a16:creationId xmlns:a16="http://schemas.microsoft.com/office/drawing/2014/main" id="{BBE8147B-54D0-4ABE-9C1F-72EAC510DD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58237" y="3504593"/>
            <a:ext cx="1107869" cy="914400"/>
          </a:xfrm>
          <a:prstGeom prst="rect">
            <a:avLst/>
          </a:prstGeom>
        </p:spPr>
      </p:pic>
      <p:sp>
        <p:nvSpPr>
          <p:cNvPr id="33" name="Rectangle 32">
            <a:extLst>
              <a:ext uri="{FF2B5EF4-FFF2-40B4-BE49-F238E27FC236}">
                <a16:creationId xmlns:a16="http://schemas.microsoft.com/office/drawing/2014/main" id="{14DD8618-4034-4337-996B-295DCE1AE42B}"/>
              </a:ext>
            </a:extLst>
          </p:cNvPr>
          <p:cNvSpPr/>
          <p:nvPr/>
        </p:nvSpPr>
        <p:spPr bwMode="auto">
          <a:xfrm>
            <a:off x="3919939" y="2517934"/>
            <a:ext cx="2649798" cy="1789040"/>
          </a:xfrm>
          <a:prstGeom prst="rect">
            <a:avLst/>
          </a:prstGeom>
          <a:noFill/>
          <a:ln w="508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TextBox 33">
            <a:extLst>
              <a:ext uri="{FF2B5EF4-FFF2-40B4-BE49-F238E27FC236}">
                <a16:creationId xmlns:a16="http://schemas.microsoft.com/office/drawing/2014/main" id="{7F1EBA4C-E724-4456-B1C3-E20B93182D3B}"/>
              </a:ext>
            </a:extLst>
          </p:cNvPr>
          <p:cNvSpPr txBox="1"/>
          <p:nvPr/>
        </p:nvSpPr>
        <p:spPr>
          <a:xfrm>
            <a:off x="845075" y="4837001"/>
            <a:ext cx="2739233"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Ingest data from blobs, tables, HDFS or relational database</a:t>
            </a:r>
          </a:p>
        </p:txBody>
      </p:sp>
      <p:sp>
        <p:nvSpPr>
          <p:cNvPr id="35" name="TextBox 34">
            <a:extLst>
              <a:ext uri="{FF2B5EF4-FFF2-40B4-BE49-F238E27FC236}">
                <a16:creationId xmlns:a16="http://schemas.microsoft.com/office/drawing/2014/main" id="{0159CF45-9359-4F60-8B79-BA9927EE92EB}"/>
              </a:ext>
            </a:extLst>
          </p:cNvPr>
          <p:cNvSpPr txBox="1"/>
          <p:nvPr/>
        </p:nvSpPr>
        <p:spPr>
          <a:xfrm>
            <a:off x="3995745" y="4837001"/>
            <a:ext cx="2971134" cy="140346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 and model in integrated, browser based development environment</a:t>
            </a:r>
          </a:p>
        </p:txBody>
      </p:sp>
      <p:sp>
        <p:nvSpPr>
          <p:cNvPr id="36" name="TextBox 35">
            <a:extLst>
              <a:ext uri="{FF2B5EF4-FFF2-40B4-BE49-F238E27FC236}">
                <a16:creationId xmlns:a16="http://schemas.microsoft.com/office/drawing/2014/main" id="{A23CC11D-964A-4C55-AE3C-D9B9912FEC25}"/>
              </a:ext>
            </a:extLst>
          </p:cNvPr>
          <p:cNvSpPr txBox="1"/>
          <p:nvPr/>
        </p:nvSpPr>
        <p:spPr>
          <a:xfrm>
            <a:off x="7171070" y="4837001"/>
            <a:ext cx="2971134"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Operationalize by creating, callable web service APIs</a:t>
            </a:r>
          </a:p>
        </p:txBody>
      </p:sp>
      <p:sp>
        <p:nvSpPr>
          <p:cNvPr id="37" name="TextBox 36">
            <a:extLst>
              <a:ext uri="{FF2B5EF4-FFF2-40B4-BE49-F238E27FC236}">
                <a16:creationId xmlns:a16="http://schemas.microsoft.com/office/drawing/2014/main" id="{E9650CC7-4A2A-4495-B4DD-F405A43C1DE1}"/>
              </a:ext>
            </a:extLst>
          </p:cNvPr>
          <p:cNvSpPr txBox="1"/>
          <p:nvPr/>
        </p:nvSpPr>
        <p:spPr>
          <a:xfrm>
            <a:off x="10310812" y="4837001"/>
            <a:ext cx="2133600"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Embed into your App</a:t>
            </a:r>
          </a:p>
        </p:txBody>
      </p:sp>
    </p:spTree>
    <p:extLst>
      <p:ext uri="{BB962C8B-B14F-4D97-AF65-F5344CB8AC3E}">
        <p14:creationId xmlns:p14="http://schemas.microsoft.com/office/powerpoint/2010/main" val="2816280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A9439F-C566-42AC-B5C5-61B74C7CDD9F}"/>
              </a:ext>
            </a:extLst>
          </p:cNvPr>
          <p:cNvSpPr/>
          <p:nvPr/>
        </p:nvSpPr>
        <p:spPr bwMode="auto">
          <a:xfrm>
            <a:off x="0" y="0"/>
            <a:ext cx="12436475" cy="14398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4C440F1C-DF73-4AC8-9A1C-ABEF8C963AD3}"/>
              </a:ext>
            </a:extLst>
          </p:cNvPr>
          <p:cNvSpPr>
            <a:spLocks noGrp="1"/>
          </p:cNvSpPr>
          <p:nvPr>
            <p:ph type="title"/>
          </p:nvPr>
        </p:nvSpPr>
        <p:spPr/>
        <p:txBody>
          <a:bodyPr/>
          <a:lstStyle/>
          <a:p>
            <a:r>
              <a:rPr lang="en-US" dirty="0">
                <a:solidFill>
                  <a:schemeClr val="bg1"/>
                </a:solidFill>
              </a:rPr>
              <a:t>Predict ticket sales based on past performance</a:t>
            </a:r>
          </a:p>
        </p:txBody>
      </p:sp>
      <p:sp>
        <p:nvSpPr>
          <p:cNvPr id="4" name="Text Placeholder 3">
            <a:extLst>
              <a:ext uri="{FF2B5EF4-FFF2-40B4-BE49-F238E27FC236}">
                <a16:creationId xmlns:a16="http://schemas.microsoft.com/office/drawing/2014/main" id="{171D4924-38C6-4429-A831-13115E7A8405}"/>
              </a:ext>
            </a:extLst>
          </p:cNvPr>
          <p:cNvSpPr>
            <a:spLocks noGrp="1"/>
          </p:cNvSpPr>
          <p:nvPr>
            <p:ph type="body" sz="quarter" idx="10"/>
          </p:nvPr>
        </p:nvSpPr>
        <p:spPr>
          <a:xfrm>
            <a:off x="273843" y="1963213"/>
            <a:ext cx="11888787" cy="4339650"/>
          </a:xfrm>
        </p:spPr>
        <p:txBody>
          <a:bodyPr/>
          <a:lstStyle/>
          <a:p>
            <a:pPr>
              <a:lnSpc>
                <a:spcPct val="100000"/>
              </a:lnSpc>
              <a:spcBef>
                <a:spcPts val="1800"/>
              </a:spcBef>
            </a:pPr>
            <a:r>
              <a:rPr lang="en-US" sz="3000" dirty="0"/>
              <a:t>Build a model to predict ticket sales for a given event - based on historic sales, featured against venue type, time and day of week of event, location, advertising media, etc. </a:t>
            </a:r>
          </a:p>
          <a:p>
            <a:pPr>
              <a:lnSpc>
                <a:spcPct val="100000"/>
              </a:lnSpc>
              <a:spcBef>
                <a:spcPts val="1800"/>
              </a:spcBef>
            </a:pPr>
            <a:r>
              <a:rPr lang="en-US" sz="3000" dirty="0"/>
              <a:t>Operationalize it and publish it as a web service embedding it into our application</a:t>
            </a:r>
          </a:p>
          <a:p>
            <a:pPr>
              <a:lnSpc>
                <a:spcPct val="100000"/>
              </a:lnSpc>
              <a:spcBef>
                <a:spcPts val="1800"/>
              </a:spcBef>
            </a:pPr>
            <a:r>
              <a:rPr lang="en-US" sz="3000" dirty="0"/>
              <a:t>To empower our customers (venue owners) to seamlessly increase sales and revenue by proactively identifying potential </a:t>
            </a:r>
            <a:r>
              <a:rPr lang="en-US" sz="3000" dirty="0">
                <a:solidFill>
                  <a:schemeClr val="tx1"/>
                </a:solidFill>
              </a:rPr>
              <a:t>underperforming venues or events</a:t>
            </a:r>
          </a:p>
        </p:txBody>
      </p:sp>
    </p:spTree>
    <p:extLst>
      <p:ext uri="{BB962C8B-B14F-4D97-AF65-F5344CB8AC3E}">
        <p14:creationId xmlns:p14="http://schemas.microsoft.com/office/powerpoint/2010/main" val="278212896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B47E0E-4626-4213-BD5A-6087797453E6}"/>
              </a:ext>
            </a:extLst>
          </p:cNvPr>
          <p:cNvSpPr/>
          <p:nvPr/>
        </p:nvSpPr>
        <p:spPr bwMode="auto">
          <a:xfrm>
            <a:off x="0" y="3268662"/>
            <a:ext cx="12436475" cy="37433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a:extLst>
              <a:ext uri="{FF2B5EF4-FFF2-40B4-BE49-F238E27FC236}">
                <a16:creationId xmlns:a16="http://schemas.microsoft.com/office/drawing/2014/main" id="{CA26C07D-95AA-4CC5-9C4B-780C4CD1DC2C}"/>
              </a:ext>
            </a:extLst>
          </p:cNvPr>
          <p:cNvSpPr>
            <a:spLocks noGrp="1"/>
          </p:cNvSpPr>
          <p:nvPr>
            <p:ph type="title"/>
          </p:nvPr>
        </p:nvSpPr>
        <p:spPr>
          <a:xfrm>
            <a:off x="274638" y="3954462"/>
            <a:ext cx="11887200" cy="2677656"/>
          </a:xfrm>
        </p:spPr>
        <p:txBody>
          <a:bodyPr/>
          <a:lstStyle/>
          <a:p>
            <a:r>
              <a:rPr lang="en-US" sz="6000" dirty="0">
                <a:solidFill>
                  <a:schemeClr val="bg1"/>
                </a:solidFill>
                <a:latin typeface="+mn-lt"/>
              </a:rPr>
              <a:t>Provide interactive analytics in your application with </a:t>
            </a:r>
            <a:r>
              <a:rPr lang="en-US" sz="6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Power BI for embedded analytics</a:t>
            </a:r>
            <a:endParaRPr lang="en-US"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9837166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3688"/>
            <a:ext cx="11889564" cy="917575"/>
          </a:xfrm>
        </p:spPr>
        <p:txBody>
          <a:bodyPr/>
          <a:lstStyle/>
          <a:p>
            <a:r>
              <a:rPr lang="en-US" dirty="0"/>
              <a:t>Nearly everyone engages with </a:t>
            </a:r>
            <a:r>
              <a:rPr lang="en-US" dirty="0">
                <a:latin typeface="Segoe UI" panose="020B0502040204020203" pitchFamily="34" charset="0"/>
              </a:rPr>
              <a:t>apps</a:t>
            </a:r>
          </a:p>
        </p:txBody>
      </p:sp>
      <p:sp>
        <p:nvSpPr>
          <p:cNvPr id="84" name="Pentagon 254"/>
          <p:cNvSpPr/>
          <p:nvPr/>
        </p:nvSpPr>
        <p:spPr bwMode="auto">
          <a:xfrm>
            <a:off x="4846638" y="4675267"/>
            <a:ext cx="7475364" cy="1107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597"/>
            <a:r>
              <a:rPr lang="en-US" sz="3600" dirty="0">
                <a:gradFill>
                  <a:gsLst>
                    <a:gs pos="0">
                      <a:schemeClr val="tx2"/>
                    </a:gs>
                    <a:gs pos="100000">
                      <a:schemeClr val="tx2"/>
                    </a:gs>
                  </a:gsLst>
                  <a:lin ang="5400000" scaled="1"/>
                </a:gradFill>
                <a:latin typeface="Segoe UI Light"/>
              </a:rPr>
              <a:t>Yet fewer than </a:t>
            </a:r>
            <a:r>
              <a:rPr lang="en-US" sz="3600" b="1" dirty="0">
                <a:gradFill>
                  <a:gsLst>
                    <a:gs pos="0">
                      <a:srgbClr val="0078D7"/>
                    </a:gs>
                    <a:gs pos="100000">
                      <a:srgbClr val="0078D7"/>
                    </a:gs>
                  </a:gsLst>
                  <a:lin ang="5400000" scaled="1"/>
                </a:gradFill>
                <a:latin typeface="Segoe UI" panose="020B0502040204020203" pitchFamily="34" charset="0"/>
                <a:ea typeface="Segoe UI Black" panose="020B0A02040204020203" pitchFamily="34" charset="0"/>
                <a:cs typeface="Segoe UI" panose="020B0502040204020203" pitchFamily="34" charset="0"/>
              </a:rPr>
              <a:t>22%</a:t>
            </a:r>
            <a:r>
              <a:rPr lang="en-US" sz="3600" b="1" dirty="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 </a:t>
            </a:r>
            <a:r>
              <a:rPr lang="en-US" sz="3600" b="1" dirty="0">
                <a:gradFill>
                  <a:gsLst>
                    <a:gs pos="0">
                      <a:srgbClr val="0078D7"/>
                    </a:gs>
                    <a:gs pos="100000">
                      <a:srgbClr val="0078D7"/>
                    </a:gs>
                  </a:gsLst>
                  <a:lin ang="5400000" scaled="1"/>
                </a:gradFill>
                <a:latin typeface="Segoe UI" panose="020B0502040204020203" pitchFamily="34" charset="0"/>
                <a:ea typeface="Segoe UI Black" panose="020B0A02040204020203" pitchFamily="34" charset="0"/>
                <a:cs typeface="Segoe UI" panose="020B0502040204020203" pitchFamily="34" charset="0"/>
              </a:rPr>
              <a:t>of employees</a:t>
            </a:r>
            <a:br>
              <a:rPr lang="en-US" sz="3600" dirty="0">
                <a:gradFill>
                  <a:gsLst>
                    <a:gs pos="0">
                      <a:schemeClr val="tx2"/>
                    </a:gs>
                    <a:gs pos="100000">
                      <a:schemeClr val="tx2"/>
                    </a:gs>
                  </a:gsLst>
                  <a:lin ang="5400000" scaled="1"/>
                </a:gradFill>
                <a:latin typeface="Segoe UI Light"/>
              </a:rPr>
            </a:br>
            <a:r>
              <a:rPr lang="en-US" sz="3600" dirty="0">
                <a:gradFill>
                  <a:gsLst>
                    <a:gs pos="0">
                      <a:schemeClr val="tx2"/>
                    </a:gs>
                    <a:gs pos="100000">
                      <a:schemeClr val="tx2"/>
                    </a:gs>
                  </a:gsLst>
                  <a:lin ang="5400000" scaled="1"/>
                </a:gradFill>
                <a:latin typeface="Segoe UI Light"/>
              </a:rPr>
              <a:t>have access to analytical insights</a:t>
            </a:r>
            <a:endParaRPr lang="en-US" sz="3600" dirty="0">
              <a:gradFill>
                <a:gsLst>
                  <a:gs pos="0">
                    <a:schemeClr val="tx2"/>
                  </a:gs>
                  <a:gs pos="100000">
                    <a:schemeClr val="tx2"/>
                  </a:gs>
                </a:gsLst>
                <a:lin ang="5400000" scaled="1"/>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Freeform 5"/>
          <p:cNvSpPr>
            <a:spLocks noEditPoints="1"/>
          </p:cNvSpPr>
          <p:nvPr/>
        </p:nvSpPr>
        <p:spPr bwMode="auto">
          <a:xfrm>
            <a:off x="6945914" y="1807364"/>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4" name="Freeform 5"/>
          <p:cNvSpPr>
            <a:spLocks noEditPoints="1"/>
          </p:cNvSpPr>
          <p:nvPr/>
        </p:nvSpPr>
        <p:spPr bwMode="auto">
          <a:xfrm>
            <a:off x="10296300" y="1807364"/>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w="127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5"/>
          <p:cNvSpPr>
            <a:spLocks noEditPoints="1"/>
          </p:cNvSpPr>
          <p:nvPr/>
        </p:nvSpPr>
        <p:spPr bwMode="auto">
          <a:xfrm>
            <a:off x="8621106" y="1807364"/>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6" name="Freeform 5"/>
          <p:cNvSpPr>
            <a:spLocks noEditPoints="1"/>
          </p:cNvSpPr>
          <p:nvPr/>
        </p:nvSpPr>
        <p:spPr bwMode="auto">
          <a:xfrm>
            <a:off x="5263374" y="3595086"/>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7" name="Freeform 5"/>
          <p:cNvSpPr>
            <a:spLocks noEditPoints="1"/>
          </p:cNvSpPr>
          <p:nvPr/>
        </p:nvSpPr>
        <p:spPr bwMode="auto">
          <a:xfrm>
            <a:off x="6108318" y="3595086"/>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8" name="Freeform 5"/>
          <p:cNvSpPr>
            <a:spLocks noEditPoints="1"/>
          </p:cNvSpPr>
          <p:nvPr/>
        </p:nvSpPr>
        <p:spPr bwMode="auto">
          <a:xfrm>
            <a:off x="6953262" y="3595086"/>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9" name="Freeform 5"/>
          <p:cNvSpPr>
            <a:spLocks noEditPoints="1"/>
          </p:cNvSpPr>
          <p:nvPr/>
        </p:nvSpPr>
        <p:spPr bwMode="auto">
          <a:xfrm>
            <a:off x="7798206" y="3595086"/>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0" name="Freeform 5"/>
          <p:cNvSpPr>
            <a:spLocks noEditPoints="1"/>
          </p:cNvSpPr>
          <p:nvPr/>
        </p:nvSpPr>
        <p:spPr bwMode="auto">
          <a:xfrm>
            <a:off x="8643150" y="3595086"/>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p:cNvSpPr>
            <a:spLocks noEditPoints="1"/>
          </p:cNvSpPr>
          <p:nvPr/>
        </p:nvSpPr>
        <p:spPr bwMode="auto">
          <a:xfrm>
            <a:off x="9488094" y="3595086"/>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2" name="Freeform 5"/>
          <p:cNvSpPr>
            <a:spLocks noEditPoints="1"/>
          </p:cNvSpPr>
          <p:nvPr/>
        </p:nvSpPr>
        <p:spPr bwMode="auto">
          <a:xfrm>
            <a:off x="10333038" y="3595086"/>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3" name="Freeform 5"/>
          <p:cNvSpPr>
            <a:spLocks noEditPoints="1"/>
          </p:cNvSpPr>
          <p:nvPr/>
        </p:nvSpPr>
        <p:spPr bwMode="auto">
          <a:xfrm>
            <a:off x="11177977" y="3595086"/>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4" name="Freeform 5"/>
          <p:cNvSpPr>
            <a:spLocks noEditPoints="1"/>
          </p:cNvSpPr>
          <p:nvPr/>
        </p:nvSpPr>
        <p:spPr bwMode="auto">
          <a:xfrm>
            <a:off x="7783510" y="1807364"/>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5" name="Freeform 5"/>
          <p:cNvSpPr>
            <a:spLocks noEditPoints="1"/>
          </p:cNvSpPr>
          <p:nvPr/>
        </p:nvSpPr>
        <p:spPr bwMode="auto">
          <a:xfrm>
            <a:off x="6108318" y="1807364"/>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6" name="Freeform 5"/>
          <p:cNvSpPr>
            <a:spLocks noEditPoints="1"/>
          </p:cNvSpPr>
          <p:nvPr/>
        </p:nvSpPr>
        <p:spPr bwMode="auto">
          <a:xfrm>
            <a:off x="9458702" y="1807364"/>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7" name="Freeform 5"/>
          <p:cNvSpPr>
            <a:spLocks noEditPoints="1"/>
          </p:cNvSpPr>
          <p:nvPr/>
        </p:nvSpPr>
        <p:spPr bwMode="auto">
          <a:xfrm>
            <a:off x="5685846" y="2698767"/>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w="127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43" name="Freeform 5"/>
          <p:cNvSpPr>
            <a:spLocks noEditPoints="1"/>
          </p:cNvSpPr>
          <p:nvPr/>
        </p:nvSpPr>
        <p:spPr bwMode="auto">
          <a:xfrm>
            <a:off x="6530790" y="2698767"/>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5" name="Freeform 5"/>
          <p:cNvSpPr>
            <a:spLocks noEditPoints="1"/>
          </p:cNvSpPr>
          <p:nvPr/>
        </p:nvSpPr>
        <p:spPr bwMode="auto">
          <a:xfrm>
            <a:off x="7375734" y="2698767"/>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6" name="Freeform 5"/>
          <p:cNvSpPr>
            <a:spLocks noEditPoints="1"/>
          </p:cNvSpPr>
          <p:nvPr/>
        </p:nvSpPr>
        <p:spPr bwMode="auto">
          <a:xfrm>
            <a:off x="8220678" y="2698767"/>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7" name="Freeform 5"/>
          <p:cNvSpPr>
            <a:spLocks noEditPoints="1"/>
          </p:cNvSpPr>
          <p:nvPr/>
        </p:nvSpPr>
        <p:spPr bwMode="auto">
          <a:xfrm>
            <a:off x="9065622" y="2698767"/>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8" name="Freeform 5"/>
          <p:cNvSpPr>
            <a:spLocks noEditPoints="1"/>
          </p:cNvSpPr>
          <p:nvPr/>
        </p:nvSpPr>
        <p:spPr bwMode="auto">
          <a:xfrm>
            <a:off x="9910566" y="2698767"/>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rgbClr val="0078D7"/>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9" name="Freeform 5"/>
          <p:cNvSpPr>
            <a:spLocks noEditPoints="1"/>
          </p:cNvSpPr>
          <p:nvPr/>
        </p:nvSpPr>
        <p:spPr bwMode="auto">
          <a:xfrm>
            <a:off x="10755510" y="2698767"/>
            <a:ext cx="745854" cy="827966"/>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accent3"/>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Rectangle 25"/>
          <p:cNvSpPr>
            <a:spLocks noChangeArrowheads="1"/>
          </p:cNvSpPr>
          <p:nvPr/>
        </p:nvSpPr>
        <p:spPr bwMode="auto">
          <a:xfrm>
            <a:off x="457200" y="4620991"/>
            <a:ext cx="491076" cy="415529"/>
          </a:xfrm>
          <a:prstGeom prst="rect">
            <a:avLst/>
          </a:prstGeom>
          <a:noFill/>
          <a:ln w="635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22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C292A"/>
              </a:solidFill>
              <a:effectLst/>
              <a:uLnTx/>
              <a:uFillTx/>
              <a:latin typeface="Segoe UI"/>
            </a:endParaRPr>
          </a:p>
        </p:txBody>
      </p:sp>
      <p:sp>
        <p:nvSpPr>
          <p:cNvPr id="30" name="Rectangle 26"/>
          <p:cNvSpPr>
            <a:spLocks noChangeArrowheads="1"/>
          </p:cNvSpPr>
          <p:nvPr/>
        </p:nvSpPr>
        <p:spPr bwMode="auto">
          <a:xfrm>
            <a:off x="457200" y="3865487"/>
            <a:ext cx="1254136" cy="483521"/>
          </a:xfrm>
          <a:prstGeom prst="rect">
            <a:avLst/>
          </a:prstGeom>
          <a:noFill/>
          <a:ln w="635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22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C292A"/>
              </a:solidFill>
              <a:effectLst/>
              <a:uLnTx/>
              <a:uFillTx/>
              <a:latin typeface="Segoe UI"/>
            </a:endParaRPr>
          </a:p>
        </p:txBody>
      </p:sp>
      <p:sp>
        <p:nvSpPr>
          <p:cNvPr id="31" name="Rectangle 27"/>
          <p:cNvSpPr>
            <a:spLocks noChangeArrowheads="1"/>
          </p:cNvSpPr>
          <p:nvPr/>
        </p:nvSpPr>
        <p:spPr bwMode="auto">
          <a:xfrm>
            <a:off x="457200" y="3109982"/>
            <a:ext cx="491076" cy="483521"/>
          </a:xfrm>
          <a:prstGeom prst="rect">
            <a:avLst/>
          </a:prstGeom>
          <a:noFill/>
          <a:ln w="635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22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C292A"/>
              </a:solidFill>
              <a:effectLst/>
              <a:uLnTx/>
              <a:uFillTx/>
              <a:latin typeface="Segoe UI"/>
            </a:endParaRPr>
          </a:p>
        </p:txBody>
      </p:sp>
      <p:sp>
        <p:nvSpPr>
          <p:cNvPr id="32" name="Rectangle 28"/>
          <p:cNvSpPr>
            <a:spLocks noChangeArrowheads="1"/>
          </p:cNvSpPr>
          <p:nvPr/>
        </p:nvSpPr>
        <p:spPr bwMode="auto">
          <a:xfrm>
            <a:off x="1220260" y="3109982"/>
            <a:ext cx="491076" cy="483521"/>
          </a:xfrm>
          <a:prstGeom prst="rect">
            <a:avLst/>
          </a:prstGeom>
          <a:solidFill>
            <a:srgbClr val="FFFFFF"/>
          </a:solidFill>
          <a:ln w="63500"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22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C292A"/>
              </a:solidFill>
              <a:effectLst/>
              <a:uLnTx/>
              <a:uFillTx/>
              <a:latin typeface="Segoe UI"/>
            </a:endParaRPr>
          </a:p>
        </p:txBody>
      </p:sp>
      <p:sp>
        <p:nvSpPr>
          <p:cNvPr id="33" name="Rectangle 32"/>
          <p:cNvSpPr/>
          <p:nvPr/>
        </p:nvSpPr>
        <p:spPr>
          <a:xfrm>
            <a:off x="8597630" y="6536337"/>
            <a:ext cx="11521351" cy="230832"/>
          </a:xfrm>
          <a:prstGeom prst="rect">
            <a:avLst/>
          </a:prstGeom>
        </p:spPr>
        <p:txBody>
          <a:bodyPr wrap="square" anchor="b" anchorCtr="0">
            <a:spAutoFit/>
          </a:bodyPr>
          <a:lstStyle/>
          <a:p>
            <a:pPr lvl="0">
              <a:lnSpc>
                <a:spcPct val="90000"/>
              </a:lnSpc>
              <a:spcBef>
                <a:spcPts val="600"/>
              </a:spcBef>
              <a:defRPr/>
            </a:pPr>
            <a:r>
              <a:rPr lang="en-US" sz="1000" dirty="0">
                <a:gradFill>
                  <a:gsLst>
                    <a:gs pos="5439">
                      <a:srgbClr val="353535"/>
                    </a:gs>
                    <a:gs pos="41000">
                      <a:srgbClr val="353535"/>
                    </a:gs>
                  </a:gsLst>
                  <a:lin ang="5400000" scaled="0"/>
                </a:gradFill>
                <a:latin typeface="Segoe UI" panose="020B0502040204020203" pitchFamily="34" charset="0"/>
                <a:cs typeface="Segoe UI" panose="020B0502040204020203" pitchFamily="34" charset="0"/>
              </a:rPr>
              <a:t>http://biscorecard.typepad.com/biscorecard/bi-strategies//</a:t>
            </a:r>
          </a:p>
        </p:txBody>
      </p:sp>
      <p:grpSp>
        <p:nvGrpSpPr>
          <p:cNvPr id="34" name="Group 33"/>
          <p:cNvGrpSpPr/>
          <p:nvPr/>
        </p:nvGrpSpPr>
        <p:grpSpPr>
          <a:xfrm>
            <a:off x="274638" y="1852613"/>
            <a:ext cx="4635828" cy="3306123"/>
            <a:chOff x="679340" y="2410038"/>
            <a:chExt cx="4577488" cy="3126212"/>
          </a:xfrm>
        </p:grpSpPr>
        <p:pic>
          <p:nvPicPr>
            <p:cNvPr id="35" name="Picture 34">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340" y="2410038"/>
              <a:ext cx="4577488" cy="3126212"/>
            </a:xfrm>
            <a:prstGeom prst="rect">
              <a:avLst/>
            </a:prstGeom>
          </p:spPr>
        </p:pic>
        <p:pic>
          <p:nvPicPr>
            <p:cNvPr id="36" name="Picture 35"/>
            <p:cNvPicPr>
              <a:picLocks noChangeAspect="1"/>
            </p:cNvPicPr>
            <p:nvPr/>
          </p:nvPicPr>
          <p:blipFill rotWithShape="1">
            <a:blip r:embed="rId5"/>
            <a:srcRect l="322" t="321" r="124" b="10905"/>
            <a:stretch/>
          </p:blipFill>
          <p:spPr>
            <a:xfrm>
              <a:off x="807665" y="2529584"/>
              <a:ext cx="4307472" cy="2437858"/>
            </a:xfrm>
            <a:prstGeom prst="rect">
              <a:avLst/>
            </a:prstGeom>
          </p:spPr>
        </p:pic>
      </p:grpSp>
    </p:spTree>
    <p:extLst>
      <p:ext uri="{BB962C8B-B14F-4D97-AF65-F5344CB8AC3E}">
        <p14:creationId xmlns:p14="http://schemas.microsoft.com/office/powerpoint/2010/main" val="147336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Many apps have reporting capabilities</a:t>
            </a:r>
          </a:p>
        </p:txBody>
      </p:sp>
      <p:sp>
        <p:nvSpPr>
          <p:cNvPr id="83" name="Pentagon 254"/>
          <p:cNvSpPr/>
          <p:nvPr/>
        </p:nvSpPr>
        <p:spPr bwMode="auto">
          <a:xfrm>
            <a:off x="1503962" y="1684094"/>
            <a:ext cx="9428550" cy="1107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597"/>
            <a:r>
              <a:rPr lang="en-US" sz="3600" dirty="0">
                <a:gradFill>
                  <a:gsLst>
                    <a:gs pos="0">
                      <a:schemeClr val="tx2"/>
                    </a:gs>
                    <a:gs pos="100000">
                      <a:schemeClr val="tx2"/>
                    </a:gs>
                  </a:gsLst>
                  <a:lin ang="5400000" scaled="1"/>
                </a:gradFill>
                <a:latin typeface="Segoe UI Light"/>
              </a:rPr>
              <a:t>Providing </a:t>
            </a:r>
            <a:r>
              <a:rPr lang="en-US" sz="3600" b="1" dirty="0">
                <a:gradFill>
                  <a:gsLst>
                    <a:gs pos="0">
                      <a:srgbClr val="0078D7"/>
                    </a:gs>
                    <a:gs pos="100000">
                      <a:srgbClr val="0078D7"/>
                    </a:gs>
                  </a:gsLst>
                  <a:lin ang="5400000" scaled="1"/>
                </a:gradFill>
                <a:latin typeface="Segoe UI" panose="020B0502040204020203" pitchFamily="34" charset="0"/>
                <a:ea typeface="Segoe UI Black" panose="020B0A02040204020203" pitchFamily="34" charset="0"/>
                <a:cs typeface="Segoe UI" panose="020B0502040204020203" pitchFamily="34" charset="0"/>
              </a:rPr>
              <a:t>contextual insights </a:t>
            </a:r>
            <a:r>
              <a:rPr lang="en-US" sz="3600" dirty="0">
                <a:gradFill>
                  <a:gsLst>
                    <a:gs pos="0">
                      <a:schemeClr val="tx2"/>
                    </a:gs>
                    <a:gs pos="100000">
                      <a:schemeClr val="tx2"/>
                    </a:gs>
                  </a:gsLst>
                  <a:lin ang="5400000" scaled="1"/>
                </a:gradFill>
                <a:latin typeface="Segoe UI Light"/>
              </a:rPr>
              <a:t>where </a:t>
            </a:r>
            <a:br>
              <a:rPr lang="en-US" sz="3600" dirty="0">
                <a:gradFill>
                  <a:gsLst>
                    <a:gs pos="0">
                      <a:schemeClr val="tx2"/>
                    </a:gs>
                    <a:gs pos="100000">
                      <a:schemeClr val="tx2"/>
                    </a:gs>
                  </a:gsLst>
                  <a:lin ang="5400000" scaled="1"/>
                </a:gradFill>
                <a:latin typeface="Segoe UI Light"/>
              </a:rPr>
            </a:br>
            <a:r>
              <a:rPr lang="en-US" sz="3600" dirty="0">
                <a:gradFill>
                  <a:gsLst>
                    <a:gs pos="0">
                      <a:schemeClr val="tx2"/>
                    </a:gs>
                    <a:gs pos="100000">
                      <a:schemeClr val="tx2"/>
                    </a:gs>
                  </a:gsLst>
                  <a:lin ang="5400000" scaled="1"/>
                </a:gradFill>
                <a:latin typeface="Segoe UI Light"/>
              </a:rPr>
              <a:t>and when users need them is </a:t>
            </a:r>
            <a:r>
              <a:rPr lang="en-US" sz="3600" b="1" dirty="0">
                <a:gradFill>
                  <a:gsLst>
                    <a:gs pos="0">
                      <a:srgbClr val="0078D7"/>
                    </a:gs>
                    <a:gs pos="100000">
                      <a:srgbClr val="0078D7"/>
                    </a:gs>
                  </a:gsLst>
                  <a:lin ang="5400000" scaled="1"/>
                </a:gradFill>
                <a:latin typeface="Segoe UI" panose="020B0502040204020203" pitchFamily="34" charset="0"/>
                <a:ea typeface="Segoe UI Black" panose="020B0A02040204020203" pitchFamily="34" charset="0"/>
                <a:cs typeface="Segoe UI" panose="020B0502040204020203" pitchFamily="34" charset="0"/>
              </a:rPr>
              <a:t>challenging</a:t>
            </a:r>
          </a:p>
        </p:txBody>
      </p:sp>
      <p:sp>
        <p:nvSpPr>
          <p:cNvPr id="40" name="Oval 02"/>
          <p:cNvSpPr/>
          <p:nvPr/>
        </p:nvSpPr>
        <p:spPr bwMode="auto">
          <a:xfrm>
            <a:off x="2451094" y="3956962"/>
            <a:ext cx="1478280" cy="1478280"/>
          </a:xfrm>
          <a:prstGeom prst="ellipse">
            <a:avLst/>
          </a:prstGeom>
          <a:solidFill>
            <a:srgbClr val="F8F8F8"/>
          </a:solidFill>
          <a:ln w="6985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kern="0" dirty="0" err="1">
              <a:gradFill>
                <a:gsLst>
                  <a:gs pos="5439">
                    <a:srgbClr val="F8F8F8"/>
                  </a:gs>
                  <a:gs pos="10000">
                    <a:srgbClr val="F8F8F8"/>
                  </a:gs>
                </a:gsLst>
                <a:lin ang="5400000" scaled="0"/>
              </a:gradFill>
              <a:latin typeface="Segoe UI"/>
            </a:endParaRPr>
          </a:p>
        </p:txBody>
      </p:sp>
      <p:sp>
        <p:nvSpPr>
          <p:cNvPr id="41" name="Oval 03"/>
          <p:cNvSpPr/>
          <p:nvPr/>
        </p:nvSpPr>
        <p:spPr bwMode="auto">
          <a:xfrm>
            <a:off x="5481960" y="3162300"/>
            <a:ext cx="1478280" cy="1478280"/>
          </a:xfrm>
          <a:prstGeom prst="ellipse">
            <a:avLst/>
          </a:prstGeom>
          <a:solidFill>
            <a:srgbClr val="F8F8F8"/>
          </a:solidFill>
          <a:ln w="6985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kern="0" dirty="0" err="1">
              <a:gradFill>
                <a:gsLst>
                  <a:gs pos="5439">
                    <a:srgbClr val="F8F8F8"/>
                  </a:gs>
                  <a:gs pos="10000">
                    <a:srgbClr val="F8F8F8"/>
                  </a:gs>
                </a:gsLst>
                <a:lin ang="5400000" scaled="0"/>
              </a:gradFill>
              <a:latin typeface="Segoe UI"/>
            </a:endParaRPr>
          </a:p>
        </p:txBody>
      </p:sp>
      <p:sp>
        <p:nvSpPr>
          <p:cNvPr id="42" name="Oval 04"/>
          <p:cNvSpPr/>
          <p:nvPr/>
        </p:nvSpPr>
        <p:spPr bwMode="auto">
          <a:xfrm>
            <a:off x="8507101" y="3956962"/>
            <a:ext cx="1478280" cy="1478280"/>
          </a:xfrm>
          <a:prstGeom prst="ellipse">
            <a:avLst/>
          </a:prstGeom>
          <a:solidFill>
            <a:srgbClr val="F8F8F8"/>
          </a:solidFill>
          <a:ln w="6985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kern="0" dirty="0" err="1">
              <a:gradFill>
                <a:gsLst>
                  <a:gs pos="5439">
                    <a:srgbClr val="F8F8F8"/>
                  </a:gs>
                  <a:gs pos="10000">
                    <a:srgbClr val="F8F8F8"/>
                  </a:gs>
                </a:gsLst>
                <a:lin ang="5400000" scaled="0"/>
              </a:gradFill>
              <a:latin typeface="Segoe UI"/>
            </a:endParaRPr>
          </a:p>
        </p:txBody>
      </p:sp>
      <p:grpSp>
        <p:nvGrpSpPr>
          <p:cNvPr id="50" name="Group 49"/>
          <p:cNvGrpSpPr/>
          <p:nvPr/>
        </p:nvGrpSpPr>
        <p:grpSpPr>
          <a:xfrm>
            <a:off x="2751096" y="4476886"/>
            <a:ext cx="878276" cy="438432"/>
            <a:chOff x="752475" y="1774825"/>
            <a:chExt cx="985838" cy="492126"/>
          </a:xfrm>
        </p:grpSpPr>
        <p:sp>
          <p:nvSpPr>
            <p:cNvPr id="45" name="Rectangle 5"/>
            <p:cNvSpPr>
              <a:spLocks noChangeArrowheads="1"/>
            </p:cNvSpPr>
            <p:nvPr/>
          </p:nvSpPr>
          <p:spPr bwMode="auto">
            <a:xfrm>
              <a:off x="752475" y="1922463"/>
              <a:ext cx="249238" cy="344488"/>
            </a:xfrm>
            <a:prstGeom prst="rect">
              <a:avLst/>
            </a:pr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6"/>
            <p:cNvSpPr>
              <a:spLocks noChangeArrowheads="1"/>
            </p:cNvSpPr>
            <p:nvPr/>
          </p:nvSpPr>
          <p:spPr bwMode="auto">
            <a:xfrm>
              <a:off x="1293813" y="1958975"/>
              <a:ext cx="444500" cy="307975"/>
            </a:xfrm>
            <a:prstGeom prst="rect">
              <a:avLst/>
            </a:pr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p:cNvSpPr>
              <a:spLocks noChangeShapeType="1"/>
            </p:cNvSpPr>
            <p:nvPr/>
          </p:nvSpPr>
          <p:spPr bwMode="auto">
            <a:xfrm flipV="1">
              <a:off x="1628775" y="2095500"/>
              <a:ext cx="0" cy="49213"/>
            </a:xfrm>
            <a:prstGeom prst="line">
              <a:avLst/>
            </a:prstGeom>
            <a:noFill/>
            <a:ln w="381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p:cNvSpPr>
            <p:nvPr/>
          </p:nvSpPr>
          <p:spPr bwMode="auto">
            <a:xfrm>
              <a:off x="1098550" y="2168525"/>
              <a:ext cx="195263" cy="98425"/>
            </a:xfrm>
            <a:custGeom>
              <a:avLst/>
              <a:gdLst>
                <a:gd name="T0" fmla="*/ 123 w 123"/>
                <a:gd name="T1" fmla="*/ 0 h 62"/>
                <a:gd name="T2" fmla="*/ 0 w 123"/>
                <a:gd name="T3" fmla="*/ 0 h 62"/>
                <a:gd name="T4" fmla="*/ 0 w 123"/>
                <a:gd name="T5" fmla="*/ 62 h 62"/>
                <a:gd name="T6" fmla="*/ 77 w 123"/>
                <a:gd name="T7" fmla="*/ 62 h 62"/>
              </a:gdLst>
              <a:ahLst/>
              <a:cxnLst>
                <a:cxn ang="0">
                  <a:pos x="T0" y="T1"/>
                </a:cxn>
                <a:cxn ang="0">
                  <a:pos x="T2" y="T3"/>
                </a:cxn>
                <a:cxn ang="0">
                  <a:pos x="T4" y="T5"/>
                </a:cxn>
                <a:cxn ang="0">
                  <a:pos x="T6" y="T7"/>
                </a:cxn>
              </a:cxnLst>
              <a:rect l="0" t="0" r="r" b="b"/>
              <a:pathLst>
                <a:path w="123" h="62">
                  <a:moveTo>
                    <a:pt x="123" y="0"/>
                  </a:moveTo>
                  <a:lnTo>
                    <a:pt x="0" y="0"/>
                  </a:lnTo>
                  <a:lnTo>
                    <a:pt x="0" y="62"/>
                  </a:lnTo>
                  <a:lnTo>
                    <a:pt x="77" y="62"/>
                  </a:lnTo>
                </a:path>
              </a:pathLst>
            </a:cu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p:nvSpPr>
          <p:spPr bwMode="auto">
            <a:xfrm>
              <a:off x="752475" y="1774825"/>
              <a:ext cx="687388" cy="184150"/>
            </a:xfrm>
            <a:custGeom>
              <a:avLst/>
              <a:gdLst>
                <a:gd name="T0" fmla="*/ 0 w 433"/>
                <a:gd name="T1" fmla="*/ 46 h 116"/>
                <a:gd name="T2" fmla="*/ 0 w 433"/>
                <a:gd name="T3" fmla="*/ 0 h 116"/>
                <a:gd name="T4" fmla="*/ 433 w 433"/>
                <a:gd name="T5" fmla="*/ 0 h 116"/>
                <a:gd name="T6" fmla="*/ 433 w 433"/>
                <a:gd name="T7" fmla="*/ 116 h 116"/>
              </a:gdLst>
              <a:ahLst/>
              <a:cxnLst>
                <a:cxn ang="0">
                  <a:pos x="T0" y="T1"/>
                </a:cxn>
                <a:cxn ang="0">
                  <a:pos x="T2" y="T3"/>
                </a:cxn>
                <a:cxn ang="0">
                  <a:pos x="T4" y="T5"/>
                </a:cxn>
                <a:cxn ang="0">
                  <a:pos x="T6" y="T7"/>
                </a:cxn>
              </a:cxnLst>
              <a:rect l="0" t="0" r="r" b="b"/>
              <a:pathLst>
                <a:path w="433" h="116">
                  <a:moveTo>
                    <a:pt x="0" y="46"/>
                  </a:moveTo>
                  <a:lnTo>
                    <a:pt x="0" y="0"/>
                  </a:lnTo>
                  <a:lnTo>
                    <a:pt x="433" y="0"/>
                  </a:lnTo>
                  <a:lnTo>
                    <a:pt x="433" y="116"/>
                  </a:lnTo>
                </a:path>
              </a:pathLst>
            </a:cu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p:nvGrpSpPr>
        <p:grpSpPr>
          <a:xfrm>
            <a:off x="5715482" y="3404936"/>
            <a:ext cx="1011237" cy="993008"/>
            <a:chOff x="5712619" y="3189036"/>
            <a:chExt cx="1011237" cy="993008"/>
          </a:xfrm>
        </p:grpSpPr>
        <p:sp>
          <p:nvSpPr>
            <p:cNvPr id="60" name="Freeform 19"/>
            <p:cNvSpPr>
              <a:spLocks noEditPoints="1"/>
            </p:cNvSpPr>
            <p:nvPr/>
          </p:nvSpPr>
          <p:spPr bwMode="auto">
            <a:xfrm>
              <a:off x="5994691" y="3456717"/>
              <a:ext cx="476836" cy="476836"/>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solidFill>
              <a:srgbClr val="0078D7"/>
            </a:solidFill>
            <a:ln w="12700">
              <a:solidFill>
                <a:schemeClr val="bg1">
                  <a:lumMod val="50000"/>
                </a:schemeClr>
              </a:solidFill>
            </a:ln>
          </p:spPr>
          <p:txBody>
            <a:bodyPr vert="horz" wrap="square" lIns="45720" tIns="45720" rIns="45720" bIns="45720" numCol="1" anchor="ctr" anchorCtr="0" compatLnSpc="1">
              <a:prstTxWarp prst="textNoShape">
                <a:avLst/>
              </a:prstTxWarp>
            </a:bodyPr>
            <a:lstStyle/>
            <a:p>
              <a:pPr algn="ctr"/>
              <a:r>
                <a:rPr lang="en-US" sz="400" dirty="0">
                  <a:solidFill>
                    <a:schemeClr val="bg1">
                      <a:lumMod val="50000"/>
                    </a:schemeClr>
                  </a:solidFill>
                  <a:latin typeface="Segoe UI" panose="020B0502040204020203" pitchFamily="34" charset="0"/>
                  <a:cs typeface="Segoe UI" panose="020B0502040204020203" pitchFamily="34" charset="0"/>
                </a:rPr>
                <a:t>010001001010</a:t>
              </a:r>
              <a:br>
                <a:rPr lang="en-US" sz="400" dirty="0">
                  <a:solidFill>
                    <a:schemeClr val="bg1">
                      <a:lumMod val="50000"/>
                    </a:schemeClr>
                  </a:solidFill>
                  <a:latin typeface="Segoe UI" panose="020B0502040204020203" pitchFamily="34" charset="0"/>
                  <a:cs typeface="Segoe UI" panose="020B0502040204020203" pitchFamily="34" charset="0"/>
                </a:rPr>
              </a:br>
              <a:r>
                <a:rPr lang="en-US" sz="400" dirty="0">
                  <a:solidFill>
                    <a:schemeClr val="bg1">
                      <a:lumMod val="50000"/>
                    </a:schemeClr>
                  </a:solidFill>
                  <a:latin typeface="Segoe UI" panose="020B0502040204020203" pitchFamily="34" charset="0"/>
                  <a:cs typeface="Segoe UI" panose="020B0502040204020203" pitchFamily="34" charset="0"/>
                </a:rPr>
                <a:t>110101010010</a:t>
              </a:r>
              <a:br>
                <a:rPr lang="en-US" sz="400" dirty="0">
                  <a:solidFill>
                    <a:schemeClr val="bg1">
                      <a:lumMod val="50000"/>
                    </a:schemeClr>
                  </a:solidFill>
                  <a:latin typeface="Segoe UI" panose="020B0502040204020203" pitchFamily="34" charset="0"/>
                  <a:cs typeface="Segoe UI" panose="020B0502040204020203" pitchFamily="34" charset="0"/>
                </a:rPr>
              </a:br>
              <a:r>
                <a:rPr lang="en-US" sz="400" dirty="0">
                  <a:solidFill>
                    <a:schemeClr val="bg1">
                      <a:lumMod val="50000"/>
                    </a:schemeClr>
                  </a:solidFill>
                  <a:latin typeface="Segoe UI" panose="020B0502040204020203" pitchFamily="34" charset="0"/>
                  <a:cs typeface="Segoe UI" panose="020B0502040204020203" pitchFamily="34" charset="0"/>
                </a:rPr>
                <a:t>101011010101</a:t>
              </a:r>
            </a:p>
          </p:txBody>
        </p:sp>
        <p:sp>
          <p:nvSpPr>
            <p:cNvPr id="61" name="Freeform 20"/>
            <p:cNvSpPr>
              <a:spLocks noEditPoints="1"/>
            </p:cNvSpPr>
            <p:nvPr/>
          </p:nvSpPr>
          <p:spPr bwMode="auto">
            <a:xfrm>
              <a:off x="5862290" y="3760855"/>
              <a:ext cx="158306" cy="8443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62" name="Freeform 21"/>
            <p:cNvSpPr>
              <a:spLocks noEditPoints="1"/>
            </p:cNvSpPr>
            <p:nvPr/>
          </p:nvSpPr>
          <p:spPr bwMode="auto">
            <a:xfrm>
              <a:off x="6428352" y="3798273"/>
              <a:ext cx="143914" cy="103618"/>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63" name="Freeform 22"/>
            <p:cNvSpPr>
              <a:spLocks noEditPoints="1"/>
            </p:cNvSpPr>
            <p:nvPr/>
          </p:nvSpPr>
          <p:spPr bwMode="auto">
            <a:xfrm>
              <a:off x="6441784" y="3533471"/>
              <a:ext cx="164062" cy="87308"/>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64" name="Freeform 23"/>
            <p:cNvSpPr>
              <a:spLocks noEditPoints="1"/>
            </p:cNvSpPr>
            <p:nvPr/>
          </p:nvSpPr>
          <p:spPr bwMode="auto">
            <a:xfrm>
              <a:off x="6372705" y="3862554"/>
              <a:ext cx="214912" cy="246573"/>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65" name="Freeform 24"/>
            <p:cNvSpPr>
              <a:spLocks noEditPoints="1"/>
            </p:cNvSpPr>
            <p:nvPr/>
          </p:nvSpPr>
          <p:spPr bwMode="auto">
            <a:xfrm>
              <a:off x="5927531" y="3858717"/>
              <a:ext cx="161184" cy="181332"/>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66" name="Freeform 25"/>
            <p:cNvSpPr>
              <a:spLocks noEditPoints="1"/>
            </p:cNvSpPr>
            <p:nvPr/>
          </p:nvSpPr>
          <p:spPr bwMode="auto">
            <a:xfrm>
              <a:off x="6456175" y="3723438"/>
              <a:ext cx="267681" cy="82511"/>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67" name="Freeform 26"/>
            <p:cNvSpPr>
              <a:spLocks noEditPoints="1"/>
            </p:cNvSpPr>
            <p:nvPr/>
          </p:nvSpPr>
          <p:spPr bwMode="auto">
            <a:xfrm>
              <a:off x="6400528" y="3334869"/>
              <a:ext cx="244654" cy="220668"/>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68" name="Freeform 27"/>
            <p:cNvSpPr>
              <a:spLocks noEditPoints="1"/>
            </p:cNvSpPr>
            <p:nvPr/>
          </p:nvSpPr>
          <p:spPr bwMode="auto">
            <a:xfrm>
              <a:off x="5888194" y="3474945"/>
              <a:ext cx="153508" cy="112253"/>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69" name="Freeform 28"/>
            <p:cNvSpPr>
              <a:spLocks noEditPoints="1"/>
            </p:cNvSpPr>
            <p:nvPr/>
          </p:nvSpPr>
          <p:spPr bwMode="auto">
            <a:xfrm>
              <a:off x="6335287" y="3351180"/>
              <a:ext cx="102659" cy="149671"/>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70" name="Freeform 29"/>
            <p:cNvSpPr>
              <a:spLocks noEditPoints="1"/>
            </p:cNvSpPr>
            <p:nvPr/>
          </p:nvSpPr>
          <p:spPr bwMode="auto">
            <a:xfrm>
              <a:off x="6116538" y="3916282"/>
              <a:ext cx="85389" cy="265762"/>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72" name="Freeform 31"/>
            <p:cNvSpPr>
              <a:spLocks noEditPoints="1"/>
            </p:cNvSpPr>
            <p:nvPr/>
          </p:nvSpPr>
          <p:spPr bwMode="auto">
            <a:xfrm>
              <a:off x="5942882" y="3224535"/>
              <a:ext cx="181332" cy="280153"/>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73" name="Freeform 32"/>
            <p:cNvSpPr>
              <a:spLocks noEditPoints="1"/>
            </p:cNvSpPr>
            <p:nvPr/>
          </p:nvSpPr>
          <p:spPr bwMode="auto">
            <a:xfrm>
              <a:off x="5712619" y="3662034"/>
              <a:ext cx="293585" cy="67160"/>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74" name="Freeform 33"/>
            <p:cNvSpPr>
              <a:spLocks noEditPoints="1"/>
            </p:cNvSpPr>
            <p:nvPr/>
          </p:nvSpPr>
          <p:spPr bwMode="auto">
            <a:xfrm>
              <a:off x="6266209" y="3916282"/>
              <a:ext cx="74835" cy="204358"/>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75" name="Freeform 34"/>
            <p:cNvSpPr>
              <a:spLocks noEditPoints="1"/>
            </p:cNvSpPr>
            <p:nvPr/>
          </p:nvSpPr>
          <p:spPr bwMode="auto">
            <a:xfrm>
              <a:off x="6262371" y="3189036"/>
              <a:ext cx="78673" cy="283991"/>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solidFill>
              <a:srgbClr val="0078D7"/>
            </a:solidFill>
            <a:ln w="12700">
              <a:solidFill>
                <a:schemeClr val="bg1">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78" name="Group 37"/>
          <p:cNvGrpSpPr>
            <a:grpSpLocks noChangeAspect="1"/>
          </p:cNvGrpSpPr>
          <p:nvPr/>
        </p:nvGrpSpPr>
        <p:grpSpPr bwMode="auto">
          <a:xfrm>
            <a:off x="8928775" y="4334848"/>
            <a:ext cx="634932" cy="722508"/>
            <a:chOff x="5359" y="2934"/>
            <a:chExt cx="348" cy="396"/>
          </a:xfrm>
          <a:solidFill>
            <a:schemeClr val="bg1">
              <a:lumMod val="50000"/>
            </a:schemeClr>
          </a:solidFill>
        </p:grpSpPr>
        <p:sp>
          <p:nvSpPr>
            <p:cNvPr id="80" name="Freeform 38"/>
            <p:cNvSpPr>
              <a:spLocks noEditPoints="1"/>
            </p:cNvSpPr>
            <p:nvPr/>
          </p:nvSpPr>
          <p:spPr bwMode="auto">
            <a:xfrm>
              <a:off x="5359" y="2934"/>
              <a:ext cx="348" cy="396"/>
            </a:xfrm>
            <a:custGeom>
              <a:avLst/>
              <a:gdLst>
                <a:gd name="T0" fmla="*/ 56 w 112"/>
                <a:gd name="T1" fmla="*/ 128 h 128"/>
                <a:gd name="T2" fmla="*/ 112 w 112"/>
                <a:gd name="T3" fmla="*/ 72 h 128"/>
                <a:gd name="T4" fmla="*/ 98 w 112"/>
                <a:gd name="T5" fmla="*/ 35 h 128"/>
                <a:gd name="T6" fmla="*/ 109 w 112"/>
                <a:gd name="T7" fmla="*/ 25 h 128"/>
                <a:gd name="T8" fmla="*/ 103 w 112"/>
                <a:gd name="T9" fmla="*/ 19 h 128"/>
                <a:gd name="T10" fmla="*/ 93 w 112"/>
                <a:gd name="T11" fmla="*/ 30 h 128"/>
                <a:gd name="T12" fmla="*/ 60 w 112"/>
                <a:gd name="T13" fmla="*/ 16 h 128"/>
                <a:gd name="T14" fmla="*/ 60 w 112"/>
                <a:gd name="T15" fmla="*/ 8 h 128"/>
                <a:gd name="T16" fmla="*/ 68 w 112"/>
                <a:gd name="T17" fmla="*/ 8 h 128"/>
                <a:gd name="T18" fmla="*/ 68 w 112"/>
                <a:gd name="T19" fmla="*/ 0 h 128"/>
                <a:gd name="T20" fmla="*/ 44 w 112"/>
                <a:gd name="T21" fmla="*/ 0 h 128"/>
                <a:gd name="T22" fmla="*/ 44 w 112"/>
                <a:gd name="T23" fmla="*/ 8 h 128"/>
                <a:gd name="T24" fmla="*/ 52 w 112"/>
                <a:gd name="T25" fmla="*/ 8 h 128"/>
                <a:gd name="T26" fmla="*/ 52 w 112"/>
                <a:gd name="T27" fmla="*/ 16 h 128"/>
                <a:gd name="T28" fmla="*/ 19 w 112"/>
                <a:gd name="T29" fmla="*/ 30 h 128"/>
                <a:gd name="T30" fmla="*/ 9 w 112"/>
                <a:gd name="T31" fmla="*/ 19 h 128"/>
                <a:gd name="T32" fmla="*/ 3 w 112"/>
                <a:gd name="T33" fmla="*/ 25 h 128"/>
                <a:gd name="T34" fmla="*/ 14 w 112"/>
                <a:gd name="T35" fmla="*/ 35 h 128"/>
                <a:gd name="T36" fmla="*/ 0 w 112"/>
                <a:gd name="T37" fmla="*/ 72 h 128"/>
                <a:gd name="T38" fmla="*/ 56 w 112"/>
                <a:gd name="T39" fmla="*/ 128 h 128"/>
                <a:gd name="T40" fmla="*/ 56 w 112"/>
                <a:gd name="T41" fmla="*/ 24 h 128"/>
                <a:gd name="T42" fmla="*/ 104 w 112"/>
                <a:gd name="T43" fmla="*/ 72 h 128"/>
                <a:gd name="T44" fmla="*/ 56 w 112"/>
                <a:gd name="T45" fmla="*/ 120 h 128"/>
                <a:gd name="T46" fmla="*/ 8 w 112"/>
                <a:gd name="T47" fmla="*/ 72 h 128"/>
                <a:gd name="T48" fmla="*/ 56 w 112"/>
                <a:gd name="T4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28">
                  <a:moveTo>
                    <a:pt x="56" y="128"/>
                  </a:moveTo>
                  <a:cubicBezTo>
                    <a:pt x="87" y="128"/>
                    <a:pt x="112" y="103"/>
                    <a:pt x="112" y="72"/>
                  </a:cubicBezTo>
                  <a:cubicBezTo>
                    <a:pt x="112" y="58"/>
                    <a:pt x="107" y="45"/>
                    <a:pt x="98" y="35"/>
                  </a:cubicBezTo>
                  <a:cubicBezTo>
                    <a:pt x="109" y="25"/>
                    <a:pt x="109" y="25"/>
                    <a:pt x="109" y="25"/>
                  </a:cubicBezTo>
                  <a:cubicBezTo>
                    <a:pt x="103" y="19"/>
                    <a:pt x="103" y="19"/>
                    <a:pt x="103" y="19"/>
                  </a:cubicBezTo>
                  <a:cubicBezTo>
                    <a:pt x="93" y="30"/>
                    <a:pt x="93" y="30"/>
                    <a:pt x="93" y="30"/>
                  </a:cubicBezTo>
                  <a:cubicBezTo>
                    <a:pt x="84" y="22"/>
                    <a:pt x="72" y="17"/>
                    <a:pt x="60" y="16"/>
                  </a:cubicBez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40" y="17"/>
                    <a:pt x="28" y="22"/>
                    <a:pt x="19" y="30"/>
                  </a:cubicBezTo>
                  <a:cubicBezTo>
                    <a:pt x="9" y="19"/>
                    <a:pt x="9" y="19"/>
                    <a:pt x="9" y="19"/>
                  </a:cubicBezTo>
                  <a:cubicBezTo>
                    <a:pt x="3" y="25"/>
                    <a:pt x="3" y="25"/>
                    <a:pt x="3" y="25"/>
                  </a:cubicBezTo>
                  <a:cubicBezTo>
                    <a:pt x="14" y="35"/>
                    <a:pt x="14" y="35"/>
                    <a:pt x="14" y="35"/>
                  </a:cubicBezTo>
                  <a:cubicBezTo>
                    <a:pt x="5" y="45"/>
                    <a:pt x="0" y="58"/>
                    <a:pt x="0" y="72"/>
                  </a:cubicBezTo>
                  <a:cubicBezTo>
                    <a:pt x="0" y="103"/>
                    <a:pt x="25" y="128"/>
                    <a:pt x="56" y="128"/>
                  </a:cubicBezTo>
                  <a:moveTo>
                    <a:pt x="56" y="24"/>
                  </a:moveTo>
                  <a:cubicBezTo>
                    <a:pt x="82" y="24"/>
                    <a:pt x="104" y="46"/>
                    <a:pt x="104" y="72"/>
                  </a:cubicBezTo>
                  <a:cubicBezTo>
                    <a:pt x="104" y="98"/>
                    <a:pt x="82" y="120"/>
                    <a:pt x="56" y="120"/>
                  </a:cubicBezTo>
                  <a:cubicBezTo>
                    <a:pt x="30" y="120"/>
                    <a:pt x="8" y="98"/>
                    <a:pt x="8" y="72"/>
                  </a:cubicBezTo>
                  <a:cubicBezTo>
                    <a:pt x="8" y="46"/>
                    <a:pt x="30" y="24"/>
                    <a:pt x="56" y="24"/>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39"/>
            <p:cNvSpPr>
              <a:spLocks/>
            </p:cNvSpPr>
            <p:nvPr/>
          </p:nvSpPr>
          <p:spPr bwMode="auto">
            <a:xfrm>
              <a:off x="5521" y="3058"/>
              <a:ext cx="83" cy="170"/>
            </a:xfrm>
            <a:custGeom>
              <a:avLst/>
              <a:gdLst>
                <a:gd name="T0" fmla="*/ 83 w 83"/>
                <a:gd name="T1" fmla="*/ 151 h 170"/>
                <a:gd name="T2" fmla="*/ 24 w 83"/>
                <a:gd name="T3" fmla="*/ 93 h 170"/>
                <a:gd name="T4" fmla="*/ 24 w 83"/>
                <a:gd name="T5" fmla="*/ 0 h 170"/>
                <a:gd name="T6" fmla="*/ 0 w 83"/>
                <a:gd name="T7" fmla="*/ 0 h 170"/>
                <a:gd name="T8" fmla="*/ 0 w 83"/>
                <a:gd name="T9" fmla="*/ 105 h 170"/>
                <a:gd name="T10" fmla="*/ 65 w 83"/>
                <a:gd name="T11" fmla="*/ 170 h 170"/>
                <a:gd name="T12" fmla="*/ 83 w 83"/>
                <a:gd name="T13" fmla="*/ 151 h 170"/>
              </a:gdLst>
              <a:ahLst/>
              <a:cxnLst>
                <a:cxn ang="0">
                  <a:pos x="T0" y="T1"/>
                </a:cxn>
                <a:cxn ang="0">
                  <a:pos x="T2" y="T3"/>
                </a:cxn>
                <a:cxn ang="0">
                  <a:pos x="T4" y="T5"/>
                </a:cxn>
                <a:cxn ang="0">
                  <a:pos x="T6" y="T7"/>
                </a:cxn>
                <a:cxn ang="0">
                  <a:pos x="T8" y="T9"/>
                </a:cxn>
                <a:cxn ang="0">
                  <a:pos x="T10" y="T11"/>
                </a:cxn>
                <a:cxn ang="0">
                  <a:pos x="T12" y="T13"/>
                </a:cxn>
              </a:cxnLst>
              <a:rect l="0" t="0" r="r" b="b"/>
              <a:pathLst>
                <a:path w="83" h="170">
                  <a:moveTo>
                    <a:pt x="83" y="151"/>
                  </a:moveTo>
                  <a:lnTo>
                    <a:pt x="24" y="93"/>
                  </a:lnTo>
                  <a:lnTo>
                    <a:pt x="24" y="0"/>
                  </a:lnTo>
                  <a:lnTo>
                    <a:pt x="0" y="0"/>
                  </a:lnTo>
                  <a:lnTo>
                    <a:pt x="0" y="105"/>
                  </a:lnTo>
                  <a:lnTo>
                    <a:pt x="65" y="170"/>
                  </a:lnTo>
                  <a:lnTo>
                    <a:pt x="83" y="151"/>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5" name="Rectangle 84"/>
          <p:cNvSpPr/>
          <p:nvPr/>
        </p:nvSpPr>
        <p:spPr>
          <a:xfrm>
            <a:off x="2886075" y="5741952"/>
            <a:ext cx="608318" cy="1107996"/>
          </a:xfrm>
          <a:prstGeom prst="rect">
            <a:avLst/>
          </a:prstGeom>
        </p:spPr>
        <p:txBody>
          <a:bodyPr wrap="none" lIns="0" tIns="0" rIns="0" bIns="0">
            <a:noAutofit/>
          </a:bodyPr>
          <a:lstStyle/>
          <a:p>
            <a:pPr algn="ct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Device-agnostic</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consumption</a:t>
            </a:r>
          </a:p>
        </p:txBody>
      </p:sp>
      <p:sp>
        <p:nvSpPr>
          <p:cNvPr id="86" name="Rectangle 85"/>
          <p:cNvSpPr/>
          <p:nvPr/>
        </p:nvSpPr>
        <p:spPr>
          <a:xfrm>
            <a:off x="5916941" y="4947290"/>
            <a:ext cx="608318" cy="1107996"/>
          </a:xfrm>
          <a:prstGeom prst="rect">
            <a:avLst/>
          </a:prstGeom>
        </p:spPr>
        <p:txBody>
          <a:bodyPr wrap="none" lIns="0" tIns="0" rIns="0" bIns="0">
            <a:noAutofit/>
          </a:bodyPr>
          <a:lstStyle/>
          <a:p>
            <a:pPr algn="ct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Dispersed and</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complex data </a:t>
            </a:r>
          </a:p>
        </p:txBody>
      </p:sp>
      <p:sp>
        <p:nvSpPr>
          <p:cNvPr id="87" name="Rectangle 86"/>
          <p:cNvSpPr/>
          <p:nvPr/>
        </p:nvSpPr>
        <p:spPr>
          <a:xfrm>
            <a:off x="8942082" y="5741952"/>
            <a:ext cx="608318" cy="1107996"/>
          </a:xfrm>
          <a:prstGeom prst="rect">
            <a:avLst/>
          </a:prstGeom>
        </p:spPr>
        <p:txBody>
          <a:bodyPr wrap="none" lIns="0" tIns="0" rIns="0" bIns="0">
            <a:noAutofit/>
          </a:bodyPr>
          <a:lstStyle/>
          <a:p>
            <a:pPr algn="ct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Shrinking</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attention spans</a:t>
            </a:r>
          </a:p>
        </p:txBody>
      </p:sp>
    </p:spTree>
    <p:extLst>
      <p:ext uri="{BB962C8B-B14F-4D97-AF65-F5344CB8AC3E}">
        <p14:creationId xmlns:p14="http://schemas.microsoft.com/office/powerpoint/2010/main" val="18345641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B47E0E-4626-4213-BD5A-6087797453E6}"/>
              </a:ext>
            </a:extLst>
          </p:cNvPr>
          <p:cNvSpPr/>
          <p:nvPr/>
        </p:nvSpPr>
        <p:spPr bwMode="auto">
          <a:xfrm>
            <a:off x="0" y="3268662"/>
            <a:ext cx="12436475" cy="37433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a:extLst>
              <a:ext uri="{FF2B5EF4-FFF2-40B4-BE49-F238E27FC236}">
                <a16:creationId xmlns:a16="http://schemas.microsoft.com/office/drawing/2014/main" id="{CA26C07D-95AA-4CC5-9C4B-780C4CD1DC2C}"/>
              </a:ext>
            </a:extLst>
          </p:cNvPr>
          <p:cNvSpPr>
            <a:spLocks noGrp="1"/>
          </p:cNvSpPr>
          <p:nvPr>
            <p:ph type="title"/>
          </p:nvPr>
        </p:nvSpPr>
        <p:spPr>
          <a:xfrm>
            <a:off x="274638" y="4012803"/>
            <a:ext cx="11887200" cy="1846659"/>
          </a:xfrm>
        </p:spPr>
        <p:txBody>
          <a:bodyPr/>
          <a:lstStyle/>
          <a:p>
            <a:r>
              <a:rPr lang="en-US" sz="6000" dirty="0">
                <a:solidFill>
                  <a:schemeClr val="bg1"/>
                </a:solidFill>
                <a:latin typeface="+mn-lt"/>
              </a:rPr>
              <a:t>Using SaaS patterns to accelerate app development on SQL Database</a:t>
            </a:r>
            <a:endParaRPr lang="en-US" dirty="0">
              <a:solidFill>
                <a:schemeClr val="bg1"/>
              </a:solidFill>
              <a:latin typeface="+mn-lt"/>
            </a:endParaRPr>
          </a:p>
        </p:txBody>
      </p:sp>
    </p:spTree>
    <p:extLst>
      <p:ext uri="{BB962C8B-B14F-4D97-AF65-F5344CB8AC3E}">
        <p14:creationId xmlns:p14="http://schemas.microsoft.com/office/powerpoint/2010/main" val="13115268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602" t="10720" r="1699" b="4879"/>
          <a:stretch/>
        </p:blipFill>
        <p:spPr>
          <a:xfrm>
            <a:off x="0" y="-494"/>
            <a:ext cx="11152193" cy="6993533"/>
          </a:xfrm>
          <a:prstGeom prst="rect">
            <a:avLst/>
          </a:prstGeom>
        </p:spPr>
      </p:pic>
      <p:sp>
        <p:nvSpPr>
          <p:cNvPr id="10" name="Freeform: Shape 9"/>
          <p:cNvSpPr/>
          <p:nvPr/>
        </p:nvSpPr>
        <p:spPr bwMode="auto">
          <a:xfrm>
            <a:off x="4649498" y="-42119"/>
            <a:ext cx="7786976" cy="7036644"/>
          </a:xfrm>
          <a:custGeom>
            <a:avLst/>
            <a:gdLst>
              <a:gd name="connsiteX0" fmla="*/ 1562942 w 7786976"/>
              <a:gd name="connsiteY0" fmla="*/ 0 h 7036644"/>
              <a:gd name="connsiteX1" fmla="*/ 3856201 w 7786976"/>
              <a:gd name="connsiteY1" fmla="*/ 0 h 7036644"/>
              <a:gd name="connsiteX2" fmla="*/ 5493717 w 7786976"/>
              <a:gd name="connsiteY2" fmla="*/ 0 h 7036644"/>
              <a:gd name="connsiteX3" fmla="*/ 7786976 w 7786976"/>
              <a:gd name="connsiteY3" fmla="*/ 0 h 7036644"/>
              <a:gd name="connsiteX4" fmla="*/ 7786976 w 7786976"/>
              <a:gd name="connsiteY4" fmla="*/ 7036644 h 7036644"/>
              <a:gd name="connsiteX5" fmla="*/ 5493717 w 7786976"/>
              <a:gd name="connsiteY5" fmla="*/ 7036644 h 7036644"/>
              <a:gd name="connsiteX6" fmla="*/ 2293259 w 7786976"/>
              <a:gd name="connsiteY6" fmla="*/ 7036644 h 7036644"/>
              <a:gd name="connsiteX7" fmla="*/ 0 w 7786976"/>
              <a:gd name="connsiteY7" fmla="*/ 7036644 h 7036644"/>
              <a:gd name="connsiteX8" fmla="*/ 0 w 7786976"/>
              <a:gd name="connsiteY8" fmla="*/ 7035844 h 7036644"/>
              <a:gd name="connsiteX9" fmla="*/ 51386 w 7786976"/>
              <a:gd name="connsiteY9" fmla="*/ 7035844 h 70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6976" h="7036644">
                <a:moveTo>
                  <a:pt x="1562942" y="0"/>
                </a:moveTo>
                <a:lnTo>
                  <a:pt x="3856201" y="0"/>
                </a:lnTo>
                <a:lnTo>
                  <a:pt x="5493717" y="0"/>
                </a:lnTo>
                <a:lnTo>
                  <a:pt x="7786976" y="0"/>
                </a:lnTo>
                <a:lnTo>
                  <a:pt x="7786976" y="7036644"/>
                </a:lnTo>
                <a:lnTo>
                  <a:pt x="5493717" y="7036644"/>
                </a:lnTo>
                <a:lnTo>
                  <a:pt x="2293259" y="7036644"/>
                </a:lnTo>
                <a:lnTo>
                  <a:pt x="0" y="7036644"/>
                </a:lnTo>
                <a:lnTo>
                  <a:pt x="0" y="7035844"/>
                </a:lnTo>
                <a:lnTo>
                  <a:pt x="51386" y="7035844"/>
                </a:lnTo>
                <a:close/>
              </a:path>
            </a:pathLst>
          </a:custGeom>
          <a:solidFill>
            <a:schemeClr val="bg1">
              <a:lumMod val="95000"/>
            </a:schemeClr>
          </a:solidFill>
          <a:ln w="9525" cap="flat" cmpd="sng" algn="ctr">
            <a:solidFill>
              <a:srgbClr val="F8F8F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1" name="Rectangle 10"/>
          <p:cNvSpPr/>
          <p:nvPr/>
        </p:nvSpPr>
        <p:spPr>
          <a:xfrm>
            <a:off x="6247736" y="1678744"/>
            <a:ext cx="5731540" cy="2554545"/>
          </a:xfrm>
          <a:prstGeom prst="rect">
            <a:avLst/>
          </a:prstGeom>
        </p:spPr>
        <p:txBody>
          <a:bodyPr wrap="square">
            <a:spAutoFit/>
          </a:bodyPr>
          <a:lstStyle/>
          <a:p>
            <a:r>
              <a:rPr lang="en-US" sz="4000" dirty="0">
                <a:gradFill>
                  <a:gsLst>
                    <a:gs pos="0">
                      <a:srgbClr val="505050"/>
                    </a:gs>
                    <a:gs pos="53000">
                      <a:srgbClr val="505050"/>
                    </a:gs>
                  </a:gsLst>
                  <a:lin ang="0" scaled="1"/>
                </a:gradFill>
                <a:latin typeface="+mj-lt"/>
              </a:rPr>
              <a:t>What if your app could put the power of analytics everywhere decisions</a:t>
            </a:r>
            <a:br>
              <a:rPr lang="en-US" sz="4000" dirty="0">
                <a:gradFill>
                  <a:gsLst>
                    <a:gs pos="0">
                      <a:srgbClr val="505050"/>
                    </a:gs>
                    <a:gs pos="53000">
                      <a:srgbClr val="505050"/>
                    </a:gs>
                  </a:gsLst>
                  <a:lin ang="0" scaled="1"/>
                </a:gradFill>
                <a:latin typeface="+mj-lt"/>
              </a:rPr>
            </a:br>
            <a:r>
              <a:rPr lang="en-US" sz="4000" dirty="0">
                <a:gradFill>
                  <a:gsLst>
                    <a:gs pos="0">
                      <a:srgbClr val="505050"/>
                    </a:gs>
                    <a:gs pos="53000">
                      <a:srgbClr val="505050"/>
                    </a:gs>
                  </a:gsLst>
                  <a:lin ang="0" scaled="1"/>
                </a:gradFill>
                <a:latin typeface="+mj-lt"/>
              </a:rPr>
              <a:t>are made?</a:t>
            </a:r>
          </a:p>
        </p:txBody>
      </p:sp>
      <p:sp>
        <p:nvSpPr>
          <p:cNvPr id="12" name="Rectangle 11"/>
          <p:cNvSpPr/>
          <p:nvPr/>
        </p:nvSpPr>
        <p:spPr>
          <a:xfrm>
            <a:off x="6247736" y="4920185"/>
            <a:ext cx="4946615" cy="1569660"/>
          </a:xfrm>
          <a:prstGeom prst="rect">
            <a:avLst/>
          </a:prstGeom>
        </p:spPr>
        <p:txBody>
          <a:bodyPr wrap="square">
            <a:spAutoFit/>
          </a:bodyPr>
          <a:lstStyle/>
          <a:p>
            <a:pPr>
              <a:spcAft>
                <a:spcPts val="612"/>
              </a:spcAft>
            </a:pPr>
            <a:r>
              <a:rPr lang="en-US" sz="2400" dirty="0">
                <a:gradFill>
                  <a:gsLst>
                    <a:gs pos="5439">
                      <a:srgbClr val="353535"/>
                    </a:gs>
                    <a:gs pos="100000">
                      <a:srgbClr val="353535"/>
                    </a:gs>
                  </a:gsLst>
                  <a:lin ang="5400000" scaled="0"/>
                </a:gradFill>
                <a:latin typeface="Segoe UI Light" panose="020B0502040204020203" pitchFamily="34" charset="0"/>
                <a:cs typeface="Segoe UI Light" panose="020B0502040204020203" pitchFamily="34" charset="0"/>
              </a:rPr>
              <a:t>Modern apps with data visualization built-in have the power to inform decisions in context—</a:t>
            </a:r>
            <a:br>
              <a:rPr lang="en-US" sz="2400" dirty="0">
                <a:gradFill>
                  <a:gsLst>
                    <a:gs pos="5439">
                      <a:srgbClr val="353535"/>
                    </a:gs>
                    <a:gs pos="100000">
                      <a:srgbClr val="353535"/>
                    </a:gs>
                  </a:gsLst>
                  <a:lin ang="5400000" scaled="0"/>
                </a:gradFill>
                <a:latin typeface="Segoe UI Light" panose="020B0502040204020203" pitchFamily="34" charset="0"/>
                <a:cs typeface="Segoe UI Light" panose="020B0502040204020203" pitchFamily="34" charset="0"/>
              </a:rPr>
            </a:br>
            <a:r>
              <a:rPr lang="en-US" sz="2400" b="1" dirty="0">
                <a:gradFill>
                  <a:gsLst>
                    <a:gs pos="5439">
                      <a:srgbClr val="0078D7"/>
                    </a:gs>
                    <a:gs pos="100000">
                      <a:srgbClr val="0078D7"/>
                    </a:gs>
                  </a:gsLst>
                  <a:lin ang="5400000" scaled="0"/>
                </a:gradFill>
                <a:latin typeface="Segoe UI" panose="020B0502040204020203" pitchFamily="34" charset="0"/>
                <a:ea typeface="Segoe UI Black" panose="020B0A02040204020203" pitchFamily="34" charset="0"/>
                <a:cs typeface="Segoe UI" panose="020B0502040204020203" pitchFamily="34" charset="0"/>
              </a:rPr>
              <a:t>for any user, on any device </a:t>
            </a:r>
            <a:endParaRPr lang="en-US" sz="2000" b="1" dirty="0">
              <a:gradFill>
                <a:gsLst>
                  <a:gs pos="5439">
                    <a:srgbClr val="0078D7"/>
                  </a:gs>
                  <a:gs pos="100000">
                    <a:srgbClr val="0078D7"/>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261444717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289370" y="1677825"/>
            <a:ext cx="11860101" cy="5316700"/>
            <a:chOff x="563394" y="1645076"/>
            <a:chExt cx="11628606" cy="5212924"/>
          </a:xfrm>
        </p:grpSpPr>
        <p:sp>
          <p:nvSpPr>
            <p:cNvPr id="2" name="Rectangle 1"/>
            <p:cNvSpPr/>
            <p:nvPr/>
          </p:nvSpPr>
          <p:spPr>
            <a:xfrm>
              <a:off x="2191705" y="4229153"/>
              <a:ext cx="3333618" cy="1901145"/>
            </a:xfrm>
            <a:prstGeom prst="rect">
              <a:avLst/>
            </a:prstGeom>
          </p:spPr>
          <p:txBody>
            <a:bodyPr wrap="square">
              <a:spAutoFit/>
            </a:bodyPr>
            <a:lstStyle/>
            <a:p>
              <a:r>
                <a:rPr lang="en-US" sz="2400" dirty="0">
                  <a:gradFill>
                    <a:gsLst>
                      <a:gs pos="38000">
                        <a:schemeClr val="accent1"/>
                      </a:gs>
                      <a:gs pos="69000">
                        <a:schemeClr val="accent1"/>
                      </a:gs>
                    </a:gsLst>
                    <a:lin ang="5400000" scaled="0"/>
                  </a:gradFill>
                  <a:latin typeface="Segoe UI Semibold" panose="020B0702040204020203" pitchFamily="34" charset="0"/>
                  <a:cs typeface="Segoe UI Semibold" panose="020B0702040204020203" pitchFamily="34" charset="0"/>
                </a:rPr>
                <a:t>Build it </a:t>
              </a:r>
            </a:p>
            <a:p>
              <a:r>
                <a:rPr lang="en-US" sz="2400" dirty="0">
                  <a:gradFill>
                    <a:gsLst>
                      <a:gs pos="38000">
                        <a:schemeClr val="tx1"/>
                      </a:gs>
                      <a:gs pos="69000">
                        <a:schemeClr val="tx1"/>
                      </a:gs>
                    </a:gsLst>
                    <a:lin ang="5400000" scaled="0"/>
                  </a:gradFill>
                  <a:latin typeface="+mj-lt"/>
                  <a:cs typeface="Segoe UI" panose="020B0502040204020203" pitchFamily="34" charset="0"/>
                </a:rPr>
                <a:t>You’re savvy, </a:t>
              </a:r>
              <a:br>
                <a:rPr lang="en-US" sz="2400" dirty="0">
                  <a:gradFill>
                    <a:gsLst>
                      <a:gs pos="38000">
                        <a:schemeClr val="tx1"/>
                      </a:gs>
                      <a:gs pos="69000">
                        <a:schemeClr val="tx1"/>
                      </a:gs>
                    </a:gsLst>
                    <a:lin ang="5400000" scaled="0"/>
                  </a:gradFill>
                  <a:latin typeface="+mj-lt"/>
                  <a:cs typeface="Segoe UI" panose="020B0502040204020203" pitchFamily="34" charset="0"/>
                </a:rPr>
              </a:br>
              <a:r>
                <a:rPr lang="en-US" sz="2400" dirty="0">
                  <a:gradFill>
                    <a:gsLst>
                      <a:gs pos="38000">
                        <a:schemeClr val="tx1"/>
                      </a:gs>
                      <a:gs pos="69000">
                        <a:schemeClr val="tx1"/>
                      </a:gs>
                    </a:gsLst>
                    <a:lin ang="5400000" scaled="0"/>
                  </a:gradFill>
                  <a:latin typeface="+mj-lt"/>
                  <a:cs typeface="Segoe UI" panose="020B0502040204020203" pitchFamily="34" charset="0"/>
                </a:rPr>
                <a:t>but building and maintaining your app </a:t>
              </a:r>
              <a:br>
                <a:rPr lang="en-US" sz="2400" dirty="0">
                  <a:gradFill>
                    <a:gsLst>
                      <a:gs pos="38000">
                        <a:schemeClr val="tx1"/>
                      </a:gs>
                      <a:gs pos="69000">
                        <a:schemeClr val="tx1"/>
                      </a:gs>
                    </a:gsLst>
                    <a:lin ang="5400000" scaled="0"/>
                  </a:gradFill>
                  <a:latin typeface="+mj-lt"/>
                  <a:cs typeface="Segoe UI" panose="020B0502040204020203" pitchFamily="34" charset="0"/>
                </a:rPr>
              </a:br>
              <a:r>
                <a:rPr lang="en-US" sz="2400" dirty="0">
                  <a:gradFill>
                    <a:gsLst>
                      <a:gs pos="38000">
                        <a:schemeClr val="tx1"/>
                      </a:gs>
                      <a:gs pos="69000">
                        <a:schemeClr val="tx1"/>
                      </a:gs>
                    </a:gsLst>
                    <a:lin ang="5400000" scaled="0"/>
                  </a:gradFill>
                  <a:latin typeface="+mj-lt"/>
                  <a:cs typeface="Segoe UI" panose="020B0502040204020203" pitchFamily="34" charset="0"/>
                </a:rPr>
                <a:t>is complex enough</a:t>
              </a:r>
            </a:p>
          </p:txBody>
        </p:sp>
        <p:grpSp>
          <p:nvGrpSpPr>
            <p:cNvPr id="4" name="Group 3"/>
            <p:cNvGrpSpPr/>
            <p:nvPr/>
          </p:nvGrpSpPr>
          <p:grpSpPr>
            <a:xfrm>
              <a:off x="563394" y="1645076"/>
              <a:ext cx="11628606" cy="5212924"/>
              <a:chOff x="148765" y="1183341"/>
              <a:chExt cx="11355002" cy="5674659"/>
            </a:xfrm>
          </p:grpSpPr>
          <p:sp>
            <p:nvSpPr>
              <p:cNvPr id="3" name="Bent Arrow 2"/>
              <p:cNvSpPr/>
              <p:nvPr/>
            </p:nvSpPr>
            <p:spPr>
              <a:xfrm>
                <a:off x="5291226" y="1183341"/>
                <a:ext cx="6212541" cy="5674659"/>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5" name="Bent Arrow 4"/>
              <p:cNvSpPr/>
              <p:nvPr/>
            </p:nvSpPr>
            <p:spPr>
              <a:xfrm flipH="1">
                <a:off x="148765" y="1183341"/>
                <a:ext cx="6212541" cy="5674659"/>
              </a:xfrm>
              <a:prstGeom prst="bentArrow">
                <a:avLst>
                  <a:gd name="adj1" fmla="val 21109"/>
                  <a:gd name="adj2" fmla="val 25000"/>
                  <a:gd name="adj3" fmla="val 25000"/>
                  <a:gd name="adj4" fmla="val 417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grpSp>
        <p:sp>
          <p:nvSpPr>
            <p:cNvPr id="7" name="Rectangle 6"/>
            <p:cNvSpPr/>
            <p:nvPr/>
          </p:nvSpPr>
          <p:spPr>
            <a:xfrm>
              <a:off x="7458635" y="4229153"/>
              <a:ext cx="3608294" cy="2263268"/>
            </a:xfrm>
            <a:prstGeom prst="rect">
              <a:avLst/>
            </a:prstGeom>
          </p:spPr>
          <p:txBody>
            <a:bodyPr wrap="square">
              <a:spAutoFit/>
            </a:bodyPr>
            <a:lstStyle/>
            <a:p>
              <a:r>
                <a:rPr lang="en-US" sz="2400" dirty="0">
                  <a:gradFill>
                    <a:gsLst>
                      <a:gs pos="38000">
                        <a:schemeClr val="accent3"/>
                      </a:gs>
                      <a:gs pos="68000">
                        <a:schemeClr val="accent3"/>
                      </a:gs>
                    </a:gsLst>
                    <a:lin ang="5400000" scaled="0"/>
                  </a:gradFill>
                  <a:latin typeface="Segoe UI Semibold" panose="020B0702040204020203" pitchFamily="34" charset="0"/>
                  <a:cs typeface="Segoe UI Semibold" panose="020B0702040204020203" pitchFamily="34" charset="0"/>
                </a:rPr>
                <a:t>Buy the best </a:t>
              </a:r>
              <a:br>
                <a:rPr lang="en-US" sz="2400" dirty="0">
                  <a:gradFill>
                    <a:gsLst>
                      <a:gs pos="38000">
                        <a:schemeClr val="accent3"/>
                      </a:gs>
                      <a:gs pos="68000">
                        <a:schemeClr val="accent3"/>
                      </a:gs>
                    </a:gsLst>
                    <a:lin ang="5400000" scaled="0"/>
                  </a:gradFill>
                  <a:latin typeface="Segoe UI Semibold" panose="020B0702040204020203" pitchFamily="34" charset="0"/>
                  <a:cs typeface="Segoe UI Semibold" panose="020B0702040204020203" pitchFamily="34" charset="0"/>
                </a:rPr>
              </a:br>
              <a:r>
                <a:rPr lang="en-US" sz="2400" dirty="0">
                  <a:gradFill>
                    <a:gsLst>
                      <a:gs pos="38000">
                        <a:schemeClr val="accent3"/>
                      </a:gs>
                      <a:gs pos="68000">
                        <a:schemeClr val="accent3"/>
                      </a:gs>
                    </a:gsLst>
                    <a:lin ang="5400000" scaled="0"/>
                  </a:gradFill>
                  <a:latin typeface="Segoe UI Semibold" panose="020B0702040204020203" pitchFamily="34" charset="0"/>
                  <a:cs typeface="Segoe UI Semibold" panose="020B0702040204020203" pitchFamily="34" charset="0"/>
                </a:rPr>
                <a:t>fit solution</a:t>
              </a:r>
            </a:p>
            <a:p>
              <a:r>
                <a:rPr lang="en-US" sz="2400" dirty="0">
                  <a:gradFill>
                    <a:gsLst>
                      <a:gs pos="38000">
                        <a:schemeClr val="tx1"/>
                      </a:gs>
                      <a:gs pos="69000">
                        <a:schemeClr val="tx1"/>
                      </a:gs>
                    </a:gsLst>
                    <a:lin ang="5400000" scaled="0"/>
                  </a:gradFill>
                  <a:latin typeface="+mj-lt"/>
                  <a:cs typeface="Segoe UI" panose="020B0502040204020203" pitchFamily="34" charset="0"/>
                </a:rPr>
                <a:t>A fully-managed embedded BI platform, that’s built for SaaS,</a:t>
              </a:r>
              <a:br>
                <a:rPr lang="en-US" sz="2400" dirty="0">
                  <a:gradFill>
                    <a:gsLst>
                      <a:gs pos="38000">
                        <a:schemeClr val="tx1"/>
                      </a:gs>
                      <a:gs pos="69000">
                        <a:schemeClr val="tx1"/>
                      </a:gs>
                    </a:gsLst>
                    <a:lin ang="5400000" scaled="0"/>
                  </a:gradFill>
                  <a:latin typeface="+mj-lt"/>
                  <a:cs typeface="Segoe UI" panose="020B0502040204020203" pitchFamily="34" charset="0"/>
                </a:rPr>
              </a:br>
              <a:r>
                <a:rPr lang="en-US" sz="2400" dirty="0">
                  <a:gradFill>
                    <a:gsLst>
                      <a:gs pos="38000">
                        <a:schemeClr val="tx1"/>
                      </a:gs>
                      <a:gs pos="69000">
                        <a:schemeClr val="tx1"/>
                      </a:gs>
                    </a:gsLst>
                    <a:lin ang="5400000" scaled="0"/>
                  </a:gradFill>
                  <a:latin typeface="+mj-lt"/>
                  <a:cs typeface="Segoe UI" panose="020B0502040204020203" pitchFamily="34" charset="0"/>
                </a:rPr>
                <a:t>won’t hold you back</a:t>
              </a:r>
            </a:p>
          </p:txBody>
        </p:sp>
      </p:grpSp>
      <p:sp>
        <p:nvSpPr>
          <p:cNvPr id="10" name="Title 2"/>
          <p:cNvSpPr>
            <a:spLocks noGrp="1"/>
          </p:cNvSpPr>
          <p:nvPr>
            <p:ph type="title"/>
          </p:nvPr>
        </p:nvSpPr>
        <p:spPr/>
        <p:txBody>
          <a:bodyPr/>
          <a:lstStyle/>
          <a:p>
            <a:r>
              <a:rPr lang="en-US" dirty="0"/>
              <a:t>Consider your options</a:t>
            </a:r>
          </a:p>
        </p:txBody>
      </p:sp>
    </p:spTree>
    <p:extLst>
      <p:ext uri="{BB962C8B-B14F-4D97-AF65-F5344CB8AC3E}">
        <p14:creationId xmlns:p14="http://schemas.microsoft.com/office/powerpoint/2010/main" val="495422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Power BI for embedded analytics</a:t>
            </a:r>
            <a:br>
              <a:rPr lang="en-US" dirty="0"/>
            </a:br>
            <a:r>
              <a:rPr lang="en-US" sz="3600" i="1" dirty="0"/>
              <a:t>Apps energized with analytics</a:t>
            </a:r>
          </a:p>
        </p:txBody>
      </p:sp>
      <p:grpSp>
        <p:nvGrpSpPr>
          <p:cNvPr id="251" name="Group 250"/>
          <p:cNvGrpSpPr/>
          <p:nvPr/>
        </p:nvGrpSpPr>
        <p:grpSpPr>
          <a:xfrm>
            <a:off x="2968774" y="1849331"/>
            <a:ext cx="6216660" cy="3953124"/>
            <a:chOff x="2663051" y="416047"/>
            <a:chExt cx="7110373" cy="4967012"/>
          </a:xfrm>
        </p:grpSpPr>
        <p:sp>
          <p:nvSpPr>
            <p:cNvPr id="252" name="Freeform: Shape 251"/>
            <p:cNvSpPr/>
            <p:nvPr/>
          </p:nvSpPr>
          <p:spPr bwMode="auto">
            <a:xfrm>
              <a:off x="2663051" y="416047"/>
              <a:ext cx="7110373" cy="4967012"/>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50" normalizeH="0" baseline="0" noProof="0" dirty="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53" name="Freeform 21"/>
            <p:cNvSpPr>
              <a:spLocks/>
            </p:cNvSpPr>
            <p:nvPr/>
          </p:nvSpPr>
          <p:spPr bwMode="auto">
            <a:xfrm>
              <a:off x="3016877" y="715114"/>
              <a:ext cx="6402720" cy="428958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254" name="Rectangle 253"/>
            <p:cNvSpPr/>
            <p:nvPr/>
          </p:nvSpPr>
          <p:spPr bwMode="auto">
            <a:xfrm>
              <a:off x="4682363" y="4504459"/>
              <a:ext cx="3071750"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cxnSp>
        <p:nvCxnSpPr>
          <p:cNvPr id="255" name="Straight Connector 254"/>
          <p:cNvCxnSpPr>
            <a:cxnSpLocks/>
          </p:cNvCxnSpPr>
          <p:nvPr/>
        </p:nvCxnSpPr>
        <p:spPr>
          <a:xfrm>
            <a:off x="9625123" y="4421346"/>
            <a:ext cx="223633" cy="0"/>
          </a:xfrm>
          <a:prstGeom prst="line">
            <a:avLst/>
          </a:prstGeom>
          <a:noFill/>
          <a:ln w="19050" cap="flat" cmpd="sng" algn="ctr">
            <a:solidFill>
              <a:schemeClr val="tx1"/>
            </a:solidFill>
            <a:prstDash val="solid"/>
            <a:headEnd type="none"/>
            <a:tailEnd type="arrow" w="lg" len="med"/>
          </a:ln>
          <a:effectLst/>
        </p:spPr>
      </p:cxnSp>
      <p:grpSp>
        <p:nvGrpSpPr>
          <p:cNvPr id="256" name="Group 255"/>
          <p:cNvGrpSpPr/>
          <p:nvPr/>
        </p:nvGrpSpPr>
        <p:grpSpPr>
          <a:xfrm>
            <a:off x="4763119" y="3145244"/>
            <a:ext cx="3176268" cy="1879077"/>
            <a:chOff x="5016904" y="2196603"/>
            <a:chExt cx="3153936" cy="2277477"/>
          </a:xfrm>
        </p:grpSpPr>
        <p:sp>
          <p:nvSpPr>
            <p:cNvPr id="257" name="TextBox 256"/>
            <p:cNvSpPr txBox="1"/>
            <p:nvPr/>
          </p:nvSpPr>
          <p:spPr>
            <a:xfrm>
              <a:off x="5501743" y="2196603"/>
              <a:ext cx="2669097" cy="458828"/>
            </a:xfrm>
            <a:prstGeom prst="rect">
              <a:avLst/>
            </a:prstGeom>
            <a:noFill/>
          </p:spPr>
          <p:txBody>
            <a:bodyPr wrap="square" lIns="146304" tIns="91440" rIns="146304" bIns="91440" rtlCol="0">
              <a:spAutoFit/>
            </a:bodyPr>
            <a:lstStyle/>
            <a:p>
              <a:pPr marL="0" marR="0" lvl="0" indent="0" defTabSz="914400" eaLnBrk="1" fontAlgn="base" latinLnBrk="0" hangingPunct="1">
                <a:lnSpc>
                  <a:spcPct val="90000"/>
                </a:lnSpc>
                <a:spcBef>
                  <a:spcPct val="0"/>
                </a:spcBef>
                <a:spcAft>
                  <a:spcPts val="600"/>
                </a:spcAft>
                <a:buClrTx/>
                <a:buSzTx/>
                <a:buFontTx/>
                <a:buNone/>
                <a:tabLst/>
                <a:defRPr/>
              </a:pPr>
              <a:r>
                <a:rPr kumimoji="0" lang="en-US" sz="1400" u="none" strike="noStrike" kern="0" cap="none" spc="0" normalizeH="0" baseline="0" noProof="0" dirty="0">
                  <a:ln>
                    <a:noFill/>
                  </a:ln>
                  <a:gradFill>
                    <a:gsLst>
                      <a:gs pos="2917">
                        <a:schemeClr val="tx1"/>
                      </a:gs>
                      <a:gs pos="100000">
                        <a:schemeClr val="tx1"/>
                      </a:gs>
                    </a:gsLst>
                    <a:lin ang="5400000" scaled="0"/>
                  </a:gradFill>
                  <a:effectLst/>
                  <a:uLnTx/>
                  <a:uFillTx/>
                  <a:latin typeface="Segoe UI" panose="020B0502040204020203" pitchFamily="34" charset="0"/>
                  <a:cs typeface="Segoe UI" panose="020B0502040204020203" pitchFamily="34" charset="0"/>
                </a:rPr>
                <a:t>Get started quickly</a:t>
              </a:r>
            </a:p>
          </p:txBody>
        </p:sp>
        <p:sp>
          <p:nvSpPr>
            <p:cNvPr id="260" name="TextBox 259"/>
            <p:cNvSpPr txBox="1"/>
            <p:nvPr/>
          </p:nvSpPr>
          <p:spPr>
            <a:xfrm>
              <a:off x="5501743" y="3409036"/>
              <a:ext cx="2624648" cy="458828"/>
            </a:xfrm>
            <a:prstGeom prst="rect">
              <a:avLst/>
            </a:prstGeom>
            <a:noFill/>
          </p:spPr>
          <p:txBody>
            <a:bodyPr wrap="square" lIns="146304" tIns="91440" rIns="146304" bIns="91440" rtlCol="0">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defTabSz="914400" eaLnBrk="1" fontAlgn="base" latinLnBrk="0" hangingPunct="1">
                <a:lnSpc>
                  <a:spcPct val="90000"/>
                </a:lnSpc>
                <a:spcBef>
                  <a:spcPct val="0"/>
                </a:spcBef>
                <a:spcAft>
                  <a:spcPts val="600"/>
                </a:spcAft>
                <a:buClrTx/>
                <a:buSzTx/>
                <a:buFontTx/>
                <a:buNone/>
                <a:tabLst/>
                <a:defRPr/>
              </a:pPr>
              <a:r>
                <a:rPr kumimoji="0" lang="en-US" sz="1400" u="none" strike="noStrike" kern="0" cap="none" spc="0" normalizeH="0" baseline="0" noProof="0" dirty="0">
                  <a:ln>
                    <a:noFill/>
                  </a:ln>
                  <a:gradFill>
                    <a:gsLst>
                      <a:gs pos="2917">
                        <a:schemeClr val="tx1"/>
                      </a:gs>
                      <a:gs pos="100000">
                        <a:schemeClr val="tx1"/>
                      </a:gs>
                    </a:gsLst>
                    <a:lin ang="5400000" scaled="0"/>
                  </a:gradFill>
                  <a:effectLst/>
                  <a:uLnTx/>
                  <a:uFillTx/>
                  <a:latin typeface="Segoe UI" panose="020B0502040204020203" pitchFamily="34" charset="0"/>
                  <a:cs typeface="Segoe UI" panose="020B0502040204020203" pitchFamily="34" charset="0"/>
                </a:rPr>
                <a:t>Natural Language Query</a:t>
              </a:r>
            </a:p>
          </p:txBody>
        </p:sp>
        <p:sp>
          <p:nvSpPr>
            <p:cNvPr id="261" name="Freeform 5"/>
            <p:cNvSpPr>
              <a:spLocks/>
            </p:cNvSpPr>
            <p:nvPr/>
          </p:nvSpPr>
          <p:spPr bwMode="auto">
            <a:xfrm>
              <a:off x="5071090" y="4093437"/>
              <a:ext cx="432262" cy="303373"/>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sp>
          <p:nvSpPr>
            <p:cNvPr id="262" name="Line 6"/>
            <p:cNvSpPr>
              <a:spLocks noChangeShapeType="1"/>
            </p:cNvSpPr>
            <p:nvPr/>
          </p:nvSpPr>
          <p:spPr bwMode="auto">
            <a:xfrm>
              <a:off x="5289209" y="3465574"/>
              <a:ext cx="0" cy="0"/>
            </a:xfrm>
            <a:prstGeom prst="line">
              <a:avLst/>
            </a:prstGeom>
            <a:solidFill>
              <a:srgbClr val="FFFFFF"/>
            </a:solidFill>
            <a:ln w="15875" cap="flat">
              <a:solidFill>
                <a:srgbClr val="8C8C8C"/>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3" name="Line 7"/>
            <p:cNvSpPr>
              <a:spLocks noChangeShapeType="1"/>
            </p:cNvSpPr>
            <p:nvPr/>
          </p:nvSpPr>
          <p:spPr bwMode="auto">
            <a:xfrm>
              <a:off x="5158341" y="3465574"/>
              <a:ext cx="0" cy="0"/>
            </a:xfrm>
            <a:prstGeom prst="line">
              <a:avLst/>
            </a:prstGeom>
            <a:solidFill>
              <a:srgbClr val="FFFFFF"/>
            </a:solidFill>
            <a:ln w="15875" cap="flat">
              <a:solidFill>
                <a:srgbClr val="8C8C8C"/>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4" name="Freeform 8"/>
            <p:cNvSpPr>
              <a:spLocks/>
            </p:cNvSpPr>
            <p:nvPr/>
          </p:nvSpPr>
          <p:spPr bwMode="auto">
            <a:xfrm>
              <a:off x="5152387" y="4043865"/>
              <a:ext cx="311308" cy="118969"/>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sp>
          <p:nvSpPr>
            <p:cNvPr id="265" name="Freeform 9"/>
            <p:cNvSpPr>
              <a:spLocks/>
            </p:cNvSpPr>
            <p:nvPr/>
          </p:nvSpPr>
          <p:spPr bwMode="auto">
            <a:xfrm>
              <a:off x="5104799" y="4129127"/>
              <a:ext cx="394588" cy="261734"/>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sp>
          <p:nvSpPr>
            <p:cNvPr id="266" name="TextBox 265"/>
            <p:cNvSpPr txBox="1"/>
            <p:nvPr/>
          </p:nvSpPr>
          <p:spPr>
            <a:xfrm>
              <a:off x="5501743" y="2802820"/>
              <a:ext cx="2624648" cy="458828"/>
            </a:xfrm>
            <a:prstGeom prst="rect">
              <a:avLst/>
            </a:prstGeom>
            <a:noFill/>
          </p:spPr>
          <p:txBody>
            <a:bodyPr wrap="square" lIns="146304" tIns="91440" rIns="146304" bIns="91440" rtlCol="0">
              <a:spAutoFit/>
            </a:bodyPr>
            <a:lstStyle/>
            <a:p>
              <a:pPr marL="0" marR="0" lvl="0" indent="0" defTabSz="914400" eaLnBrk="1" fontAlgn="base" latinLnBrk="0" hangingPunct="1">
                <a:lnSpc>
                  <a:spcPct val="90000"/>
                </a:lnSpc>
                <a:spcBef>
                  <a:spcPct val="0"/>
                </a:spcBef>
                <a:spcAft>
                  <a:spcPts val="600"/>
                </a:spcAft>
                <a:buClrTx/>
                <a:buSzTx/>
                <a:buFontTx/>
                <a:buNone/>
                <a:tabLst/>
                <a:defRPr/>
              </a:pPr>
              <a:r>
                <a:rPr kumimoji="0" lang="en-US" sz="1400" u="none" strike="noStrike" kern="0" cap="none" spc="0" normalizeH="0" baseline="0" noProof="0" dirty="0">
                  <a:ln>
                    <a:noFill/>
                  </a:ln>
                  <a:gradFill>
                    <a:gsLst>
                      <a:gs pos="2917">
                        <a:schemeClr val="tx1"/>
                      </a:gs>
                      <a:gs pos="100000">
                        <a:schemeClr val="tx1"/>
                      </a:gs>
                    </a:gsLst>
                    <a:lin ang="5400000" scaled="0"/>
                  </a:gradFill>
                  <a:effectLst/>
                  <a:uLnTx/>
                  <a:uFillTx/>
                  <a:latin typeface="Segoe UI" panose="020B0502040204020203" pitchFamily="34" charset="0"/>
                  <a:cs typeface="Segoe UI" panose="020B0502040204020203" pitchFamily="34" charset="0"/>
                </a:rPr>
                <a:t>Live Reports &amp; Dashboards</a:t>
              </a:r>
            </a:p>
          </p:txBody>
        </p:sp>
        <p:sp>
          <p:nvSpPr>
            <p:cNvPr id="267" name="TextBox 266"/>
            <p:cNvSpPr txBox="1"/>
            <p:nvPr/>
          </p:nvSpPr>
          <p:spPr>
            <a:xfrm>
              <a:off x="5501743" y="4015252"/>
              <a:ext cx="2624648" cy="458828"/>
            </a:xfrm>
            <a:prstGeom prst="rect">
              <a:avLst/>
            </a:prstGeom>
            <a:noFill/>
          </p:spPr>
          <p:txBody>
            <a:bodyPr wrap="square" lIns="146304" tIns="91440" rIns="146304" bIns="91440" rtlCol="0">
              <a:spAutoFit/>
            </a:bodyPr>
            <a:lstStyle/>
            <a:p>
              <a:pPr marL="0" marR="0" lvl="0" indent="0" defTabSz="914400" eaLnBrk="1" fontAlgn="base" latinLnBrk="0" hangingPunct="1">
                <a:lnSpc>
                  <a:spcPct val="90000"/>
                </a:lnSpc>
                <a:spcBef>
                  <a:spcPct val="0"/>
                </a:spcBef>
                <a:spcAft>
                  <a:spcPts val="600"/>
                </a:spcAft>
                <a:buClrTx/>
                <a:buSzTx/>
                <a:buFontTx/>
                <a:buNone/>
                <a:tabLst/>
                <a:defRPr/>
              </a:pPr>
              <a:r>
                <a:rPr kumimoji="0" lang="en-US" sz="1400" u="none" strike="noStrike" kern="0" cap="none" spc="0" normalizeH="0" baseline="0" noProof="0" dirty="0">
                  <a:ln>
                    <a:noFill/>
                  </a:ln>
                  <a:gradFill>
                    <a:gsLst>
                      <a:gs pos="2917">
                        <a:schemeClr val="tx1"/>
                      </a:gs>
                      <a:gs pos="100000">
                        <a:schemeClr val="tx1"/>
                      </a:gs>
                    </a:gsLst>
                    <a:lin ang="5400000" scaled="0"/>
                  </a:gradFill>
                  <a:effectLst/>
                  <a:uLnTx/>
                  <a:uFillTx/>
                  <a:latin typeface="Segoe UI" panose="020B0502040204020203" pitchFamily="34" charset="0"/>
                  <a:cs typeface="Segoe UI" panose="020B0502040204020203" pitchFamily="34" charset="0"/>
                </a:rPr>
                <a:t>Custom Visualizations</a:t>
              </a:r>
            </a:p>
          </p:txBody>
        </p:sp>
        <p:sp>
          <p:nvSpPr>
            <p:cNvPr id="269" name="Oval 5"/>
            <p:cNvSpPr>
              <a:spLocks noChangeArrowheads="1"/>
            </p:cNvSpPr>
            <p:nvPr/>
          </p:nvSpPr>
          <p:spPr bwMode="auto">
            <a:xfrm>
              <a:off x="5017689" y="2806247"/>
              <a:ext cx="193752" cy="232737"/>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0" name="Freeform 6"/>
            <p:cNvSpPr>
              <a:spLocks/>
            </p:cNvSpPr>
            <p:nvPr/>
          </p:nvSpPr>
          <p:spPr bwMode="auto">
            <a:xfrm>
              <a:off x="5115089" y="2860966"/>
              <a:ext cx="36656" cy="103683"/>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1" name="Line 7"/>
            <p:cNvSpPr>
              <a:spLocks noChangeShapeType="1"/>
            </p:cNvSpPr>
            <p:nvPr/>
          </p:nvSpPr>
          <p:spPr bwMode="auto">
            <a:xfrm>
              <a:off x="5151745" y="3217051"/>
              <a:ext cx="33304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272" name="Rectangle 8"/>
            <p:cNvSpPr>
              <a:spLocks noChangeArrowheads="1"/>
            </p:cNvSpPr>
            <p:nvPr/>
          </p:nvSpPr>
          <p:spPr bwMode="auto">
            <a:xfrm>
              <a:off x="5159076" y="3068333"/>
              <a:ext cx="48176" cy="99493"/>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3" name="Rectangle 9"/>
            <p:cNvSpPr>
              <a:spLocks noChangeArrowheads="1"/>
            </p:cNvSpPr>
            <p:nvPr/>
          </p:nvSpPr>
          <p:spPr bwMode="auto">
            <a:xfrm>
              <a:off x="5247050" y="2998164"/>
              <a:ext cx="48176" cy="169664"/>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4" name="Rectangle 10"/>
            <p:cNvSpPr>
              <a:spLocks noChangeArrowheads="1"/>
            </p:cNvSpPr>
            <p:nvPr/>
          </p:nvSpPr>
          <p:spPr bwMode="auto">
            <a:xfrm>
              <a:off x="5335024" y="3035867"/>
              <a:ext cx="48176" cy="131961"/>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5" name="Rectangle 11"/>
            <p:cNvSpPr>
              <a:spLocks noChangeArrowheads="1"/>
            </p:cNvSpPr>
            <p:nvPr/>
          </p:nvSpPr>
          <p:spPr bwMode="auto">
            <a:xfrm>
              <a:off x="5422998" y="2948940"/>
              <a:ext cx="48176" cy="218887"/>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276" name="Freeform 19"/>
            <p:cNvSpPr>
              <a:spLocks/>
            </p:cNvSpPr>
            <p:nvPr/>
          </p:nvSpPr>
          <p:spPr bwMode="auto">
            <a:xfrm>
              <a:off x="5016904" y="3474958"/>
              <a:ext cx="301580" cy="278567"/>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solidFill>
              <a:srgbClr val="FFFFFF"/>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ndParaRPr>
            </a:p>
          </p:txBody>
        </p:sp>
        <p:sp>
          <p:nvSpPr>
            <p:cNvPr id="277" name="Line 20"/>
            <p:cNvSpPr>
              <a:spLocks noChangeShapeType="1"/>
            </p:cNvSpPr>
            <p:nvPr/>
          </p:nvSpPr>
          <p:spPr bwMode="auto">
            <a:xfrm>
              <a:off x="5083849" y="3013445"/>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8" name="Freeform 21"/>
            <p:cNvSpPr>
              <a:spLocks/>
            </p:cNvSpPr>
            <p:nvPr/>
          </p:nvSpPr>
          <p:spPr bwMode="auto">
            <a:xfrm>
              <a:off x="5223990" y="3588424"/>
              <a:ext cx="299569" cy="287745"/>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solidFill>
              <a:srgbClr val="FFFFFF"/>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ndParaRPr>
            </a:p>
          </p:txBody>
        </p:sp>
        <p:sp>
          <p:nvSpPr>
            <p:cNvPr id="279" name="Freeform 22"/>
            <p:cNvSpPr>
              <a:spLocks/>
            </p:cNvSpPr>
            <p:nvPr/>
          </p:nvSpPr>
          <p:spPr bwMode="auto">
            <a:xfrm>
              <a:off x="5112403" y="3534975"/>
              <a:ext cx="102537" cy="108568"/>
            </a:xfrm>
            <a:custGeom>
              <a:avLst/>
              <a:gdLst>
                <a:gd name="T0" fmla="*/ 19 w 49"/>
                <a:gd name="T1" fmla="*/ 0 h 51"/>
                <a:gd name="T2" fmla="*/ 0 w 49"/>
                <a:gd name="T3" fmla="*/ 51 h 51"/>
                <a:gd name="T4" fmla="*/ 11 w 49"/>
                <a:gd name="T5" fmla="*/ 51 h 51"/>
                <a:gd name="T6" fmla="*/ 15 w 49"/>
                <a:gd name="T7" fmla="*/ 39 h 51"/>
                <a:gd name="T8" fmla="*/ 34 w 49"/>
                <a:gd name="T9" fmla="*/ 39 h 51"/>
                <a:gd name="T10" fmla="*/ 38 w 49"/>
                <a:gd name="T11" fmla="*/ 51 h 51"/>
                <a:gd name="T12" fmla="*/ 49 w 49"/>
                <a:gd name="T13" fmla="*/ 51 h 51"/>
                <a:gd name="T14" fmla="*/ 30 w 49"/>
                <a:gd name="T15" fmla="*/ 0 h 51"/>
                <a:gd name="T16" fmla="*/ 19 w 49"/>
                <a:gd name="T17" fmla="*/ 0 h 51"/>
                <a:gd name="T18" fmla="*/ 19 w 49"/>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1">
                  <a:moveTo>
                    <a:pt x="19" y="0"/>
                  </a:moveTo>
                  <a:cubicBezTo>
                    <a:pt x="0" y="51"/>
                    <a:pt x="0" y="51"/>
                    <a:pt x="0" y="51"/>
                  </a:cubicBezTo>
                  <a:cubicBezTo>
                    <a:pt x="11" y="51"/>
                    <a:pt x="11" y="51"/>
                    <a:pt x="11" y="51"/>
                  </a:cubicBezTo>
                  <a:cubicBezTo>
                    <a:pt x="15" y="39"/>
                    <a:pt x="15" y="39"/>
                    <a:pt x="15" y="39"/>
                  </a:cubicBezTo>
                  <a:cubicBezTo>
                    <a:pt x="34" y="39"/>
                    <a:pt x="34" y="39"/>
                    <a:pt x="34" y="39"/>
                  </a:cubicBezTo>
                  <a:cubicBezTo>
                    <a:pt x="38" y="51"/>
                    <a:pt x="38" y="51"/>
                    <a:pt x="38" y="51"/>
                  </a:cubicBezTo>
                  <a:cubicBezTo>
                    <a:pt x="49" y="51"/>
                    <a:pt x="49" y="51"/>
                    <a:pt x="49" y="51"/>
                  </a:cubicBezTo>
                  <a:cubicBezTo>
                    <a:pt x="30" y="0"/>
                    <a:pt x="30" y="0"/>
                    <a:pt x="30" y="0"/>
                  </a:cubicBezTo>
                  <a:cubicBezTo>
                    <a:pt x="19" y="0"/>
                    <a:pt x="19" y="0"/>
                    <a:pt x="19" y="0"/>
                  </a:cubicBezTo>
                  <a:cubicBezTo>
                    <a:pt x="19" y="0"/>
                    <a:pt x="19" y="0"/>
                    <a:pt x="19" y="0"/>
                  </a:cubicBezTo>
                  <a:close/>
                </a:path>
              </a:pathLst>
            </a:custGeom>
            <a:solidFill>
              <a:schemeClr val="tx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ndParaRPr>
            </a:p>
          </p:txBody>
        </p:sp>
        <p:sp>
          <p:nvSpPr>
            <p:cNvPr id="280" name="Freeform 23"/>
            <p:cNvSpPr>
              <a:spLocks/>
            </p:cNvSpPr>
            <p:nvPr/>
          </p:nvSpPr>
          <p:spPr bwMode="auto">
            <a:xfrm>
              <a:off x="5149601" y="3558504"/>
              <a:ext cx="28147" cy="38200"/>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1" name="Freeform 24"/>
            <p:cNvSpPr>
              <a:spLocks/>
            </p:cNvSpPr>
            <p:nvPr/>
          </p:nvSpPr>
          <p:spPr bwMode="auto">
            <a:xfrm>
              <a:off x="5320495" y="3650988"/>
              <a:ext cx="107563" cy="118622"/>
            </a:xfrm>
            <a:custGeom>
              <a:avLst/>
              <a:gdLst>
                <a:gd name="T0" fmla="*/ 0 w 51"/>
                <a:gd name="T1" fmla="*/ 43 h 56"/>
                <a:gd name="T2" fmla="*/ 10 w 51"/>
                <a:gd name="T3" fmla="*/ 52 h 56"/>
                <a:gd name="T4" fmla="*/ 26 w 51"/>
                <a:gd name="T5" fmla="*/ 46 h 56"/>
                <a:gd name="T6" fmla="*/ 37 w 51"/>
                <a:gd name="T7" fmla="*/ 31 h 56"/>
                <a:gd name="T8" fmla="*/ 42 w 51"/>
                <a:gd name="T9" fmla="*/ 38 h 56"/>
                <a:gd name="T10" fmla="*/ 26 w 51"/>
                <a:gd name="T11" fmla="*/ 49 h 56"/>
                <a:gd name="T12" fmla="*/ 30 w 51"/>
                <a:gd name="T13" fmla="*/ 56 h 56"/>
                <a:gd name="T14" fmla="*/ 51 w 51"/>
                <a:gd name="T15" fmla="*/ 38 h 56"/>
                <a:gd name="T16" fmla="*/ 39 w 51"/>
                <a:gd name="T17" fmla="*/ 24 h 56"/>
                <a:gd name="T18" fmla="*/ 40 w 51"/>
                <a:gd name="T19" fmla="*/ 22 h 56"/>
                <a:gd name="T20" fmla="*/ 32 w 51"/>
                <a:gd name="T21" fmla="*/ 20 h 56"/>
                <a:gd name="T22" fmla="*/ 31 w 51"/>
                <a:gd name="T23" fmla="*/ 22 h 56"/>
                <a:gd name="T24" fmla="*/ 23 w 51"/>
                <a:gd name="T25" fmla="*/ 23 h 56"/>
                <a:gd name="T26" fmla="*/ 23 w 51"/>
                <a:gd name="T27" fmla="*/ 15 h 56"/>
                <a:gd name="T28" fmla="*/ 44 w 51"/>
                <a:gd name="T29" fmla="*/ 13 h 56"/>
                <a:gd name="T30" fmla="*/ 44 w 51"/>
                <a:gd name="T31" fmla="*/ 5 h 56"/>
                <a:gd name="T32" fmla="*/ 24 w 51"/>
                <a:gd name="T33" fmla="*/ 7 h 56"/>
                <a:gd name="T34" fmla="*/ 24 w 51"/>
                <a:gd name="T35" fmla="*/ 1 h 56"/>
                <a:gd name="T36" fmla="*/ 15 w 51"/>
                <a:gd name="T37" fmla="*/ 0 h 56"/>
                <a:gd name="T38" fmla="*/ 15 w 51"/>
                <a:gd name="T39" fmla="*/ 7 h 56"/>
                <a:gd name="T40" fmla="*/ 3 w 51"/>
                <a:gd name="T41" fmla="*/ 7 h 56"/>
                <a:gd name="T42" fmla="*/ 4 w 51"/>
                <a:gd name="T43" fmla="*/ 16 h 56"/>
                <a:gd name="T44" fmla="*/ 5 w 51"/>
                <a:gd name="T45" fmla="*/ 16 h 56"/>
                <a:gd name="T46" fmla="*/ 15 w 51"/>
                <a:gd name="T47" fmla="*/ 16 h 56"/>
                <a:gd name="T48" fmla="*/ 15 w 51"/>
                <a:gd name="T49" fmla="*/ 25 h 56"/>
                <a:gd name="T50" fmla="*/ 0 w 51"/>
                <a:gd name="T51"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56">
                  <a:moveTo>
                    <a:pt x="0" y="43"/>
                  </a:moveTo>
                  <a:cubicBezTo>
                    <a:pt x="0" y="49"/>
                    <a:pt x="4" y="52"/>
                    <a:pt x="10" y="52"/>
                  </a:cubicBezTo>
                  <a:cubicBezTo>
                    <a:pt x="17" y="52"/>
                    <a:pt x="24" y="47"/>
                    <a:pt x="26" y="46"/>
                  </a:cubicBezTo>
                  <a:cubicBezTo>
                    <a:pt x="28" y="44"/>
                    <a:pt x="34" y="37"/>
                    <a:pt x="37" y="31"/>
                  </a:cubicBezTo>
                  <a:cubicBezTo>
                    <a:pt x="40" y="33"/>
                    <a:pt x="42" y="35"/>
                    <a:pt x="42" y="38"/>
                  </a:cubicBezTo>
                  <a:cubicBezTo>
                    <a:pt x="42" y="44"/>
                    <a:pt x="36" y="49"/>
                    <a:pt x="26" y="49"/>
                  </a:cubicBezTo>
                  <a:cubicBezTo>
                    <a:pt x="30" y="56"/>
                    <a:pt x="30" y="56"/>
                    <a:pt x="30" y="56"/>
                  </a:cubicBezTo>
                  <a:cubicBezTo>
                    <a:pt x="46" y="54"/>
                    <a:pt x="51" y="47"/>
                    <a:pt x="51" y="38"/>
                  </a:cubicBezTo>
                  <a:cubicBezTo>
                    <a:pt x="51" y="31"/>
                    <a:pt x="46" y="26"/>
                    <a:pt x="39" y="24"/>
                  </a:cubicBezTo>
                  <a:cubicBezTo>
                    <a:pt x="40" y="23"/>
                    <a:pt x="40" y="22"/>
                    <a:pt x="40" y="22"/>
                  </a:cubicBezTo>
                  <a:cubicBezTo>
                    <a:pt x="32" y="20"/>
                    <a:pt x="32" y="20"/>
                    <a:pt x="32" y="20"/>
                  </a:cubicBezTo>
                  <a:cubicBezTo>
                    <a:pt x="32" y="21"/>
                    <a:pt x="31" y="21"/>
                    <a:pt x="31" y="22"/>
                  </a:cubicBezTo>
                  <a:cubicBezTo>
                    <a:pt x="28" y="22"/>
                    <a:pt x="24" y="22"/>
                    <a:pt x="23" y="23"/>
                  </a:cubicBezTo>
                  <a:cubicBezTo>
                    <a:pt x="23" y="21"/>
                    <a:pt x="23" y="17"/>
                    <a:pt x="23" y="15"/>
                  </a:cubicBezTo>
                  <a:cubicBezTo>
                    <a:pt x="30" y="15"/>
                    <a:pt x="38" y="15"/>
                    <a:pt x="44" y="13"/>
                  </a:cubicBezTo>
                  <a:cubicBezTo>
                    <a:pt x="44" y="5"/>
                    <a:pt x="44" y="5"/>
                    <a:pt x="44" y="5"/>
                  </a:cubicBezTo>
                  <a:cubicBezTo>
                    <a:pt x="37" y="6"/>
                    <a:pt x="30" y="7"/>
                    <a:pt x="24" y="7"/>
                  </a:cubicBezTo>
                  <a:cubicBezTo>
                    <a:pt x="24" y="6"/>
                    <a:pt x="24" y="1"/>
                    <a:pt x="24" y="1"/>
                  </a:cubicBezTo>
                  <a:cubicBezTo>
                    <a:pt x="15" y="0"/>
                    <a:pt x="15" y="0"/>
                    <a:pt x="15" y="0"/>
                  </a:cubicBezTo>
                  <a:cubicBezTo>
                    <a:pt x="15" y="3"/>
                    <a:pt x="15" y="5"/>
                    <a:pt x="15" y="7"/>
                  </a:cubicBezTo>
                  <a:cubicBezTo>
                    <a:pt x="11" y="8"/>
                    <a:pt x="6" y="8"/>
                    <a:pt x="3" y="7"/>
                  </a:cubicBezTo>
                  <a:cubicBezTo>
                    <a:pt x="4" y="16"/>
                    <a:pt x="4" y="16"/>
                    <a:pt x="4" y="16"/>
                  </a:cubicBezTo>
                  <a:cubicBezTo>
                    <a:pt x="5" y="16"/>
                    <a:pt x="5" y="16"/>
                    <a:pt x="5" y="16"/>
                  </a:cubicBezTo>
                  <a:cubicBezTo>
                    <a:pt x="8" y="16"/>
                    <a:pt x="11" y="16"/>
                    <a:pt x="15" y="16"/>
                  </a:cubicBezTo>
                  <a:cubicBezTo>
                    <a:pt x="15" y="18"/>
                    <a:pt x="15" y="23"/>
                    <a:pt x="15" y="25"/>
                  </a:cubicBezTo>
                  <a:cubicBezTo>
                    <a:pt x="6" y="28"/>
                    <a:pt x="0" y="35"/>
                    <a:pt x="0" y="43"/>
                  </a:cubicBezTo>
                  <a:close/>
                </a:path>
              </a:pathLst>
            </a:custGeom>
            <a:solidFill>
              <a:schemeClr val="tx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ndParaRPr>
            </a:p>
          </p:txBody>
        </p:sp>
        <p:sp>
          <p:nvSpPr>
            <p:cNvPr id="282" name="Freeform 25"/>
            <p:cNvSpPr>
              <a:spLocks/>
            </p:cNvSpPr>
            <p:nvPr/>
          </p:nvSpPr>
          <p:spPr bwMode="auto">
            <a:xfrm>
              <a:off x="5370277" y="3709875"/>
              <a:ext cx="10053" cy="12063"/>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283" name="Freeform 26"/>
            <p:cNvSpPr>
              <a:spLocks/>
            </p:cNvSpPr>
            <p:nvPr/>
          </p:nvSpPr>
          <p:spPr bwMode="auto">
            <a:xfrm>
              <a:off x="5339595" y="3718796"/>
              <a:ext cx="17090" cy="23120"/>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84" name="Group 283"/>
          <p:cNvGrpSpPr/>
          <p:nvPr/>
        </p:nvGrpSpPr>
        <p:grpSpPr>
          <a:xfrm>
            <a:off x="1098753" y="2986823"/>
            <a:ext cx="977200" cy="2501488"/>
            <a:chOff x="494202" y="3544085"/>
            <a:chExt cx="685800" cy="1755548"/>
          </a:xfrm>
        </p:grpSpPr>
        <p:grpSp>
          <p:nvGrpSpPr>
            <p:cNvPr id="285" name="Group 284"/>
            <p:cNvGrpSpPr/>
            <p:nvPr/>
          </p:nvGrpSpPr>
          <p:grpSpPr>
            <a:xfrm>
              <a:off x="494202" y="3544085"/>
              <a:ext cx="685800" cy="685800"/>
              <a:chOff x="494202" y="2768884"/>
              <a:chExt cx="452488" cy="452488"/>
            </a:xfrm>
          </p:grpSpPr>
          <p:sp>
            <p:nvSpPr>
              <p:cNvPr id="318" name="Oval 317"/>
              <p:cNvSpPr/>
              <p:nvPr/>
            </p:nvSpPr>
            <p:spPr bwMode="auto">
              <a:xfrm>
                <a:off x="494202" y="2768884"/>
                <a:ext cx="452488" cy="45248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319"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86" name="Group 285"/>
            <p:cNvGrpSpPr/>
            <p:nvPr/>
          </p:nvGrpSpPr>
          <p:grpSpPr>
            <a:xfrm>
              <a:off x="494202" y="4613833"/>
              <a:ext cx="685800" cy="685800"/>
              <a:chOff x="494202" y="3794843"/>
              <a:chExt cx="452488" cy="452488"/>
            </a:xfrm>
          </p:grpSpPr>
          <p:sp>
            <p:nvSpPr>
              <p:cNvPr id="287" name="Oval 286"/>
              <p:cNvSpPr/>
              <p:nvPr/>
            </p:nvSpPr>
            <p:spPr bwMode="auto">
              <a:xfrm>
                <a:off x="494202" y="3794843"/>
                <a:ext cx="452488" cy="45248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88" name="Group 287"/>
              <p:cNvGrpSpPr/>
              <p:nvPr/>
            </p:nvGrpSpPr>
            <p:grpSpPr>
              <a:xfrm>
                <a:off x="603393" y="3907903"/>
                <a:ext cx="234107" cy="226369"/>
                <a:chOff x="1071984" y="3981142"/>
                <a:chExt cx="234107" cy="226369"/>
              </a:xfrm>
            </p:grpSpPr>
            <p:sp>
              <p:nvSpPr>
                <p:cNvPr id="289" name="Rectangle 56"/>
                <p:cNvSpPr>
                  <a:spLocks noChangeArrowheads="1"/>
                </p:cNvSpPr>
                <p:nvPr/>
              </p:nvSpPr>
              <p:spPr bwMode="auto">
                <a:xfrm>
                  <a:off x="1149375" y="4002425"/>
                  <a:ext cx="104478" cy="205086"/>
                </a:xfrm>
                <a:prstGeom prst="rect">
                  <a:avLst/>
                </a:pr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3" name="Rectangle 60"/>
                <p:cNvSpPr>
                  <a:spLocks noChangeArrowheads="1"/>
                </p:cNvSpPr>
                <p:nvPr/>
              </p:nvSpPr>
              <p:spPr bwMode="auto">
                <a:xfrm>
                  <a:off x="1168722" y="3981142"/>
                  <a:ext cx="29989" cy="21282"/>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5" name="Rectangle 61"/>
                <p:cNvSpPr>
                  <a:spLocks noChangeArrowheads="1"/>
                </p:cNvSpPr>
                <p:nvPr/>
              </p:nvSpPr>
              <p:spPr bwMode="auto">
                <a:xfrm>
                  <a:off x="1226765" y="4020806"/>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6" name="Rectangle 62"/>
                <p:cNvSpPr>
                  <a:spLocks noChangeArrowheads="1"/>
                </p:cNvSpPr>
                <p:nvPr/>
              </p:nvSpPr>
              <p:spPr bwMode="auto">
                <a:xfrm>
                  <a:off x="1226765" y="4048861"/>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7" name="Rectangle 63"/>
                <p:cNvSpPr>
                  <a:spLocks noChangeArrowheads="1"/>
                </p:cNvSpPr>
                <p:nvPr/>
              </p:nvSpPr>
              <p:spPr bwMode="auto">
                <a:xfrm>
                  <a:off x="1226765" y="4075945"/>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8" name="Rectangle 64"/>
                <p:cNvSpPr>
                  <a:spLocks noChangeArrowheads="1"/>
                </p:cNvSpPr>
                <p:nvPr/>
              </p:nvSpPr>
              <p:spPr bwMode="auto">
                <a:xfrm>
                  <a:off x="1226765" y="4104000"/>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9" name="Rectangle 65"/>
                <p:cNvSpPr>
                  <a:spLocks noChangeArrowheads="1"/>
                </p:cNvSpPr>
                <p:nvPr/>
              </p:nvSpPr>
              <p:spPr bwMode="auto">
                <a:xfrm>
                  <a:off x="1226765" y="4130119"/>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0" name="Rectangle 66"/>
                <p:cNvSpPr>
                  <a:spLocks noChangeArrowheads="1"/>
                </p:cNvSpPr>
                <p:nvPr/>
              </p:nvSpPr>
              <p:spPr bwMode="auto">
                <a:xfrm>
                  <a:off x="1166788" y="4020806"/>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1" name="Rectangle 67"/>
                <p:cNvSpPr>
                  <a:spLocks noChangeArrowheads="1"/>
                </p:cNvSpPr>
                <p:nvPr/>
              </p:nvSpPr>
              <p:spPr bwMode="auto">
                <a:xfrm>
                  <a:off x="1166788" y="4048861"/>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2" name="Rectangle 68"/>
                <p:cNvSpPr>
                  <a:spLocks noChangeArrowheads="1"/>
                </p:cNvSpPr>
                <p:nvPr/>
              </p:nvSpPr>
              <p:spPr bwMode="auto">
                <a:xfrm>
                  <a:off x="1166788" y="4075945"/>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3" name="Rectangle 69"/>
                <p:cNvSpPr>
                  <a:spLocks noChangeArrowheads="1"/>
                </p:cNvSpPr>
                <p:nvPr/>
              </p:nvSpPr>
              <p:spPr bwMode="auto">
                <a:xfrm>
                  <a:off x="1166788" y="4104000"/>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4" name="Rectangle 70"/>
                <p:cNvSpPr>
                  <a:spLocks noChangeArrowheads="1"/>
                </p:cNvSpPr>
                <p:nvPr/>
              </p:nvSpPr>
              <p:spPr bwMode="auto">
                <a:xfrm>
                  <a:off x="1166788" y="4130119"/>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5" name="Rectangle 71"/>
                <p:cNvSpPr>
                  <a:spLocks noChangeArrowheads="1"/>
                </p:cNvSpPr>
                <p:nvPr/>
              </p:nvSpPr>
              <p:spPr bwMode="auto">
                <a:xfrm>
                  <a:off x="1195809" y="4020806"/>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6" name="Rectangle 72"/>
                <p:cNvSpPr>
                  <a:spLocks noChangeArrowheads="1"/>
                </p:cNvSpPr>
                <p:nvPr/>
              </p:nvSpPr>
              <p:spPr bwMode="auto">
                <a:xfrm>
                  <a:off x="1195809" y="4048861"/>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7" name="Rectangle 73"/>
                <p:cNvSpPr>
                  <a:spLocks noChangeArrowheads="1"/>
                </p:cNvSpPr>
                <p:nvPr/>
              </p:nvSpPr>
              <p:spPr bwMode="auto">
                <a:xfrm>
                  <a:off x="1195809" y="4075945"/>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8" name="Rectangle 74"/>
                <p:cNvSpPr>
                  <a:spLocks noChangeArrowheads="1"/>
                </p:cNvSpPr>
                <p:nvPr/>
              </p:nvSpPr>
              <p:spPr bwMode="auto">
                <a:xfrm>
                  <a:off x="1195809" y="4104000"/>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9" name="Rectangle 75"/>
                <p:cNvSpPr>
                  <a:spLocks noChangeArrowheads="1"/>
                </p:cNvSpPr>
                <p:nvPr/>
              </p:nvSpPr>
              <p:spPr bwMode="auto">
                <a:xfrm>
                  <a:off x="1195809" y="4130119"/>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0" name="Rectangle 76"/>
                <p:cNvSpPr>
                  <a:spLocks noChangeArrowheads="1"/>
                </p:cNvSpPr>
                <p:nvPr/>
              </p:nvSpPr>
              <p:spPr bwMode="auto">
                <a:xfrm>
                  <a:off x="1090365" y="4075946"/>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1" name="Rectangle 77"/>
                <p:cNvSpPr>
                  <a:spLocks noChangeArrowheads="1"/>
                </p:cNvSpPr>
                <p:nvPr/>
              </p:nvSpPr>
              <p:spPr bwMode="auto">
                <a:xfrm>
                  <a:off x="1090365" y="4104000"/>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2" name="Rectangle 78"/>
                <p:cNvSpPr>
                  <a:spLocks noChangeArrowheads="1"/>
                </p:cNvSpPr>
                <p:nvPr/>
              </p:nvSpPr>
              <p:spPr bwMode="auto">
                <a:xfrm>
                  <a:off x="1090365" y="4130119"/>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3" name="Rectangle 79"/>
                <p:cNvSpPr>
                  <a:spLocks noChangeArrowheads="1"/>
                </p:cNvSpPr>
                <p:nvPr/>
              </p:nvSpPr>
              <p:spPr bwMode="auto">
                <a:xfrm>
                  <a:off x="1119386" y="4075946"/>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4" name="Rectangle 80"/>
                <p:cNvSpPr>
                  <a:spLocks noChangeArrowheads="1"/>
                </p:cNvSpPr>
                <p:nvPr/>
              </p:nvSpPr>
              <p:spPr bwMode="auto">
                <a:xfrm>
                  <a:off x="1119386" y="4104000"/>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5" name="Rectangle 81"/>
                <p:cNvSpPr>
                  <a:spLocks noChangeArrowheads="1"/>
                </p:cNvSpPr>
                <p:nvPr/>
              </p:nvSpPr>
              <p:spPr bwMode="auto">
                <a:xfrm>
                  <a:off x="1119386" y="4130119"/>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6" name="Rectangle 82"/>
                <p:cNvSpPr>
                  <a:spLocks noChangeArrowheads="1"/>
                </p:cNvSpPr>
                <p:nvPr/>
              </p:nvSpPr>
              <p:spPr bwMode="auto">
                <a:xfrm>
                  <a:off x="1090365" y="4158174"/>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7" name="Rectangle 83"/>
                <p:cNvSpPr>
                  <a:spLocks noChangeArrowheads="1"/>
                </p:cNvSpPr>
                <p:nvPr/>
              </p:nvSpPr>
              <p:spPr bwMode="auto">
                <a:xfrm>
                  <a:off x="1119386" y="4158174"/>
                  <a:ext cx="10642" cy="10642"/>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cxnSp>
        <p:nvCxnSpPr>
          <p:cNvPr id="320" name="Straight Connector 319"/>
          <p:cNvCxnSpPr>
            <a:cxnSpLocks/>
          </p:cNvCxnSpPr>
          <p:nvPr/>
        </p:nvCxnSpPr>
        <p:spPr>
          <a:xfrm>
            <a:off x="2480992" y="4384538"/>
            <a:ext cx="223633" cy="0"/>
          </a:xfrm>
          <a:prstGeom prst="line">
            <a:avLst/>
          </a:prstGeom>
          <a:noFill/>
          <a:ln w="19050" cap="flat" cmpd="sng" algn="ctr">
            <a:solidFill>
              <a:schemeClr val="tx1"/>
            </a:solidFill>
            <a:prstDash val="solid"/>
            <a:headEnd type="none"/>
            <a:tailEnd type="arrow" w="lg" len="med"/>
          </a:ln>
          <a:effectLst/>
        </p:spPr>
      </p:cxnSp>
      <p:sp>
        <p:nvSpPr>
          <p:cNvPr id="321" name="TextBox 320"/>
          <p:cNvSpPr txBox="1"/>
          <p:nvPr/>
        </p:nvSpPr>
        <p:spPr>
          <a:xfrm>
            <a:off x="1044881" y="2382005"/>
            <a:ext cx="1073884"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spc="15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DATA</a:t>
            </a:r>
          </a:p>
        </p:txBody>
      </p:sp>
      <p:sp>
        <p:nvSpPr>
          <p:cNvPr id="322" name="TextBox 321"/>
          <p:cNvSpPr txBox="1"/>
          <p:nvPr/>
        </p:nvSpPr>
        <p:spPr>
          <a:xfrm>
            <a:off x="10081440" y="2382005"/>
            <a:ext cx="1418850"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spc="15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ACTION</a:t>
            </a:r>
          </a:p>
        </p:txBody>
      </p:sp>
      <p:grpSp>
        <p:nvGrpSpPr>
          <p:cNvPr id="323" name="Group 322"/>
          <p:cNvGrpSpPr/>
          <p:nvPr/>
        </p:nvGrpSpPr>
        <p:grpSpPr>
          <a:xfrm>
            <a:off x="10302265" y="3846335"/>
            <a:ext cx="977200" cy="2233821"/>
            <a:chOff x="10934161" y="3650235"/>
            <a:chExt cx="685800" cy="1567698"/>
          </a:xfrm>
        </p:grpSpPr>
        <p:grpSp>
          <p:nvGrpSpPr>
            <p:cNvPr id="324" name="Group 323"/>
            <p:cNvGrpSpPr/>
            <p:nvPr/>
          </p:nvGrpSpPr>
          <p:grpSpPr>
            <a:xfrm>
              <a:off x="10934161" y="3650235"/>
              <a:ext cx="685800" cy="685801"/>
              <a:chOff x="10390369" y="3238438"/>
              <a:chExt cx="452488" cy="452488"/>
            </a:xfrm>
          </p:grpSpPr>
          <p:sp>
            <p:nvSpPr>
              <p:cNvPr id="339" name="Oval 338"/>
              <p:cNvSpPr/>
              <p:nvPr/>
            </p:nvSpPr>
            <p:spPr bwMode="auto">
              <a:xfrm>
                <a:off x="10390369" y="3238438"/>
                <a:ext cx="452488" cy="45248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40" name="Group 24"/>
              <p:cNvGrpSpPr>
                <a:grpSpLocks noChangeAspect="1"/>
              </p:cNvGrpSpPr>
              <p:nvPr/>
            </p:nvGrpSpPr>
            <p:grpSpPr bwMode="auto">
              <a:xfrm>
                <a:off x="10571498" y="3367232"/>
                <a:ext cx="115218" cy="176992"/>
                <a:chOff x="4966" y="1902"/>
                <a:chExt cx="166" cy="255"/>
              </a:xfrm>
            </p:grpSpPr>
            <p:sp>
              <p:nvSpPr>
                <p:cNvPr id="341" name="Rectangle 25"/>
                <p:cNvSpPr>
                  <a:spLocks noChangeArrowheads="1"/>
                </p:cNvSpPr>
                <p:nvPr/>
              </p:nvSpPr>
              <p:spPr bwMode="auto">
                <a:xfrm>
                  <a:off x="4966" y="2102"/>
                  <a:ext cx="65" cy="55"/>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22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C292A"/>
                    </a:solidFill>
                    <a:effectLst/>
                    <a:uLnTx/>
                    <a:uFillTx/>
                    <a:latin typeface="Segoe UI"/>
                  </a:endParaRPr>
                </a:p>
              </p:txBody>
            </p:sp>
            <p:sp>
              <p:nvSpPr>
                <p:cNvPr id="342" name="Rectangle 26"/>
                <p:cNvSpPr>
                  <a:spLocks noChangeArrowheads="1"/>
                </p:cNvSpPr>
                <p:nvPr/>
              </p:nvSpPr>
              <p:spPr bwMode="auto">
                <a:xfrm>
                  <a:off x="4966" y="2002"/>
                  <a:ext cx="166" cy="64"/>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22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C292A"/>
                    </a:solidFill>
                    <a:effectLst/>
                    <a:uLnTx/>
                    <a:uFillTx/>
                    <a:latin typeface="Segoe UI"/>
                  </a:endParaRPr>
                </a:p>
              </p:txBody>
            </p:sp>
            <p:sp>
              <p:nvSpPr>
                <p:cNvPr id="343" name="Rectangle 27"/>
                <p:cNvSpPr>
                  <a:spLocks noChangeArrowheads="1"/>
                </p:cNvSpPr>
                <p:nvPr/>
              </p:nvSpPr>
              <p:spPr bwMode="auto">
                <a:xfrm>
                  <a:off x="4966" y="1902"/>
                  <a:ext cx="65" cy="64"/>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22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C292A"/>
                    </a:solidFill>
                    <a:effectLst/>
                    <a:uLnTx/>
                    <a:uFillTx/>
                    <a:latin typeface="Segoe UI"/>
                  </a:endParaRPr>
                </a:p>
              </p:txBody>
            </p:sp>
            <p:sp>
              <p:nvSpPr>
                <p:cNvPr id="344" name="Rectangle 28"/>
                <p:cNvSpPr>
                  <a:spLocks noChangeArrowheads="1"/>
                </p:cNvSpPr>
                <p:nvPr/>
              </p:nvSpPr>
              <p:spPr bwMode="auto">
                <a:xfrm>
                  <a:off x="5067" y="1902"/>
                  <a:ext cx="65" cy="64"/>
                </a:xfrm>
                <a:prstGeom prst="rect">
                  <a:avLst/>
                </a:prstGeom>
                <a:solidFill>
                  <a:schemeClr val="tx1"/>
                </a:solid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22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C292A"/>
                    </a:solidFill>
                    <a:effectLst/>
                    <a:uLnTx/>
                    <a:uFillTx/>
                    <a:latin typeface="Segoe UI"/>
                  </a:endParaRPr>
                </a:p>
              </p:txBody>
            </p:sp>
          </p:grpSp>
        </p:grpSp>
        <p:grpSp>
          <p:nvGrpSpPr>
            <p:cNvPr id="325" name="Group 9"/>
            <p:cNvGrpSpPr>
              <a:grpSpLocks noChangeAspect="1"/>
            </p:cNvGrpSpPr>
            <p:nvPr/>
          </p:nvGrpSpPr>
          <p:grpSpPr bwMode="auto">
            <a:xfrm>
              <a:off x="11146831" y="4895521"/>
              <a:ext cx="298350" cy="322412"/>
              <a:chOff x="7297" y="3267"/>
              <a:chExt cx="124" cy="134"/>
            </a:xfrm>
          </p:grpSpPr>
          <p:sp>
            <p:nvSpPr>
              <p:cNvPr id="326" name="Line 10"/>
              <p:cNvSpPr>
                <a:spLocks noChangeShapeType="1"/>
              </p:cNvSpPr>
              <p:nvPr/>
            </p:nvSpPr>
            <p:spPr bwMode="auto">
              <a:xfrm>
                <a:off x="7370" y="3360"/>
                <a:ext cx="3" cy="7"/>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7" name="Line 11"/>
              <p:cNvSpPr>
                <a:spLocks noChangeShapeType="1"/>
              </p:cNvSpPr>
              <p:nvPr/>
            </p:nvSpPr>
            <p:spPr bwMode="auto">
              <a:xfrm>
                <a:off x="7345" y="3301"/>
                <a:ext cx="3" cy="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8" name="Line 12"/>
              <p:cNvSpPr>
                <a:spLocks noChangeShapeType="1"/>
              </p:cNvSpPr>
              <p:nvPr/>
            </p:nvSpPr>
            <p:spPr bwMode="auto">
              <a:xfrm flipH="1">
                <a:off x="7345" y="3360"/>
                <a:ext cx="3" cy="7"/>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9" name="Line 13"/>
              <p:cNvSpPr>
                <a:spLocks noChangeShapeType="1"/>
              </p:cNvSpPr>
              <p:nvPr/>
            </p:nvSpPr>
            <p:spPr bwMode="auto">
              <a:xfrm flipH="1">
                <a:off x="7370" y="3301"/>
                <a:ext cx="3" cy="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0" name="Line 14"/>
              <p:cNvSpPr>
                <a:spLocks noChangeShapeType="1"/>
              </p:cNvSpPr>
              <p:nvPr/>
            </p:nvSpPr>
            <p:spPr bwMode="auto">
              <a:xfrm>
                <a:off x="7386" y="3345"/>
                <a:ext cx="7" cy="3"/>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1" name="Line 15"/>
              <p:cNvSpPr>
                <a:spLocks noChangeShapeType="1"/>
              </p:cNvSpPr>
              <p:nvPr/>
            </p:nvSpPr>
            <p:spPr bwMode="auto">
              <a:xfrm>
                <a:off x="7325" y="3320"/>
                <a:ext cx="7" cy="4"/>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2" name="Line 16"/>
              <p:cNvSpPr>
                <a:spLocks noChangeShapeType="1"/>
              </p:cNvSpPr>
              <p:nvPr/>
            </p:nvSpPr>
            <p:spPr bwMode="auto">
              <a:xfrm flipV="1">
                <a:off x="7386" y="3320"/>
                <a:ext cx="7" cy="4"/>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3" name="Line 17"/>
              <p:cNvSpPr>
                <a:spLocks noChangeShapeType="1"/>
              </p:cNvSpPr>
              <p:nvPr/>
            </p:nvSpPr>
            <p:spPr bwMode="auto">
              <a:xfrm flipV="1">
                <a:off x="7325" y="3345"/>
                <a:ext cx="7" cy="3"/>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4" name="Oval 18"/>
              <p:cNvSpPr>
                <a:spLocks noChangeArrowheads="1"/>
              </p:cNvSpPr>
              <p:nvPr/>
            </p:nvSpPr>
            <p:spPr bwMode="auto">
              <a:xfrm>
                <a:off x="7334" y="3309"/>
                <a:ext cx="50" cy="51"/>
              </a:xfrm>
              <a:prstGeom prst="ellipse">
                <a:avLst/>
              </a:pr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5" name="Freeform 19"/>
              <p:cNvSpPr>
                <a:spLocks/>
              </p:cNvSpPr>
              <p:nvPr/>
            </p:nvSpPr>
            <p:spPr bwMode="auto">
              <a:xfrm>
                <a:off x="7297" y="3276"/>
                <a:ext cx="45" cy="118"/>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6" name="Freeform 20"/>
              <p:cNvSpPr>
                <a:spLocks/>
              </p:cNvSpPr>
              <p:nvPr/>
            </p:nvSpPr>
            <p:spPr bwMode="auto">
              <a:xfrm>
                <a:off x="7376" y="3276"/>
                <a:ext cx="45" cy="118"/>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7" name="Freeform 21"/>
              <p:cNvSpPr>
                <a:spLocks/>
              </p:cNvSpPr>
              <p:nvPr/>
            </p:nvSpPr>
            <p:spPr bwMode="auto">
              <a:xfrm>
                <a:off x="7376" y="3267"/>
                <a:ext cx="21" cy="28"/>
              </a:xfrm>
              <a:custGeom>
                <a:avLst/>
                <a:gdLst>
                  <a:gd name="T0" fmla="*/ 5 w 21"/>
                  <a:gd name="T1" fmla="*/ 28 h 28"/>
                  <a:gd name="T2" fmla="*/ 0 w 21"/>
                  <a:gd name="T3" fmla="*/ 6 h 28"/>
                  <a:gd name="T4" fmla="*/ 21 w 21"/>
                  <a:gd name="T5" fmla="*/ 0 h 28"/>
                </a:gdLst>
                <a:ahLst/>
                <a:cxnLst>
                  <a:cxn ang="0">
                    <a:pos x="T0" y="T1"/>
                  </a:cxn>
                  <a:cxn ang="0">
                    <a:pos x="T2" y="T3"/>
                  </a:cxn>
                  <a:cxn ang="0">
                    <a:pos x="T4" y="T5"/>
                  </a:cxn>
                </a:cxnLst>
                <a:rect l="0" t="0" r="r" b="b"/>
                <a:pathLst>
                  <a:path w="21" h="28">
                    <a:moveTo>
                      <a:pt x="5" y="28"/>
                    </a:moveTo>
                    <a:lnTo>
                      <a:pt x="0" y="6"/>
                    </a:lnTo>
                    <a:lnTo>
                      <a:pt x="21" y="0"/>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8" name="Freeform 22"/>
              <p:cNvSpPr>
                <a:spLocks/>
              </p:cNvSpPr>
              <p:nvPr/>
            </p:nvSpPr>
            <p:spPr bwMode="auto">
              <a:xfrm>
                <a:off x="7321" y="3373"/>
                <a:ext cx="21" cy="28"/>
              </a:xfrm>
              <a:custGeom>
                <a:avLst/>
                <a:gdLst>
                  <a:gd name="T0" fmla="*/ 15 w 21"/>
                  <a:gd name="T1" fmla="*/ 0 h 28"/>
                  <a:gd name="T2" fmla="*/ 21 w 21"/>
                  <a:gd name="T3" fmla="*/ 22 h 28"/>
                  <a:gd name="T4" fmla="*/ 0 w 21"/>
                  <a:gd name="T5" fmla="*/ 28 h 28"/>
                </a:gdLst>
                <a:ahLst/>
                <a:cxnLst>
                  <a:cxn ang="0">
                    <a:pos x="T0" y="T1"/>
                  </a:cxn>
                  <a:cxn ang="0">
                    <a:pos x="T2" y="T3"/>
                  </a:cxn>
                  <a:cxn ang="0">
                    <a:pos x="T4" y="T5"/>
                  </a:cxn>
                </a:cxnLst>
                <a:rect l="0" t="0" r="r" b="b"/>
                <a:pathLst>
                  <a:path w="21" h="28">
                    <a:moveTo>
                      <a:pt x="15" y="0"/>
                    </a:moveTo>
                    <a:lnTo>
                      <a:pt x="21" y="22"/>
                    </a:lnTo>
                    <a:lnTo>
                      <a:pt x="0" y="28"/>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sp>
        <p:nvSpPr>
          <p:cNvPr id="345" name="Rectangle 344"/>
          <p:cNvSpPr/>
          <p:nvPr/>
        </p:nvSpPr>
        <p:spPr>
          <a:xfrm>
            <a:off x="1182292" y="4027737"/>
            <a:ext cx="810122" cy="378565"/>
          </a:xfrm>
          <a:prstGeom prst="rect">
            <a:avLst/>
          </a:prstGeom>
          <a:noFill/>
          <a:ln w="31750" cap="flat" cmpd="sng" algn="ctr">
            <a:noFill/>
            <a:prstDash val="solid"/>
          </a:ln>
          <a:effectLst/>
        </p:spPr>
        <p:txBody>
          <a:bodyPr wrap="square" lIns="146304" tIns="91440" rIns="146304" bIns="91440" rtlCol="0" anchor="t" anchorCtr="0">
            <a:spAutoFit/>
          </a:bodyPr>
          <a:lstStyle/>
          <a:p>
            <a:pPr marL="0" marR="0" lvl="0" indent="0" algn="ctr" defTabSz="878727" eaLnBrk="1" fontAlgn="auto" latinLnBrk="0" hangingPunct="1">
              <a:lnSpc>
                <a:spcPct val="90000"/>
              </a:lnSpc>
              <a:spcBef>
                <a:spcPts val="0"/>
              </a:spcBef>
              <a:spcAft>
                <a:spcPts val="576"/>
              </a:spcAft>
              <a:buClrTx/>
              <a:buSzTx/>
              <a:buFontTx/>
              <a:buNone/>
              <a:tabLst/>
              <a:defRPr/>
            </a:pPr>
            <a:r>
              <a:rPr kumimoji="0" lang="en-US" sz="14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ea typeface="+mn-ea"/>
                <a:cs typeface="Segoe UI Semilight" panose="020B0402040204020203" pitchFamily="34" charset="0"/>
              </a:rPr>
              <a:t>Cloud</a:t>
            </a:r>
          </a:p>
        </p:txBody>
      </p:sp>
      <p:sp>
        <p:nvSpPr>
          <p:cNvPr id="346" name="Rectangle 345"/>
          <p:cNvSpPr/>
          <p:nvPr/>
        </p:nvSpPr>
        <p:spPr>
          <a:xfrm>
            <a:off x="831571" y="5548267"/>
            <a:ext cx="1484410" cy="378565"/>
          </a:xfrm>
          <a:prstGeom prst="rect">
            <a:avLst/>
          </a:prstGeom>
          <a:noFill/>
          <a:ln w="31750" cap="flat" cmpd="sng" algn="ctr">
            <a:noFill/>
            <a:prstDash val="solid"/>
          </a:ln>
          <a:effectLst/>
        </p:spPr>
        <p:txBody>
          <a:bodyPr wrap="square" lIns="146304" tIns="91440" rIns="146304" bIns="91440" rtlCol="0" anchor="t" anchorCtr="0">
            <a:spAutoFit/>
          </a:bodyPr>
          <a:lstStyle/>
          <a:p>
            <a:pPr marL="0" marR="0" lvl="0" indent="0" algn="ctr" defTabSz="878727" eaLnBrk="1" fontAlgn="auto" latinLnBrk="0" hangingPunct="1">
              <a:lnSpc>
                <a:spcPct val="90000"/>
              </a:lnSpc>
              <a:spcBef>
                <a:spcPts val="0"/>
              </a:spcBef>
              <a:spcAft>
                <a:spcPts val="576"/>
              </a:spcAft>
              <a:buClrTx/>
              <a:buSzTx/>
              <a:buFontTx/>
              <a:buNone/>
              <a:tabLst/>
              <a:defRPr/>
            </a:pPr>
            <a:r>
              <a:rPr kumimoji="0" lang="en-US" sz="14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ea typeface="+mn-ea"/>
                <a:cs typeface="Segoe UI Semilight" panose="020B0402040204020203" pitchFamily="34" charset="0"/>
              </a:rPr>
              <a:t>On-premises</a:t>
            </a:r>
          </a:p>
        </p:txBody>
      </p:sp>
      <p:sp>
        <p:nvSpPr>
          <p:cNvPr id="347" name="Rectangle 346"/>
          <p:cNvSpPr/>
          <p:nvPr/>
        </p:nvSpPr>
        <p:spPr>
          <a:xfrm>
            <a:off x="10232029" y="4868106"/>
            <a:ext cx="1164920" cy="378565"/>
          </a:xfrm>
          <a:prstGeom prst="rect">
            <a:avLst/>
          </a:prstGeom>
          <a:noFill/>
          <a:ln w="31750" cap="flat" cmpd="sng" algn="ctr">
            <a:noFill/>
            <a:prstDash val="solid"/>
          </a:ln>
          <a:effectLst/>
        </p:spPr>
        <p:txBody>
          <a:bodyPr wrap="square" lIns="146304" tIns="91440" rIns="146304" bIns="91440" rtlCol="0" anchor="t" anchorCtr="0">
            <a:spAutoFit/>
          </a:bodyPr>
          <a:lstStyle/>
          <a:p>
            <a:pPr marL="0" marR="0" lvl="0" indent="0" algn="ctr" defTabSz="878727" eaLnBrk="1" fontAlgn="auto" latinLnBrk="0" hangingPunct="1">
              <a:lnSpc>
                <a:spcPct val="90000"/>
              </a:lnSpc>
              <a:spcBef>
                <a:spcPts val="0"/>
              </a:spcBef>
              <a:spcAft>
                <a:spcPts val="576"/>
              </a:spcAft>
              <a:buClrTx/>
              <a:buSzTx/>
              <a:buFontTx/>
              <a:buNone/>
              <a:tabLst/>
              <a:defRPr/>
            </a:pPr>
            <a:r>
              <a:rPr kumimoji="0" lang="en-US" sz="1400"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ea typeface="+mn-ea"/>
                <a:cs typeface="Segoe UI Semilight" panose="020B0402040204020203" pitchFamily="34" charset="0"/>
              </a:rPr>
              <a:t>Apps</a:t>
            </a:r>
          </a:p>
        </p:txBody>
      </p:sp>
      <p:grpSp>
        <p:nvGrpSpPr>
          <p:cNvPr id="348" name="Group 347"/>
          <p:cNvGrpSpPr>
            <a:grpSpLocks noChangeAspect="1"/>
          </p:cNvGrpSpPr>
          <p:nvPr/>
        </p:nvGrpSpPr>
        <p:grpSpPr bwMode="auto">
          <a:xfrm>
            <a:off x="4876279" y="3151095"/>
            <a:ext cx="306388" cy="339725"/>
            <a:chOff x="3072" y="1861"/>
            <a:chExt cx="193" cy="214"/>
          </a:xfrm>
        </p:grpSpPr>
        <p:sp>
          <p:nvSpPr>
            <p:cNvPr id="349" name="AutoShape 3"/>
            <p:cNvSpPr>
              <a:spLocks noChangeAspect="1" noChangeArrowheads="1" noTextEdit="1"/>
            </p:cNvSpPr>
            <p:nvPr/>
          </p:nvSpPr>
          <p:spPr bwMode="auto">
            <a:xfrm>
              <a:off x="3072" y="1861"/>
              <a:ext cx="193" cy="2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50" name="Freeform 5"/>
            <p:cNvSpPr>
              <a:spLocks noEditPoints="1"/>
            </p:cNvSpPr>
            <p:nvPr/>
          </p:nvSpPr>
          <p:spPr bwMode="auto">
            <a:xfrm>
              <a:off x="3074" y="1859"/>
              <a:ext cx="189" cy="218"/>
            </a:xfrm>
            <a:custGeom>
              <a:avLst/>
              <a:gdLst>
                <a:gd name="T0" fmla="*/ 56 w 112"/>
                <a:gd name="T1" fmla="*/ 128 h 128"/>
                <a:gd name="T2" fmla="*/ 112 w 112"/>
                <a:gd name="T3" fmla="*/ 72 h 128"/>
                <a:gd name="T4" fmla="*/ 98 w 112"/>
                <a:gd name="T5" fmla="*/ 35 h 128"/>
                <a:gd name="T6" fmla="*/ 109 w 112"/>
                <a:gd name="T7" fmla="*/ 25 h 128"/>
                <a:gd name="T8" fmla="*/ 103 w 112"/>
                <a:gd name="T9" fmla="*/ 19 h 128"/>
                <a:gd name="T10" fmla="*/ 93 w 112"/>
                <a:gd name="T11" fmla="*/ 30 h 128"/>
                <a:gd name="T12" fmla="*/ 60 w 112"/>
                <a:gd name="T13" fmla="*/ 16 h 128"/>
                <a:gd name="T14" fmla="*/ 60 w 112"/>
                <a:gd name="T15" fmla="*/ 8 h 128"/>
                <a:gd name="T16" fmla="*/ 68 w 112"/>
                <a:gd name="T17" fmla="*/ 8 h 128"/>
                <a:gd name="T18" fmla="*/ 68 w 112"/>
                <a:gd name="T19" fmla="*/ 0 h 128"/>
                <a:gd name="T20" fmla="*/ 44 w 112"/>
                <a:gd name="T21" fmla="*/ 0 h 128"/>
                <a:gd name="T22" fmla="*/ 44 w 112"/>
                <a:gd name="T23" fmla="*/ 8 h 128"/>
                <a:gd name="T24" fmla="*/ 52 w 112"/>
                <a:gd name="T25" fmla="*/ 8 h 128"/>
                <a:gd name="T26" fmla="*/ 52 w 112"/>
                <a:gd name="T27" fmla="*/ 16 h 128"/>
                <a:gd name="T28" fmla="*/ 19 w 112"/>
                <a:gd name="T29" fmla="*/ 30 h 128"/>
                <a:gd name="T30" fmla="*/ 9 w 112"/>
                <a:gd name="T31" fmla="*/ 19 h 128"/>
                <a:gd name="T32" fmla="*/ 3 w 112"/>
                <a:gd name="T33" fmla="*/ 25 h 128"/>
                <a:gd name="T34" fmla="*/ 14 w 112"/>
                <a:gd name="T35" fmla="*/ 35 h 128"/>
                <a:gd name="T36" fmla="*/ 0 w 112"/>
                <a:gd name="T37" fmla="*/ 72 h 128"/>
                <a:gd name="T38" fmla="*/ 56 w 112"/>
                <a:gd name="T39" fmla="*/ 128 h 128"/>
                <a:gd name="T40" fmla="*/ 56 w 112"/>
                <a:gd name="T41" fmla="*/ 24 h 128"/>
                <a:gd name="T42" fmla="*/ 104 w 112"/>
                <a:gd name="T43" fmla="*/ 72 h 128"/>
                <a:gd name="T44" fmla="*/ 56 w 112"/>
                <a:gd name="T45" fmla="*/ 120 h 128"/>
                <a:gd name="T46" fmla="*/ 8 w 112"/>
                <a:gd name="T47" fmla="*/ 72 h 128"/>
                <a:gd name="T48" fmla="*/ 56 w 112"/>
                <a:gd name="T4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28">
                  <a:moveTo>
                    <a:pt x="56" y="128"/>
                  </a:moveTo>
                  <a:cubicBezTo>
                    <a:pt x="87" y="128"/>
                    <a:pt x="112" y="103"/>
                    <a:pt x="112" y="72"/>
                  </a:cubicBezTo>
                  <a:cubicBezTo>
                    <a:pt x="112" y="58"/>
                    <a:pt x="107" y="45"/>
                    <a:pt x="98" y="35"/>
                  </a:cubicBezTo>
                  <a:cubicBezTo>
                    <a:pt x="109" y="25"/>
                    <a:pt x="109" y="25"/>
                    <a:pt x="109" y="25"/>
                  </a:cubicBezTo>
                  <a:cubicBezTo>
                    <a:pt x="103" y="19"/>
                    <a:pt x="103" y="19"/>
                    <a:pt x="103" y="19"/>
                  </a:cubicBezTo>
                  <a:cubicBezTo>
                    <a:pt x="93" y="30"/>
                    <a:pt x="93" y="30"/>
                    <a:pt x="93" y="30"/>
                  </a:cubicBezTo>
                  <a:cubicBezTo>
                    <a:pt x="84" y="22"/>
                    <a:pt x="72" y="17"/>
                    <a:pt x="60" y="16"/>
                  </a:cubicBez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40" y="17"/>
                    <a:pt x="28" y="22"/>
                    <a:pt x="19" y="30"/>
                  </a:cubicBezTo>
                  <a:cubicBezTo>
                    <a:pt x="9" y="19"/>
                    <a:pt x="9" y="19"/>
                    <a:pt x="9" y="19"/>
                  </a:cubicBezTo>
                  <a:cubicBezTo>
                    <a:pt x="3" y="25"/>
                    <a:pt x="3" y="25"/>
                    <a:pt x="3" y="25"/>
                  </a:cubicBezTo>
                  <a:cubicBezTo>
                    <a:pt x="14" y="35"/>
                    <a:pt x="14" y="35"/>
                    <a:pt x="14" y="35"/>
                  </a:cubicBezTo>
                  <a:cubicBezTo>
                    <a:pt x="5" y="45"/>
                    <a:pt x="0" y="58"/>
                    <a:pt x="0" y="72"/>
                  </a:cubicBezTo>
                  <a:cubicBezTo>
                    <a:pt x="0" y="103"/>
                    <a:pt x="25" y="128"/>
                    <a:pt x="56" y="128"/>
                  </a:cubicBezTo>
                  <a:moveTo>
                    <a:pt x="56" y="24"/>
                  </a:moveTo>
                  <a:cubicBezTo>
                    <a:pt x="82" y="24"/>
                    <a:pt x="104" y="46"/>
                    <a:pt x="104" y="72"/>
                  </a:cubicBezTo>
                  <a:cubicBezTo>
                    <a:pt x="104" y="98"/>
                    <a:pt x="82" y="120"/>
                    <a:pt x="56" y="120"/>
                  </a:cubicBezTo>
                  <a:cubicBezTo>
                    <a:pt x="30" y="120"/>
                    <a:pt x="8" y="98"/>
                    <a:pt x="8" y="72"/>
                  </a:cubicBezTo>
                  <a:cubicBezTo>
                    <a:pt x="8" y="46"/>
                    <a:pt x="30" y="24"/>
                    <a:pt x="56" y="24"/>
                  </a:cubicBezTo>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351" name="Freeform 6"/>
            <p:cNvSpPr>
              <a:spLocks/>
            </p:cNvSpPr>
            <p:nvPr/>
          </p:nvSpPr>
          <p:spPr bwMode="auto">
            <a:xfrm>
              <a:off x="3162" y="1927"/>
              <a:ext cx="45" cy="94"/>
            </a:xfrm>
            <a:custGeom>
              <a:avLst/>
              <a:gdLst>
                <a:gd name="T0" fmla="*/ 45 w 45"/>
                <a:gd name="T1" fmla="*/ 83 h 94"/>
                <a:gd name="T2" fmla="*/ 13 w 45"/>
                <a:gd name="T3" fmla="*/ 51 h 94"/>
                <a:gd name="T4" fmla="*/ 13 w 45"/>
                <a:gd name="T5" fmla="*/ 0 h 94"/>
                <a:gd name="T6" fmla="*/ 0 w 45"/>
                <a:gd name="T7" fmla="*/ 0 h 94"/>
                <a:gd name="T8" fmla="*/ 0 w 45"/>
                <a:gd name="T9" fmla="*/ 58 h 94"/>
                <a:gd name="T10" fmla="*/ 35 w 45"/>
                <a:gd name="T11" fmla="*/ 94 h 94"/>
                <a:gd name="T12" fmla="*/ 45 w 4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5" h="94">
                  <a:moveTo>
                    <a:pt x="45" y="83"/>
                  </a:moveTo>
                  <a:lnTo>
                    <a:pt x="13" y="51"/>
                  </a:lnTo>
                  <a:lnTo>
                    <a:pt x="13" y="0"/>
                  </a:lnTo>
                  <a:lnTo>
                    <a:pt x="0" y="0"/>
                  </a:lnTo>
                  <a:lnTo>
                    <a:pt x="0" y="58"/>
                  </a:lnTo>
                  <a:lnTo>
                    <a:pt x="35" y="94"/>
                  </a:lnTo>
                  <a:lnTo>
                    <a:pt x="45" y="83"/>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useBgFill="1">
        <p:nvSpPr>
          <p:cNvPr id="352" name="TextBox 351"/>
          <p:cNvSpPr txBox="1"/>
          <p:nvPr/>
        </p:nvSpPr>
        <p:spPr>
          <a:xfrm>
            <a:off x="4734273" y="5578810"/>
            <a:ext cx="2685660" cy="461665"/>
          </a:xfrm>
          <a:prstGeom prst="rect">
            <a:avLst/>
          </a:prstGeom>
        </p:spPr>
        <p:txBody>
          <a:bodyPr wrap="square" lIns="146304" tIns="91440" rIns="146304" bIns="91440" rtlCol="0">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400" eaLnBrk="1" fontAlgn="base" latinLnBrk="0" hangingPunct="1">
              <a:lnSpc>
                <a:spcPct val="90000"/>
              </a:lnSpc>
              <a:spcBef>
                <a:spcPct val="0"/>
              </a:spcBef>
              <a:spcAft>
                <a:spcPts val="600"/>
              </a:spcAft>
              <a:buClrTx/>
              <a:buSzTx/>
              <a:buFontTx/>
              <a:buNone/>
              <a:tabLst/>
              <a:defRPr/>
            </a:pPr>
            <a:r>
              <a:rPr kumimoji="0" lang="en-US" sz="2000" b="1" i="0" u="none" strike="noStrike" kern="0" cap="none" spc="0" normalizeH="0" baseline="0" noProof="0" dirty="0">
                <a:ln>
                  <a:noFill/>
                </a:ln>
                <a:gradFill>
                  <a:gsLst>
                    <a:gs pos="27273">
                      <a:schemeClr val="accent1"/>
                    </a:gs>
                    <a:gs pos="55000">
                      <a:schemeClr val="accent1"/>
                    </a:gs>
                  </a:gsLst>
                  <a:lin ang="5400000" scaled="0"/>
                </a:gradFill>
                <a:effectLst/>
                <a:uLnTx/>
                <a:uFillTx/>
                <a:latin typeface="Segoe UI Semilight" panose="020B0402040204020203" pitchFamily="34" charset="0"/>
                <a:cs typeface="Segoe UI Semilight" panose="020B0402040204020203" pitchFamily="34" charset="0"/>
              </a:rPr>
              <a:t>Open &amp; extensible</a:t>
            </a:r>
          </a:p>
        </p:txBody>
      </p:sp>
      <p:sp>
        <p:nvSpPr>
          <p:cNvPr id="101" name="TextBox 100"/>
          <p:cNvSpPr txBox="1"/>
          <p:nvPr/>
        </p:nvSpPr>
        <p:spPr>
          <a:xfrm>
            <a:off x="5255757" y="2382005"/>
            <a:ext cx="1659749"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spc="15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INSIGHTS</a:t>
            </a:r>
          </a:p>
        </p:txBody>
      </p:sp>
    </p:spTree>
    <p:extLst>
      <p:ext uri="{BB962C8B-B14F-4D97-AF65-F5344CB8AC3E}">
        <p14:creationId xmlns:p14="http://schemas.microsoft.com/office/powerpoint/2010/main" val="3270149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par>
                                <p:cTn id="8" presetID="42" presetClass="path" presetSubtype="0" decel="100000" fill="hold" nodeType="withEffect">
                                  <p:stCondLst>
                                    <p:cond delay="0"/>
                                  </p:stCondLst>
                                  <p:childTnLst>
                                    <p:animMotion origin="layout" path="M -1.06204E-6 -9.03314E-7 L -1.06204E-6 0.0463 " pathEditMode="relative" rAng="0" ptsTypes="AA">
                                      <p:cBhvr>
                                        <p:cTn id="9" dur="750" spd="-100000" fill="hold"/>
                                        <p:tgtEl>
                                          <p:spTgt spid="284"/>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345"/>
                                        </p:tgtEl>
                                        <p:attrNameLst>
                                          <p:attrName>style.visibility</p:attrName>
                                        </p:attrNameLst>
                                      </p:cBhvr>
                                      <p:to>
                                        <p:strVal val="visible"/>
                                      </p:to>
                                    </p:set>
                                    <p:animEffect transition="in" filter="fade">
                                      <p:cBhvr>
                                        <p:cTn id="12" dur="500"/>
                                        <p:tgtEl>
                                          <p:spTgt spid="345"/>
                                        </p:tgtEl>
                                      </p:cBhvr>
                                    </p:animEffect>
                                  </p:childTnLst>
                                </p:cTn>
                              </p:par>
                              <p:par>
                                <p:cTn id="13" presetID="42" presetClass="path" presetSubtype="0" decel="100000" fill="hold" grpId="1" nodeType="withEffect">
                                  <p:stCondLst>
                                    <p:cond delay="0"/>
                                  </p:stCondLst>
                                  <p:childTnLst>
                                    <p:animMotion origin="layout" path="M -4.18177E-6 2.26509E-6 L -4.18177E-6 0.0463 " pathEditMode="relative" rAng="0" ptsTypes="AA">
                                      <p:cBhvr>
                                        <p:cTn id="14" dur="750" spd="-100000" fill="hold"/>
                                        <p:tgtEl>
                                          <p:spTgt spid="345"/>
                                        </p:tgtEl>
                                        <p:attrNameLst>
                                          <p:attrName>ppt_x</p:attrName>
                                          <p:attrName>ppt_y</p:attrName>
                                        </p:attrNameLst>
                                      </p:cBhvr>
                                      <p:rCtr x="0" y="2315"/>
                                    </p:animMotion>
                                  </p:childTnLst>
                                </p:cTn>
                              </p:par>
                              <p:par>
                                <p:cTn id="15" presetID="10" presetClass="entr" presetSubtype="0" fill="hold" grpId="0" nodeType="withEffect">
                                  <p:stCondLst>
                                    <p:cond delay="0"/>
                                  </p:stCondLst>
                                  <p:childTnLst>
                                    <p:set>
                                      <p:cBhvr>
                                        <p:cTn id="16" dur="1" fill="hold">
                                          <p:stCondLst>
                                            <p:cond delay="0"/>
                                          </p:stCondLst>
                                        </p:cTn>
                                        <p:tgtEl>
                                          <p:spTgt spid="346"/>
                                        </p:tgtEl>
                                        <p:attrNameLst>
                                          <p:attrName>style.visibility</p:attrName>
                                        </p:attrNameLst>
                                      </p:cBhvr>
                                      <p:to>
                                        <p:strVal val="visible"/>
                                      </p:to>
                                    </p:set>
                                    <p:animEffect transition="in" filter="fade">
                                      <p:cBhvr>
                                        <p:cTn id="17" dur="500"/>
                                        <p:tgtEl>
                                          <p:spTgt spid="346"/>
                                        </p:tgtEl>
                                      </p:cBhvr>
                                    </p:animEffect>
                                  </p:childTnLst>
                                </p:cTn>
                              </p:par>
                              <p:par>
                                <p:cTn id="18" presetID="42" presetClass="path" presetSubtype="0" decel="100000" fill="hold" grpId="1" nodeType="withEffect">
                                  <p:stCondLst>
                                    <p:cond delay="0"/>
                                  </p:stCondLst>
                                  <p:childTnLst>
                                    <p:animMotion origin="layout" path="M -2.22364E-6 3.50431E-6 L -2.22364E-6 0.0463 " pathEditMode="relative" rAng="0" ptsTypes="AA">
                                      <p:cBhvr>
                                        <p:cTn id="19" dur="750" spd="-100000" fill="hold"/>
                                        <p:tgtEl>
                                          <p:spTgt spid="346"/>
                                        </p:tgtEl>
                                        <p:attrNameLst>
                                          <p:attrName>ppt_x</p:attrName>
                                          <p:attrName>ppt_y</p:attrName>
                                        </p:attrNameLst>
                                      </p:cBhvr>
                                      <p:rCtr x="0" y="2315"/>
                                    </p:animMotion>
                                  </p:childTnLst>
                                </p:cTn>
                              </p:par>
                              <p:par>
                                <p:cTn id="20" presetID="10" presetClass="entr" presetSubtype="0" fill="hold" nodeType="withEffect">
                                  <p:stCondLst>
                                    <p:cond delay="500"/>
                                  </p:stCondLst>
                                  <p:childTnLst>
                                    <p:set>
                                      <p:cBhvr>
                                        <p:cTn id="21" dur="1" fill="hold">
                                          <p:stCondLst>
                                            <p:cond delay="0"/>
                                          </p:stCondLst>
                                        </p:cTn>
                                        <p:tgtEl>
                                          <p:spTgt spid="251"/>
                                        </p:tgtEl>
                                        <p:attrNameLst>
                                          <p:attrName>style.visibility</p:attrName>
                                        </p:attrNameLst>
                                      </p:cBhvr>
                                      <p:to>
                                        <p:strVal val="visible"/>
                                      </p:to>
                                    </p:set>
                                    <p:animEffect transition="in" filter="fade">
                                      <p:cBhvr>
                                        <p:cTn id="22" dur="500"/>
                                        <p:tgtEl>
                                          <p:spTgt spid="251"/>
                                        </p:tgtEl>
                                      </p:cBhvr>
                                    </p:animEffect>
                                  </p:childTnLst>
                                </p:cTn>
                              </p:par>
                              <p:par>
                                <p:cTn id="23" presetID="42" presetClass="path" presetSubtype="0" decel="100000" fill="hold" nodeType="withEffect">
                                  <p:stCondLst>
                                    <p:cond delay="500"/>
                                  </p:stCondLst>
                                  <p:childTnLst>
                                    <p:animMotion origin="layout" path="M -2.18279E-6 -2.88243E-6 L -2.18279E-6 0.0463 " pathEditMode="relative" rAng="0" ptsTypes="AA">
                                      <p:cBhvr>
                                        <p:cTn id="24" dur="750" spd="-100000" fill="hold"/>
                                        <p:tgtEl>
                                          <p:spTgt spid="251"/>
                                        </p:tgtEl>
                                        <p:attrNameLst>
                                          <p:attrName>ppt_x</p:attrName>
                                          <p:attrName>ppt_y</p:attrName>
                                        </p:attrNameLst>
                                      </p:cBhvr>
                                      <p:rCtr x="0" y="2315"/>
                                    </p:animMotion>
                                  </p:childTnLst>
                                </p:cTn>
                              </p:par>
                              <p:par>
                                <p:cTn id="25" presetID="10" presetClass="entr" presetSubtype="0" fill="hold" grpId="0" nodeType="withEffect">
                                  <p:stCondLst>
                                    <p:cond delay="500"/>
                                  </p:stCondLst>
                                  <p:childTnLst>
                                    <p:set>
                                      <p:cBhvr>
                                        <p:cTn id="26" dur="1" fill="hold">
                                          <p:stCondLst>
                                            <p:cond delay="0"/>
                                          </p:stCondLst>
                                        </p:cTn>
                                        <p:tgtEl>
                                          <p:spTgt spid="352"/>
                                        </p:tgtEl>
                                        <p:attrNameLst>
                                          <p:attrName>style.visibility</p:attrName>
                                        </p:attrNameLst>
                                      </p:cBhvr>
                                      <p:to>
                                        <p:strVal val="visible"/>
                                      </p:to>
                                    </p:set>
                                    <p:animEffect transition="in" filter="fade">
                                      <p:cBhvr>
                                        <p:cTn id="27" dur="500"/>
                                        <p:tgtEl>
                                          <p:spTgt spid="352"/>
                                        </p:tgtEl>
                                      </p:cBhvr>
                                    </p:animEffect>
                                  </p:childTnLst>
                                </p:cTn>
                              </p:par>
                              <p:par>
                                <p:cTn id="28" presetID="42" presetClass="path" presetSubtype="0" decel="100000" fill="hold" grpId="1" nodeType="withEffect">
                                  <p:stCondLst>
                                    <p:cond delay="500"/>
                                  </p:stCondLst>
                                  <p:childTnLst>
                                    <p:animMotion origin="layout" path="M -2.18279E-6 -2.88243E-6 L -2.18279E-6 0.0463 " pathEditMode="relative" rAng="0" ptsTypes="AA">
                                      <p:cBhvr>
                                        <p:cTn id="29" dur="750" spd="-100000" fill="hold"/>
                                        <p:tgtEl>
                                          <p:spTgt spid="352"/>
                                        </p:tgtEl>
                                        <p:attrNameLst>
                                          <p:attrName>ppt_x</p:attrName>
                                          <p:attrName>ppt_y</p:attrName>
                                        </p:attrNameLst>
                                      </p:cBhvr>
                                      <p:rCtr x="0" y="2315"/>
                                    </p:animMotion>
                                  </p:childTnLst>
                                </p:cTn>
                              </p:par>
                              <p:par>
                                <p:cTn id="30" presetID="10" presetClass="entr" presetSubtype="0" fill="hold" nodeType="withEffect">
                                  <p:stCondLst>
                                    <p:cond delay="500"/>
                                  </p:stCondLst>
                                  <p:childTnLst>
                                    <p:set>
                                      <p:cBhvr>
                                        <p:cTn id="31" dur="1" fill="hold">
                                          <p:stCondLst>
                                            <p:cond delay="0"/>
                                          </p:stCondLst>
                                        </p:cTn>
                                        <p:tgtEl>
                                          <p:spTgt spid="320"/>
                                        </p:tgtEl>
                                        <p:attrNameLst>
                                          <p:attrName>style.visibility</p:attrName>
                                        </p:attrNameLst>
                                      </p:cBhvr>
                                      <p:to>
                                        <p:strVal val="visible"/>
                                      </p:to>
                                    </p:set>
                                    <p:animEffect transition="in" filter="fade">
                                      <p:cBhvr>
                                        <p:cTn id="32" dur="500"/>
                                        <p:tgtEl>
                                          <p:spTgt spid="320"/>
                                        </p:tgtEl>
                                      </p:cBhvr>
                                    </p:animEffect>
                                  </p:childTnLst>
                                </p:cTn>
                              </p:par>
                              <p:par>
                                <p:cTn id="33" presetID="35" presetClass="path" presetSubtype="0" decel="100000" fill="hold" nodeType="withEffect">
                                  <p:stCondLst>
                                    <p:cond delay="500"/>
                                  </p:stCondLst>
                                  <p:childTnLst>
                                    <p:animMotion origin="layout" path="M -3.36482E-6 -4.48025E-6 L -0.01544 -4.48025E-6 " pathEditMode="relative" rAng="0" ptsTypes="AA">
                                      <p:cBhvr>
                                        <p:cTn id="34" dur="750" spd="-100000" fill="hold"/>
                                        <p:tgtEl>
                                          <p:spTgt spid="320"/>
                                        </p:tgtEl>
                                        <p:attrNameLst>
                                          <p:attrName>ppt_x</p:attrName>
                                          <p:attrName>ppt_y</p:attrName>
                                        </p:attrNameLst>
                                      </p:cBhvr>
                                      <p:rCtr x="-779" y="0"/>
                                    </p:animMotion>
                                  </p:childTnLst>
                                </p:cTn>
                              </p:par>
                              <p:par>
                                <p:cTn id="35" presetID="10" presetClass="entr" presetSubtype="0" fill="hold" nodeType="withEffect">
                                  <p:stCondLst>
                                    <p:cond delay="500"/>
                                  </p:stCondLst>
                                  <p:childTnLst>
                                    <p:set>
                                      <p:cBhvr>
                                        <p:cTn id="36" dur="1" fill="hold">
                                          <p:stCondLst>
                                            <p:cond delay="0"/>
                                          </p:stCondLst>
                                        </p:cTn>
                                        <p:tgtEl>
                                          <p:spTgt spid="256"/>
                                        </p:tgtEl>
                                        <p:attrNameLst>
                                          <p:attrName>style.visibility</p:attrName>
                                        </p:attrNameLst>
                                      </p:cBhvr>
                                      <p:to>
                                        <p:strVal val="visible"/>
                                      </p:to>
                                    </p:set>
                                    <p:animEffect transition="in" filter="fade">
                                      <p:cBhvr>
                                        <p:cTn id="37" dur="500"/>
                                        <p:tgtEl>
                                          <p:spTgt spid="256"/>
                                        </p:tgtEl>
                                      </p:cBhvr>
                                    </p:animEffect>
                                  </p:childTnLst>
                                </p:cTn>
                              </p:par>
                              <p:par>
                                <p:cTn id="38" presetID="42" presetClass="path" presetSubtype="0" decel="100000" fill="hold" nodeType="withEffect">
                                  <p:stCondLst>
                                    <p:cond delay="500"/>
                                  </p:stCondLst>
                                  <p:childTnLst>
                                    <p:animMotion origin="layout" path="M -1.27393E-6 2.38311E-6 L -1.27393E-6 0.0463 " pathEditMode="relative" rAng="0" ptsTypes="AA">
                                      <p:cBhvr>
                                        <p:cTn id="39" dur="750" spd="-100000" fill="hold"/>
                                        <p:tgtEl>
                                          <p:spTgt spid="256"/>
                                        </p:tgtEl>
                                        <p:attrNameLst>
                                          <p:attrName>ppt_x</p:attrName>
                                          <p:attrName>ppt_y</p:attrName>
                                        </p:attrNameLst>
                                      </p:cBhvr>
                                      <p:rCtr x="0" y="2315"/>
                                    </p:animMotion>
                                  </p:childTnLst>
                                </p:cTn>
                              </p:par>
                              <p:par>
                                <p:cTn id="40" presetID="10" presetClass="entr" presetSubtype="0" fill="hold" nodeType="withEffect">
                                  <p:stCondLst>
                                    <p:cond delay="1000"/>
                                  </p:stCondLst>
                                  <p:childTnLst>
                                    <p:set>
                                      <p:cBhvr>
                                        <p:cTn id="41" dur="1" fill="hold">
                                          <p:stCondLst>
                                            <p:cond delay="0"/>
                                          </p:stCondLst>
                                        </p:cTn>
                                        <p:tgtEl>
                                          <p:spTgt spid="255"/>
                                        </p:tgtEl>
                                        <p:attrNameLst>
                                          <p:attrName>style.visibility</p:attrName>
                                        </p:attrNameLst>
                                      </p:cBhvr>
                                      <p:to>
                                        <p:strVal val="visible"/>
                                      </p:to>
                                    </p:set>
                                    <p:animEffect transition="in" filter="fade">
                                      <p:cBhvr>
                                        <p:cTn id="42" dur="500"/>
                                        <p:tgtEl>
                                          <p:spTgt spid="255"/>
                                        </p:tgtEl>
                                      </p:cBhvr>
                                    </p:animEffect>
                                  </p:childTnLst>
                                </p:cTn>
                              </p:par>
                              <p:par>
                                <p:cTn id="43" presetID="35" presetClass="path" presetSubtype="0" decel="100000" fill="hold" nodeType="withEffect">
                                  <p:stCondLst>
                                    <p:cond delay="1000"/>
                                  </p:stCondLst>
                                  <p:childTnLst>
                                    <p:animMotion origin="layout" path="M -5.87184E-7 3.83114E-6 L -0.01544 3.83114E-6 " pathEditMode="relative" rAng="0" ptsTypes="AA">
                                      <p:cBhvr>
                                        <p:cTn id="44" dur="750" spd="-100000" fill="hold"/>
                                        <p:tgtEl>
                                          <p:spTgt spid="255"/>
                                        </p:tgtEl>
                                        <p:attrNameLst>
                                          <p:attrName>ppt_x</p:attrName>
                                          <p:attrName>ppt_y</p:attrName>
                                        </p:attrNameLst>
                                      </p:cBhvr>
                                      <p:rCtr x="-779" y="0"/>
                                    </p:animMotion>
                                  </p:childTnLst>
                                </p:cTn>
                              </p:par>
                              <p:par>
                                <p:cTn id="45" presetID="10" presetClass="entr" presetSubtype="0" fill="hold" grpId="0" nodeType="withEffect">
                                  <p:stCondLst>
                                    <p:cond delay="250"/>
                                  </p:stCondLst>
                                  <p:childTnLst>
                                    <p:set>
                                      <p:cBhvr>
                                        <p:cTn id="46" dur="1" fill="hold">
                                          <p:stCondLst>
                                            <p:cond delay="0"/>
                                          </p:stCondLst>
                                        </p:cTn>
                                        <p:tgtEl>
                                          <p:spTgt spid="321"/>
                                        </p:tgtEl>
                                        <p:attrNameLst>
                                          <p:attrName>style.visibility</p:attrName>
                                        </p:attrNameLst>
                                      </p:cBhvr>
                                      <p:to>
                                        <p:strVal val="visible"/>
                                      </p:to>
                                    </p:set>
                                    <p:animEffect transition="in" filter="fade">
                                      <p:cBhvr>
                                        <p:cTn id="47" dur="500"/>
                                        <p:tgtEl>
                                          <p:spTgt spid="321"/>
                                        </p:tgtEl>
                                      </p:cBhvr>
                                    </p:animEffect>
                                  </p:childTnLst>
                                </p:cTn>
                              </p:par>
                              <p:par>
                                <p:cTn id="48" presetID="35" presetClass="path" presetSubtype="0" decel="100000" fill="hold" grpId="1" nodeType="withEffect">
                                  <p:stCondLst>
                                    <p:cond delay="250"/>
                                  </p:stCondLst>
                                  <p:childTnLst>
                                    <p:animMotion origin="layout" path="M 2.10365E-6 -1.9655E-6 L -0.01545 -1.9655E-6 " pathEditMode="relative" rAng="0" ptsTypes="AA">
                                      <p:cBhvr>
                                        <p:cTn id="49" dur="750" spd="-100000" fill="hold"/>
                                        <p:tgtEl>
                                          <p:spTgt spid="321"/>
                                        </p:tgtEl>
                                        <p:attrNameLst>
                                          <p:attrName>ppt_x</p:attrName>
                                          <p:attrName>ppt_y</p:attrName>
                                        </p:attrNameLst>
                                      </p:cBhvr>
                                      <p:rCtr x="-779" y="0"/>
                                    </p:animMotion>
                                  </p:childTnLst>
                                </p:cTn>
                              </p:par>
                              <p:par>
                                <p:cTn id="50" presetID="10" presetClass="entr" presetSubtype="0" fill="hold" grpId="0" nodeType="withEffect">
                                  <p:stCondLst>
                                    <p:cond delay="1250"/>
                                  </p:stCondLst>
                                  <p:childTnLst>
                                    <p:set>
                                      <p:cBhvr>
                                        <p:cTn id="51" dur="1" fill="hold">
                                          <p:stCondLst>
                                            <p:cond delay="0"/>
                                          </p:stCondLst>
                                        </p:cTn>
                                        <p:tgtEl>
                                          <p:spTgt spid="322"/>
                                        </p:tgtEl>
                                        <p:attrNameLst>
                                          <p:attrName>style.visibility</p:attrName>
                                        </p:attrNameLst>
                                      </p:cBhvr>
                                      <p:to>
                                        <p:strVal val="visible"/>
                                      </p:to>
                                    </p:set>
                                    <p:animEffect transition="in" filter="fade">
                                      <p:cBhvr>
                                        <p:cTn id="52" dur="500"/>
                                        <p:tgtEl>
                                          <p:spTgt spid="322"/>
                                        </p:tgtEl>
                                      </p:cBhvr>
                                    </p:animEffect>
                                  </p:childTnLst>
                                </p:cTn>
                              </p:par>
                              <p:par>
                                <p:cTn id="53" presetID="35" presetClass="path" presetSubtype="0" decel="100000" fill="hold" grpId="1" nodeType="withEffect">
                                  <p:stCondLst>
                                    <p:cond delay="1250"/>
                                  </p:stCondLst>
                                  <p:childTnLst>
                                    <p:animMotion origin="layout" path="M 2.05514E-6 -1.9655E-6 L -0.01545 -1.9655E-6 " pathEditMode="relative" rAng="0" ptsTypes="AA">
                                      <p:cBhvr>
                                        <p:cTn id="54" dur="750" spd="-100000" fill="hold"/>
                                        <p:tgtEl>
                                          <p:spTgt spid="322"/>
                                        </p:tgtEl>
                                        <p:attrNameLst>
                                          <p:attrName>ppt_x</p:attrName>
                                          <p:attrName>ppt_y</p:attrName>
                                        </p:attrNameLst>
                                      </p:cBhvr>
                                      <p:rCtr x="-779" y="0"/>
                                    </p:animMotion>
                                  </p:childTnLst>
                                </p:cTn>
                              </p:par>
                              <p:par>
                                <p:cTn id="55" presetID="10" presetClass="entr" presetSubtype="0" fill="hold" nodeType="withEffect">
                                  <p:stCondLst>
                                    <p:cond delay="1000"/>
                                  </p:stCondLst>
                                  <p:childTnLst>
                                    <p:set>
                                      <p:cBhvr>
                                        <p:cTn id="56" dur="1" fill="hold">
                                          <p:stCondLst>
                                            <p:cond delay="0"/>
                                          </p:stCondLst>
                                        </p:cTn>
                                        <p:tgtEl>
                                          <p:spTgt spid="323"/>
                                        </p:tgtEl>
                                        <p:attrNameLst>
                                          <p:attrName>style.visibility</p:attrName>
                                        </p:attrNameLst>
                                      </p:cBhvr>
                                      <p:to>
                                        <p:strVal val="visible"/>
                                      </p:to>
                                    </p:set>
                                    <p:animEffect transition="in" filter="fade">
                                      <p:cBhvr>
                                        <p:cTn id="57" dur="500"/>
                                        <p:tgtEl>
                                          <p:spTgt spid="323"/>
                                        </p:tgtEl>
                                      </p:cBhvr>
                                    </p:animEffect>
                                  </p:childTnLst>
                                </p:cTn>
                              </p:par>
                              <p:par>
                                <p:cTn id="58" presetID="42" presetClass="path" presetSubtype="0" decel="100000" fill="hold" nodeType="withEffect">
                                  <p:stCondLst>
                                    <p:cond delay="1000"/>
                                  </p:stCondLst>
                                  <p:childTnLst>
                                    <p:animMotion origin="layout" path="M -3.21419E-6 4.51657E-6 L -3.21419E-6 0.0463 " pathEditMode="relative" rAng="0" ptsTypes="AA">
                                      <p:cBhvr>
                                        <p:cTn id="59" dur="750" spd="-100000" fill="hold"/>
                                        <p:tgtEl>
                                          <p:spTgt spid="323"/>
                                        </p:tgtEl>
                                        <p:attrNameLst>
                                          <p:attrName>ppt_x</p:attrName>
                                          <p:attrName>ppt_y</p:attrName>
                                        </p:attrNameLst>
                                      </p:cBhvr>
                                      <p:rCtr x="0" y="2315"/>
                                    </p:animMotion>
                                  </p:childTnLst>
                                </p:cTn>
                              </p:par>
                              <p:par>
                                <p:cTn id="60" presetID="10" presetClass="entr" presetSubtype="0" fill="hold" grpId="0" nodeType="withEffect">
                                  <p:stCondLst>
                                    <p:cond delay="1000"/>
                                  </p:stCondLst>
                                  <p:childTnLst>
                                    <p:set>
                                      <p:cBhvr>
                                        <p:cTn id="61" dur="1" fill="hold">
                                          <p:stCondLst>
                                            <p:cond delay="0"/>
                                          </p:stCondLst>
                                        </p:cTn>
                                        <p:tgtEl>
                                          <p:spTgt spid="347"/>
                                        </p:tgtEl>
                                        <p:attrNameLst>
                                          <p:attrName>style.visibility</p:attrName>
                                        </p:attrNameLst>
                                      </p:cBhvr>
                                      <p:to>
                                        <p:strVal val="visible"/>
                                      </p:to>
                                    </p:set>
                                    <p:animEffect transition="in" filter="fade">
                                      <p:cBhvr>
                                        <p:cTn id="62" dur="500"/>
                                        <p:tgtEl>
                                          <p:spTgt spid="347"/>
                                        </p:tgtEl>
                                      </p:cBhvr>
                                    </p:animEffect>
                                  </p:childTnLst>
                                </p:cTn>
                              </p:par>
                              <p:par>
                                <p:cTn id="63" presetID="42" presetClass="path" presetSubtype="0" decel="100000" fill="hold" grpId="1" nodeType="withEffect">
                                  <p:stCondLst>
                                    <p:cond delay="1000"/>
                                  </p:stCondLst>
                                  <p:childTnLst>
                                    <p:animMotion origin="layout" path="M -3.21419E-6 4.51657E-6 L -3.21419E-6 0.0463 " pathEditMode="relative" rAng="0" ptsTypes="AA">
                                      <p:cBhvr>
                                        <p:cTn id="64" dur="750" spd="-100000" fill="hold"/>
                                        <p:tgtEl>
                                          <p:spTgt spid="347"/>
                                        </p:tgtEl>
                                        <p:attrNameLst>
                                          <p:attrName>ppt_x</p:attrName>
                                          <p:attrName>ppt_y</p:attrName>
                                        </p:attrNameLst>
                                      </p:cBhvr>
                                      <p:rCtr x="0" y="2315"/>
                                    </p:animMotion>
                                  </p:childTnLst>
                                </p:cTn>
                              </p:par>
                              <p:par>
                                <p:cTn id="65" presetID="10" presetClass="entr" presetSubtype="0" fill="hold" nodeType="withEffect">
                                  <p:stCondLst>
                                    <p:cond delay="500"/>
                                  </p:stCondLst>
                                  <p:childTnLst>
                                    <p:set>
                                      <p:cBhvr>
                                        <p:cTn id="66" dur="1" fill="hold">
                                          <p:stCondLst>
                                            <p:cond delay="0"/>
                                          </p:stCondLst>
                                        </p:cTn>
                                        <p:tgtEl>
                                          <p:spTgt spid="348"/>
                                        </p:tgtEl>
                                        <p:attrNameLst>
                                          <p:attrName>style.visibility</p:attrName>
                                        </p:attrNameLst>
                                      </p:cBhvr>
                                      <p:to>
                                        <p:strVal val="visible"/>
                                      </p:to>
                                    </p:set>
                                    <p:animEffect transition="in" filter="fade">
                                      <p:cBhvr>
                                        <p:cTn id="67" dur="500"/>
                                        <p:tgtEl>
                                          <p:spTgt spid="348"/>
                                        </p:tgtEl>
                                      </p:cBhvr>
                                    </p:animEffect>
                                  </p:childTnLst>
                                </p:cTn>
                              </p:par>
                              <p:par>
                                <p:cTn id="68" presetID="42" presetClass="path" presetSubtype="0" decel="100000" fill="hold" nodeType="withEffect">
                                  <p:stCondLst>
                                    <p:cond delay="500"/>
                                  </p:stCondLst>
                                  <p:childTnLst>
                                    <p:animMotion origin="layout" path="M -1.27393E-6 2.38311E-6 L -1.27393E-6 0.0463 " pathEditMode="relative" rAng="0" ptsTypes="AA">
                                      <p:cBhvr>
                                        <p:cTn id="69" dur="750" spd="-100000" fill="hold"/>
                                        <p:tgtEl>
                                          <p:spTgt spid="348"/>
                                        </p:tgtEl>
                                        <p:attrNameLst>
                                          <p:attrName>ppt_x</p:attrName>
                                          <p:attrName>ppt_y</p:attrName>
                                        </p:attrNameLst>
                                      </p:cBhvr>
                                      <p:rCtr x="0" y="2315"/>
                                    </p:animMotion>
                                  </p:childTnLst>
                                </p:cTn>
                              </p:par>
                              <p:par>
                                <p:cTn id="70" presetID="10" presetClass="entr" presetSubtype="0" fill="hold" grpId="0" nodeType="withEffect">
                                  <p:stCondLst>
                                    <p:cond delay="125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childTnLst>
                                </p:cTn>
                              </p:par>
                              <p:par>
                                <p:cTn id="73" presetID="35" presetClass="path" presetSubtype="0" decel="100000" fill="hold" grpId="1" nodeType="withEffect">
                                  <p:stCondLst>
                                    <p:cond delay="1250"/>
                                  </p:stCondLst>
                                  <p:childTnLst>
                                    <p:animMotion origin="layout" path="M 2.05514E-6 -1.9655E-6 L -0.01545 -1.9655E-6 " pathEditMode="relative" rAng="0" ptsTypes="AA">
                                      <p:cBhvr>
                                        <p:cTn id="74" dur="750" spd="-100000" fill="hold"/>
                                        <p:tgtEl>
                                          <p:spTgt spid="101"/>
                                        </p:tgtEl>
                                        <p:attrNameLst>
                                          <p:attrName>ppt_x</p:attrName>
                                          <p:attrName>ppt_y</p:attrName>
                                        </p:attrNameLst>
                                      </p:cBhvr>
                                      <p:rCtr x="-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0"/>
      <p:bldP spid="321" grpId="1"/>
      <p:bldP spid="322" grpId="0"/>
      <p:bldP spid="322" grpId="1"/>
      <p:bldP spid="345" grpId="0"/>
      <p:bldP spid="345" grpId="1"/>
      <p:bldP spid="346" grpId="0"/>
      <p:bldP spid="346" grpId="1"/>
      <p:bldP spid="347" grpId="0"/>
      <p:bldP spid="347" grpId="1"/>
      <p:bldP spid="352" grpId="0" animBg="1"/>
      <p:bldP spid="352" grpId="1" animBg="1"/>
      <p:bldP spid="101" grpId="0"/>
      <p:bldP spid="101" grpId="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117301" y="2647938"/>
            <a:ext cx="4389089" cy="2491901"/>
          </a:xfrm>
          <a:prstGeom prst="rect">
            <a:avLst/>
          </a:prstGeom>
        </p:spPr>
        <p:txBody>
          <a:bodyPr wrap="square">
            <a:spAutoFit/>
          </a:bodyPr>
          <a:lstStyle/>
          <a:p>
            <a:pPr marL="0" marR="0" lvl="0" indent="0" algn="l" defTabSz="93228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FEBRUARY 2017</a:t>
            </a:r>
          </a:p>
          <a:p>
            <a:pPr marL="0" marR="0" lvl="0" indent="0" algn="l" defTabSz="932283" rtl="0" eaLnBrk="1" fontAlgn="auto" latinLnBrk="0" hangingPunct="1">
              <a:lnSpc>
                <a:spcPct val="100000"/>
              </a:lnSpc>
              <a:spcBef>
                <a:spcPts val="0"/>
              </a:spcBef>
              <a:spcAft>
                <a:spcPts val="0"/>
              </a:spcAft>
              <a:buClrTx/>
              <a:buSzTx/>
              <a:buFontTx/>
              <a:buNone/>
              <a:tabLst/>
              <a:defRPr/>
            </a:pPr>
            <a:r>
              <a:rPr kumimoji="0" lang="en-US" sz="439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 Leader in the  Magic Quadrant for BI &amp; Analytics*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061" y="1212183"/>
            <a:ext cx="3108980" cy="70582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5438" y="479425"/>
            <a:ext cx="5303837" cy="5287088"/>
          </a:xfrm>
          <a:prstGeom prst="rect">
            <a:avLst/>
          </a:prstGeom>
        </p:spPr>
      </p:pic>
      <p:sp>
        <p:nvSpPr>
          <p:cNvPr id="9" name="TextBox 8"/>
          <p:cNvSpPr txBox="1"/>
          <p:nvPr/>
        </p:nvSpPr>
        <p:spPr>
          <a:xfrm>
            <a:off x="264544" y="6073313"/>
            <a:ext cx="11714731" cy="797612"/>
          </a:xfrm>
          <a:prstGeom prst="rect">
            <a:avLst/>
          </a:prstGeom>
          <a:noFill/>
        </p:spPr>
        <p:txBody>
          <a:bodyPr wrap="square" lIns="182854" tIns="146283" rIns="182854" bIns="146283" rtlCol="0">
            <a:spAutoFit/>
          </a:bodyPr>
          <a:lstStyle/>
          <a:p>
            <a:pPr marL="0" marR="0" lvl="0" indent="0" algn="l" defTabSz="932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a:ea typeface="+mn-ea"/>
                <a:cs typeface="+mn-cs"/>
              </a:rPr>
              <a:t>*Gartner “Magic Quadrant for Business Intelligence and Analytics Platforms,” by Rita L. </a:t>
            </a:r>
            <a:r>
              <a:rPr kumimoji="0" lang="en-US" sz="800" b="0" i="0" u="none" strike="noStrike" kern="1200" cap="none" spc="0" normalizeH="0" baseline="0" noProof="0" dirty="0" err="1">
                <a:ln>
                  <a:noFill/>
                </a:ln>
                <a:gradFill>
                  <a:gsLst>
                    <a:gs pos="5439">
                      <a:srgbClr val="353535"/>
                    </a:gs>
                    <a:gs pos="100000">
                      <a:srgbClr val="353535"/>
                    </a:gs>
                  </a:gsLst>
                  <a:lin ang="5400000" scaled="0"/>
                </a:gradFill>
                <a:effectLst/>
                <a:uLnTx/>
                <a:uFillTx/>
                <a:latin typeface="Segoe UI"/>
                <a:ea typeface="+mn-ea"/>
                <a:cs typeface="+mn-cs"/>
              </a:rPr>
              <a:t>Sallam</a:t>
            </a:r>
            <a:r>
              <a:rPr kumimoji="0" lang="en-US" sz="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a:ea typeface="+mn-ea"/>
                <a:cs typeface="+mn-cs"/>
              </a:rPr>
              <a:t>, Cindi Howson, Carlie J. Idoine, Thomas W. </a:t>
            </a:r>
            <a:r>
              <a:rPr kumimoji="0" lang="en-US" sz="800" b="0" i="0" u="none" strike="noStrike" kern="1200" cap="none" spc="0" normalizeH="0" baseline="0" noProof="0" dirty="0" err="1">
                <a:ln>
                  <a:noFill/>
                </a:ln>
                <a:gradFill>
                  <a:gsLst>
                    <a:gs pos="5439">
                      <a:srgbClr val="353535"/>
                    </a:gs>
                    <a:gs pos="100000">
                      <a:srgbClr val="353535"/>
                    </a:gs>
                  </a:gsLst>
                  <a:lin ang="5400000" scaled="0"/>
                </a:gradFill>
                <a:effectLst/>
                <a:uLnTx/>
                <a:uFillTx/>
                <a:latin typeface="Segoe UI"/>
                <a:ea typeface="+mn-ea"/>
                <a:cs typeface="+mn-cs"/>
              </a:rPr>
              <a:t>Oestreich</a:t>
            </a:r>
            <a:r>
              <a:rPr kumimoji="0" lang="en-US" sz="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a:ea typeface="+mn-ea"/>
                <a:cs typeface="+mn-cs"/>
              </a:rPr>
              <a:t>, James Laurence Richardson, and Joao </a:t>
            </a:r>
            <a:r>
              <a:rPr kumimoji="0" lang="en-US" sz="800" b="0" i="0" u="none" strike="noStrike" kern="1200" cap="none" spc="0" normalizeH="0" baseline="0" noProof="0" dirty="0" err="1">
                <a:ln>
                  <a:noFill/>
                </a:ln>
                <a:gradFill>
                  <a:gsLst>
                    <a:gs pos="5439">
                      <a:srgbClr val="353535"/>
                    </a:gs>
                    <a:gs pos="100000">
                      <a:srgbClr val="353535"/>
                    </a:gs>
                  </a:gsLst>
                  <a:lin ang="5400000" scaled="0"/>
                </a:gradFill>
                <a:effectLst/>
                <a:uLnTx/>
                <a:uFillTx/>
                <a:latin typeface="Segoe UI"/>
                <a:ea typeface="+mn-ea"/>
                <a:cs typeface="+mn-cs"/>
              </a:rPr>
              <a:t>Tapadinhas</a:t>
            </a:r>
            <a:r>
              <a:rPr kumimoji="0" lang="en-US" sz="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a:ea typeface="+mn-ea"/>
                <a:cs typeface="+mn-cs"/>
              </a:rPr>
              <a:t> February 16, 2017</a:t>
            </a:r>
          </a:p>
          <a:p>
            <a:pPr marL="0" marR="0" lvl="0" indent="0" algn="l" defTabSz="932225"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gradFill>
                  <a:gsLst>
                    <a:gs pos="5439">
                      <a:srgbClr val="353535"/>
                    </a:gs>
                    <a:gs pos="100000">
                      <a:srgbClr val="353535"/>
                    </a:gs>
                  </a:gsLst>
                  <a:lin ang="5400000" scaled="0"/>
                </a:gradFill>
                <a:effectLst/>
                <a:uLnTx/>
                <a:uFillTx/>
                <a:latin typeface="Segoe UI"/>
                <a:ea typeface="+mn-ea"/>
                <a:cs typeface="+mn-cs"/>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endParaRPr kumimoji="0" lang="en-US" sz="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1792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82436E-6 3.32274E-6 L 3.82436E-6 0.08806 " pathEditMode="relative" rAng="0" ptsTypes="AA">
                                      <p:cBhvr>
                                        <p:cTn id="9" dur="750" spd="-100000" fill="hold"/>
                                        <p:tgtEl>
                                          <p:spTgt spid="8"/>
                                        </p:tgtEl>
                                        <p:attrNameLst>
                                          <p:attrName>ppt_x</p:attrName>
                                          <p:attrName>ppt_y</p:attrName>
                                        </p:attrNameLst>
                                      </p:cBhvr>
                                      <p:rCtr x="0" y="4403"/>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0"/>
                                  </p:stCondLst>
                                  <p:childTnLst>
                                    <p:animMotion origin="layout" path="M 1.09778E-7 2.50567E-6 L 1.09778E-7 0.08806 " pathEditMode="relative" rAng="0" ptsTypes="AA">
                                      <p:cBhvr>
                                        <p:cTn id="14" dur="750" spd="-100000" fill="hold"/>
                                        <p:tgtEl>
                                          <p:spTgt spid="5"/>
                                        </p:tgtEl>
                                        <p:attrNameLst>
                                          <p:attrName>ppt_x</p:attrName>
                                          <p:attrName>ppt_y</p:attrName>
                                        </p:attrNameLst>
                                      </p:cBhvr>
                                      <p:rCtr x="0" y="4403"/>
                                    </p:animMotion>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5" presetClass="path" presetSubtype="0" decel="100000" fill="hold" grpId="1" nodeType="withEffect">
                                  <p:stCondLst>
                                    <p:cond delay="250"/>
                                  </p:stCondLst>
                                  <p:childTnLst>
                                    <p:animMotion origin="layout" path="M 4.78938E-6 -8.07989E-7 L -0.04672 -8.07989E-7 " pathEditMode="relative" rAng="0" ptsTypes="AA">
                                      <p:cBhvr>
                                        <p:cTn id="19" dur="750" spd="-100000" fill="hold"/>
                                        <p:tgtEl>
                                          <p:spTgt spid="6"/>
                                        </p:tgtEl>
                                        <p:attrNameLst>
                                          <p:attrName>ppt_x</p:attrName>
                                          <p:attrName>ppt_y</p:attrName>
                                        </p:attrNameLst>
                                      </p:cBhvr>
                                      <p:rCtr x="-2336" y="0"/>
                                    </p:animMotion>
                                  </p:childTnLst>
                                </p:cTn>
                              </p:par>
                              <p:par>
                                <p:cTn id="20" presetID="10" presetClass="entr" presetSubtype="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Bring data to life inside your app</a:t>
            </a:r>
          </a:p>
        </p:txBody>
      </p:sp>
      <p:sp>
        <p:nvSpPr>
          <p:cNvPr id="128" name="Arrow: Chevron 127"/>
          <p:cNvSpPr/>
          <p:nvPr/>
        </p:nvSpPr>
        <p:spPr>
          <a:xfrm>
            <a:off x="4405200" y="1579523"/>
            <a:ext cx="3910947" cy="905591"/>
          </a:xfrm>
          <a:prstGeom prst="chevron">
            <a:avLst>
              <a:gd name="adj" fmla="val 22517"/>
            </a:avLst>
          </a:prstGeom>
          <a:noFill/>
          <a:ln>
            <a:noFill/>
          </a:ln>
        </p:spPr>
        <p:txBody>
          <a:bodyPr vert="horz" wrap="square" lIns="91440" tIns="45720" rIns="91440" bIns="45720" rtlCol="0" anchor="ctr">
            <a:noAutofit/>
          </a:bodyPr>
          <a:lstStyle/>
          <a:p>
            <a:pPr marL="0" marR="0" lvl="0" indent="0" algn="l" defTabSz="914225" rtl="0" eaLnBrk="1" fontAlgn="auto" latinLnBrk="0" hangingPunct="1">
              <a:lnSpc>
                <a:spcPct val="100000"/>
              </a:lnSpc>
              <a:spcBef>
                <a:spcPct val="0"/>
              </a:spcBef>
              <a:spcAft>
                <a:spcPts val="0"/>
              </a:spcAft>
              <a:buClrTx/>
              <a:buSzTx/>
              <a:buFontTx/>
              <a:buNone/>
              <a:tabLst/>
              <a:defRPr/>
            </a:pP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Provision</a:t>
            </a: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light"/>
                <a:ea typeface="Segoe UI Black" panose="020B0A02040204020203" pitchFamily="34" charset="0"/>
                <a:cs typeface="Segoe UI Black" panose="020B0A02040204020203" pitchFamily="34" charset="0"/>
              </a:rPr>
              <a:t>quickly </a:t>
            </a:r>
            <a:b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light"/>
                <a:ea typeface="Segoe UI Black" panose="020B0A02040204020203" pitchFamily="34" charset="0"/>
                <a:cs typeface="Segoe UI Black" panose="020B0A02040204020203" pitchFamily="34" charset="0"/>
              </a:rPr>
            </a:b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light"/>
                <a:ea typeface="Segoe UI Black" panose="020B0A02040204020203" pitchFamily="34" charset="0"/>
                <a:cs typeface="Segoe UI Black" panose="020B0A02040204020203" pitchFamily="34" charset="0"/>
              </a:rPr>
              <a:t>and manage with ease</a:t>
            </a:r>
          </a:p>
        </p:txBody>
      </p:sp>
      <p:sp>
        <p:nvSpPr>
          <p:cNvPr id="210" name="Rectangle 209"/>
          <p:cNvSpPr/>
          <p:nvPr/>
        </p:nvSpPr>
        <p:spPr>
          <a:xfrm>
            <a:off x="4451500" y="6471896"/>
            <a:ext cx="3712623" cy="45720"/>
          </a:xfrm>
          <a:prstGeom prst="rect">
            <a:avLst/>
          </a:prstGeom>
          <a:solidFill>
            <a:schemeClr val="accent1"/>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sp>
        <p:nvSpPr>
          <p:cNvPr id="218" name="Arrow: Pentagon 217"/>
          <p:cNvSpPr/>
          <p:nvPr/>
        </p:nvSpPr>
        <p:spPr>
          <a:xfrm>
            <a:off x="679738" y="1579524"/>
            <a:ext cx="4074251" cy="905590"/>
          </a:xfrm>
          <a:prstGeom prst="homePlate">
            <a:avLst>
              <a:gd name="adj" fmla="val 22517"/>
            </a:avLst>
          </a:prstGeom>
          <a:noFill/>
          <a:ln>
            <a:noFill/>
          </a:ln>
        </p:spPr>
        <p:txBody>
          <a:bodyPr vert="horz" wrap="square" lIns="91440" tIns="45720" rIns="91440" bIns="45720" rtlCol="0" anchor="ctr">
            <a:noAutofit/>
          </a:bodyPr>
          <a:lstStyle/>
          <a:p>
            <a:pPr marL="0" marR="0" lvl="0" indent="0" algn="l" defTabSz="914225" rtl="0" eaLnBrk="1" fontAlgn="auto" latinLnBrk="0" hangingPunct="1">
              <a:lnSpc>
                <a:spcPct val="100000"/>
              </a:lnSpc>
              <a:spcBef>
                <a:spcPct val="0"/>
              </a:spcBef>
              <a:spcAft>
                <a:spcPts val="0"/>
              </a:spcAft>
              <a:buClrTx/>
              <a:buSzTx/>
              <a:buFontTx/>
              <a:buNone/>
              <a:tabLst/>
              <a:defRPr/>
            </a:pP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Create</a:t>
            </a: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light"/>
                <a:ea typeface="Segoe UI Black" panose="020B0A02040204020203" pitchFamily="34" charset="0"/>
                <a:cs typeface="Segoe UI Black" panose="020B0A02040204020203" pitchFamily="34" charset="0"/>
              </a:rPr>
              <a:t>compelling </a:t>
            </a:r>
            <a:b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light"/>
                <a:ea typeface="Segoe UI Black" panose="020B0A02040204020203" pitchFamily="34" charset="0"/>
                <a:cs typeface="Segoe UI Black" panose="020B0A02040204020203" pitchFamily="34" charset="0"/>
              </a:rPr>
            </a:b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light"/>
                <a:ea typeface="Segoe UI Black" panose="020B0A02040204020203" pitchFamily="34" charset="0"/>
                <a:cs typeface="Segoe UI Black" panose="020B0A02040204020203" pitchFamily="34" charset="0"/>
              </a:rPr>
              <a:t>interactive reports</a:t>
            </a:r>
          </a:p>
        </p:txBody>
      </p:sp>
      <p:grpSp>
        <p:nvGrpSpPr>
          <p:cNvPr id="223" name="Group 222"/>
          <p:cNvGrpSpPr/>
          <p:nvPr/>
        </p:nvGrpSpPr>
        <p:grpSpPr>
          <a:xfrm>
            <a:off x="781824" y="3454357"/>
            <a:ext cx="3215485" cy="2196027"/>
            <a:chOff x="331948" y="4284081"/>
            <a:chExt cx="3293308" cy="2249176"/>
          </a:xfrm>
        </p:grpSpPr>
        <p:pic>
          <p:nvPicPr>
            <p:cNvPr id="225" name="Picture 224">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1948" y="4284081"/>
              <a:ext cx="3293308" cy="2249176"/>
            </a:xfrm>
            <a:prstGeom prst="rect">
              <a:avLst/>
            </a:prstGeom>
          </p:spPr>
        </p:pic>
        <p:pic>
          <p:nvPicPr>
            <p:cNvPr id="226" name="Picture 22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14337" y="4360069"/>
              <a:ext cx="3127639" cy="1768232"/>
            </a:xfrm>
            <a:prstGeom prst="rect">
              <a:avLst/>
            </a:prstGeom>
          </p:spPr>
        </p:pic>
        <p:sp>
          <p:nvSpPr>
            <p:cNvPr id="227" name="Rectangle 226"/>
            <p:cNvSpPr/>
            <p:nvPr/>
          </p:nvSpPr>
          <p:spPr>
            <a:xfrm>
              <a:off x="511969" y="4669326"/>
              <a:ext cx="2331244" cy="1365757"/>
            </a:xfrm>
            <a:prstGeom prst="rect">
              <a:avLst/>
            </a:prstGeom>
            <a:solidFill>
              <a:schemeClr val="bg1"/>
            </a:solidFill>
            <a:ln w="6350">
              <a:solidFill>
                <a:srgbClr val="1E1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pic>
          <p:nvPicPr>
            <p:cNvPr id="228" name="Picture 227"/>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0806" y="4764734"/>
              <a:ext cx="784093" cy="553478"/>
            </a:xfrm>
            <a:prstGeom prst="rect">
              <a:avLst/>
            </a:prstGeom>
          </p:spPr>
        </p:pic>
        <p:pic>
          <p:nvPicPr>
            <p:cNvPr id="229" name="Picture 22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1964" y="5311915"/>
              <a:ext cx="753340" cy="667865"/>
            </a:xfrm>
            <a:prstGeom prst="rect">
              <a:avLst/>
            </a:prstGeom>
          </p:spPr>
        </p:pic>
        <p:pic>
          <p:nvPicPr>
            <p:cNvPr id="230" name="Picture 22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64868" y="5482147"/>
              <a:ext cx="640439" cy="499313"/>
            </a:xfrm>
            <a:prstGeom prst="rect">
              <a:avLst/>
            </a:prstGeom>
          </p:spPr>
        </p:pic>
        <p:pic>
          <p:nvPicPr>
            <p:cNvPr id="231" name="Picture 230"/>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911567" y="4784841"/>
              <a:ext cx="780798" cy="598657"/>
            </a:xfrm>
            <a:prstGeom prst="rect">
              <a:avLst/>
            </a:prstGeom>
          </p:spPr>
        </p:pic>
        <p:grpSp>
          <p:nvGrpSpPr>
            <p:cNvPr id="232" name="Group 231"/>
            <p:cNvGrpSpPr/>
            <p:nvPr/>
          </p:nvGrpSpPr>
          <p:grpSpPr>
            <a:xfrm>
              <a:off x="1428700" y="5526116"/>
              <a:ext cx="738876" cy="418445"/>
              <a:chOff x="1499033" y="5623881"/>
              <a:chExt cx="589798" cy="334018"/>
            </a:xfrm>
          </p:grpSpPr>
          <p:pic>
            <p:nvPicPr>
              <p:cNvPr id="243" name="Picture 242"/>
              <p:cNvPicPr>
                <a:picLocks noChangeAspect="1"/>
              </p:cNvPicPr>
              <p:nvPr/>
            </p:nvPicPr>
            <p:blipFill>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9033" y="5623881"/>
                <a:ext cx="589798" cy="334018"/>
              </a:xfrm>
              <a:prstGeom prst="rect">
                <a:avLst/>
              </a:prstGeom>
            </p:spPr>
          </p:pic>
          <p:pic>
            <p:nvPicPr>
              <p:cNvPr id="244" name="Picture 243"/>
              <p:cNvPicPr>
                <a:picLocks noChangeAspect="1"/>
              </p:cNvPicPr>
              <p:nvPr/>
            </p:nvPicPr>
            <p:blipFill rotWithShape="1">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529584" y="5623881"/>
                <a:ext cx="541570" cy="310126"/>
              </a:xfrm>
              <a:prstGeom prst="rect">
                <a:avLst/>
              </a:prstGeom>
            </p:spPr>
          </p:pic>
        </p:grpSp>
        <p:cxnSp>
          <p:nvCxnSpPr>
            <p:cNvPr id="233" name="Straight Connector 232"/>
            <p:cNvCxnSpPr/>
            <p:nvPr/>
          </p:nvCxnSpPr>
          <p:spPr>
            <a:xfrm>
              <a:off x="581964" y="4757126"/>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581964" y="479974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581964" y="4842368"/>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581964" y="4884989"/>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581964" y="4927610"/>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581964" y="4970231"/>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581964" y="5012852"/>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581964" y="5055473"/>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581964" y="5098094"/>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581964" y="514071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sp>
        <p:nvSpPr>
          <p:cNvPr id="222" name="Rectangle 221"/>
          <p:cNvSpPr/>
          <p:nvPr/>
        </p:nvSpPr>
        <p:spPr>
          <a:xfrm>
            <a:off x="460527" y="6471896"/>
            <a:ext cx="3858079" cy="45720"/>
          </a:xfrm>
          <a:prstGeom prst="rect">
            <a:avLst/>
          </a:prstGeom>
          <a:solidFill>
            <a:schemeClr val="accent1"/>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sp>
        <p:nvSpPr>
          <p:cNvPr id="245" name="Arrow: Chevron 244"/>
          <p:cNvSpPr/>
          <p:nvPr/>
        </p:nvSpPr>
        <p:spPr>
          <a:xfrm>
            <a:off x="8201470" y="1579523"/>
            <a:ext cx="3910947" cy="905591"/>
          </a:xfrm>
          <a:prstGeom prst="chevron">
            <a:avLst>
              <a:gd name="adj" fmla="val 22517"/>
            </a:avLst>
          </a:prstGeom>
          <a:noFill/>
          <a:ln>
            <a:noFill/>
          </a:ln>
        </p:spPr>
        <p:txBody>
          <a:bodyPr vert="horz" wrap="square" lIns="91440" tIns="45720" rIns="91440" bIns="45720" rtlCol="0" anchor="ctr">
            <a:noAutofit/>
          </a:body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Embed</a:t>
            </a: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light"/>
                <a:ea typeface="Segoe UI Black" panose="020B0A02040204020203" pitchFamily="34" charset="0"/>
                <a:cs typeface="Segoe UI Black" panose="020B0A02040204020203" pitchFamily="34" charset="0"/>
              </a:rPr>
              <a:t>easily for </a:t>
            </a:r>
            <a:b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light"/>
                <a:ea typeface="Segoe UI Black" panose="020B0A02040204020203" pitchFamily="34" charset="0"/>
                <a:cs typeface="Segoe UI Black" panose="020B0A02040204020203" pitchFamily="34" charset="0"/>
              </a:rPr>
            </a:br>
            <a:r>
              <a:rPr kumimoji="0" lang="en-US" sz="2300" b="0" i="0" u="none" strike="noStrike" kern="1200" cap="none" spc="0" normalizeH="0" baseline="0" noProof="0" dirty="0">
                <a:ln w="3175">
                  <a:noFill/>
                </a:ln>
                <a:gradFill>
                  <a:gsLst>
                    <a:gs pos="38000">
                      <a:schemeClr val="tx1"/>
                    </a:gs>
                    <a:gs pos="71000">
                      <a:schemeClr val="tx1"/>
                    </a:gs>
                  </a:gsLst>
                  <a:lin ang="5400000" scaled="0"/>
                </a:gradFill>
                <a:effectLst/>
                <a:uLnTx/>
                <a:uFillTx/>
                <a:latin typeface="Segoe UI Semilight"/>
                <a:ea typeface="Segoe UI Black" panose="020B0A02040204020203" pitchFamily="34" charset="0"/>
                <a:cs typeface="Segoe UI Black" panose="020B0A02040204020203" pitchFamily="34" charset="0"/>
              </a:rPr>
              <a:t>faster time to value</a:t>
            </a:r>
          </a:p>
        </p:txBody>
      </p:sp>
      <p:grpSp>
        <p:nvGrpSpPr>
          <p:cNvPr id="248" name="Group 247"/>
          <p:cNvGrpSpPr/>
          <p:nvPr/>
        </p:nvGrpSpPr>
        <p:grpSpPr>
          <a:xfrm>
            <a:off x="8468646" y="3352344"/>
            <a:ext cx="3340320" cy="2098408"/>
            <a:chOff x="8021285" y="3799695"/>
            <a:chExt cx="4072494" cy="2558364"/>
          </a:xfrm>
        </p:grpSpPr>
        <p:grpSp>
          <p:nvGrpSpPr>
            <p:cNvPr id="250" name="Group 249"/>
            <p:cNvGrpSpPr/>
            <p:nvPr/>
          </p:nvGrpSpPr>
          <p:grpSpPr>
            <a:xfrm>
              <a:off x="8021285" y="3799695"/>
              <a:ext cx="3842187" cy="2374598"/>
              <a:chOff x="3758108" y="3882044"/>
              <a:chExt cx="4537730" cy="2804466"/>
            </a:xfrm>
          </p:grpSpPr>
          <p:pic>
            <p:nvPicPr>
              <p:cNvPr id="308" name="Picture 307"/>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3758108" y="3882044"/>
                <a:ext cx="4537730" cy="2804466"/>
              </a:xfrm>
              <a:prstGeom prst="rect">
                <a:avLst/>
              </a:prstGeom>
            </p:spPr>
          </p:pic>
          <p:grpSp>
            <p:nvGrpSpPr>
              <p:cNvPr id="309" name="Group 308"/>
              <p:cNvGrpSpPr/>
              <p:nvPr/>
            </p:nvGrpSpPr>
            <p:grpSpPr>
              <a:xfrm>
                <a:off x="4252895" y="4071186"/>
                <a:ext cx="3841310" cy="2266377"/>
                <a:chOff x="6002958" y="2837999"/>
                <a:chExt cx="3841310" cy="2266377"/>
              </a:xfrm>
            </p:grpSpPr>
            <p:grpSp>
              <p:nvGrpSpPr>
                <p:cNvPr id="310" name="Group 309"/>
                <p:cNvGrpSpPr/>
                <p:nvPr/>
              </p:nvGrpSpPr>
              <p:grpSpPr>
                <a:xfrm>
                  <a:off x="6120567" y="4453100"/>
                  <a:ext cx="2404209" cy="651276"/>
                  <a:chOff x="-2653979" y="3205843"/>
                  <a:chExt cx="2208776" cy="1551273"/>
                </a:xfrm>
              </p:grpSpPr>
              <p:sp>
                <p:nvSpPr>
                  <p:cNvPr id="332" name="Rectangle 331"/>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333" name="Group 332"/>
                  <p:cNvGrpSpPr/>
                  <p:nvPr/>
                </p:nvGrpSpPr>
                <p:grpSpPr>
                  <a:xfrm>
                    <a:off x="-2519788" y="3485769"/>
                    <a:ext cx="1920244" cy="991420"/>
                    <a:chOff x="578918" y="4230914"/>
                    <a:chExt cx="1836673" cy="785213"/>
                  </a:xfrm>
                </p:grpSpPr>
                <p:cxnSp>
                  <p:nvCxnSpPr>
                    <p:cNvPr id="334" name="Straight Connector 333"/>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311" name="Group 310"/>
                <p:cNvGrpSpPr/>
                <p:nvPr/>
              </p:nvGrpSpPr>
              <p:grpSpPr>
                <a:xfrm>
                  <a:off x="8524776" y="2950602"/>
                  <a:ext cx="1319492" cy="2153773"/>
                  <a:chOff x="-4889270" y="1105572"/>
                  <a:chExt cx="2116442" cy="3651543"/>
                </a:xfrm>
              </p:grpSpPr>
              <p:sp>
                <p:nvSpPr>
                  <p:cNvPr id="316" name="Rectangle 315"/>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 </a:t>
                    </a:r>
                  </a:p>
                </p:txBody>
              </p:sp>
              <p:cxnSp>
                <p:nvCxnSpPr>
                  <p:cNvPr id="317" name="Straight Connector 316"/>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p:nvGrpSpPr>
              <p:grpSpPr>
                <a:xfrm>
                  <a:off x="6002958" y="2837999"/>
                  <a:ext cx="3841310" cy="112272"/>
                  <a:chOff x="6350859" y="637169"/>
                  <a:chExt cx="8756422" cy="255928"/>
                </a:xfrm>
              </p:grpSpPr>
              <p:sp>
                <p:nvSpPr>
                  <p:cNvPr id="314" name="Rectangle 313"/>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315" name="Rectangle 314"/>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25000" noProof="0" dirty="0">
                      <a:ln>
                        <a:noFill/>
                      </a:ln>
                      <a:solidFill>
                        <a:prstClr val="white"/>
                      </a:solidFill>
                      <a:effectLst/>
                      <a:uLnTx/>
                      <a:uFillTx/>
                      <a:latin typeface="Segoe UI"/>
                      <a:ea typeface="+mn-ea"/>
                      <a:cs typeface="+mn-cs"/>
                    </a:endParaRPr>
                  </a:p>
                </p:txBody>
              </p:sp>
            </p:grpSp>
            <p:pic>
              <p:nvPicPr>
                <p:cNvPr id="313" name="Picture 312"/>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6119353" y="2950271"/>
                  <a:ext cx="2409125" cy="1545695"/>
                </a:xfrm>
                <a:prstGeom prst="rect">
                  <a:avLst/>
                </a:prstGeom>
              </p:spPr>
            </p:pic>
          </p:grpSp>
        </p:grpSp>
        <p:pic>
          <p:nvPicPr>
            <p:cNvPr id="251" name="Picture 250"/>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506585" y="4051715"/>
              <a:ext cx="2764077" cy="1827117"/>
            </a:xfrm>
            <a:prstGeom prst="rect">
              <a:avLst/>
            </a:prstGeom>
          </p:spPr>
        </p:pic>
        <p:grpSp>
          <p:nvGrpSpPr>
            <p:cNvPr id="252" name="Group 251"/>
            <p:cNvGrpSpPr/>
            <p:nvPr/>
          </p:nvGrpSpPr>
          <p:grpSpPr>
            <a:xfrm>
              <a:off x="9057231" y="4414972"/>
              <a:ext cx="3036548" cy="1943087"/>
              <a:chOff x="6992031" y="4649551"/>
              <a:chExt cx="2982689" cy="1908621"/>
            </a:xfrm>
          </p:grpSpPr>
          <p:pic>
            <p:nvPicPr>
              <p:cNvPr id="255" name="Picture 25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992031" y="4649551"/>
                <a:ext cx="2982689" cy="1908621"/>
              </a:xfrm>
              <a:prstGeom prst="rect">
                <a:avLst/>
              </a:prstGeom>
            </p:spPr>
          </p:pic>
          <p:grpSp>
            <p:nvGrpSpPr>
              <p:cNvPr id="256" name="Group 255"/>
              <p:cNvGrpSpPr/>
              <p:nvPr/>
            </p:nvGrpSpPr>
            <p:grpSpPr>
              <a:xfrm>
                <a:off x="7751974" y="4889468"/>
                <a:ext cx="2008151" cy="1458982"/>
                <a:chOff x="9502037" y="3656281"/>
                <a:chExt cx="2008151" cy="1458982"/>
              </a:xfrm>
            </p:grpSpPr>
            <p:grpSp>
              <p:nvGrpSpPr>
                <p:cNvPr id="279" name="Group 278"/>
                <p:cNvGrpSpPr/>
                <p:nvPr/>
              </p:nvGrpSpPr>
              <p:grpSpPr>
                <a:xfrm>
                  <a:off x="10393329" y="4655762"/>
                  <a:ext cx="1114137" cy="459501"/>
                  <a:chOff x="-2653979" y="3205843"/>
                  <a:chExt cx="2208776" cy="1551273"/>
                </a:xfrm>
              </p:grpSpPr>
              <p:sp>
                <p:nvSpPr>
                  <p:cNvPr id="301" name="Rectangle 300"/>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302" name="Group 301"/>
                  <p:cNvGrpSpPr/>
                  <p:nvPr/>
                </p:nvGrpSpPr>
                <p:grpSpPr>
                  <a:xfrm>
                    <a:off x="-2519788" y="3485769"/>
                    <a:ext cx="1920244" cy="991420"/>
                    <a:chOff x="578918" y="4230914"/>
                    <a:chExt cx="1836673" cy="785213"/>
                  </a:xfrm>
                </p:grpSpPr>
                <p:cxnSp>
                  <p:nvCxnSpPr>
                    <p:cNvPr id="303" name="Straight Connector 302"/>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578918" y="462352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280" name="Group 279"/>
                <p:cNvGrpSpPr/>
                <p:nvPr/>
              </p:nvGrpSpPr>
              <p:grpSpPr>
                <a:xfrm>
                  <a:off x="9506831" y="3747556"/>
                  <a:ext cx="899804" cy="1356819"/>
                  <a:chOff x="-4889270" y="1105572"/>
                  <a:chExt cx="2116442" cy="3651543"/>
                </a:xfrm>
              </p:grpSpPr>
              <p:sp>
                <p:nvSpPr>
                  <p:cNvPr id="285" name="Rectangle 284"/>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286" name="Straight Connector 285"/>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4774211" y="2470088"/>
                    <a:ext cx="1889358"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p:nvGrpSpPr>
              <p:grpSpPr>
                <a:xfrm>
                  <a:off x="9502037" y="3656281"/>
                  <a:ext cx="2008151" cy="127959"/>
                  <a:chOff x="6350859" y="637169"/>
                  <a:chExt cx="4016458" cy="255928"/>
                </a:xfrm>
              </p:grpSpPr>
              <p:sp>
                <p:nvSpPr>
                  <p:cNvPr id="283" name="Rectangle 282"/>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284" name="Rectangle 283"/>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25000" noProof="0" dirty="0">
                      <a:ln>
                        <a:noFill/>
                      </a:ln>
                      <a:solidFill>
                        <a:prstClr val="white"/>
                      </a:solidFill>
                      <a:effectLst/>
                      <a:uLnTx/>
                      <a:uFillTx/>
                      <a:latin typeface="Segoe UI"/>
                      <a:ea typeface="+mn-ea"/>
                      <a:cs typeface="+mn-cs"/>
                    </a:endParaRPr>
                  </a:p>
                </p:txBody>
              </p:sp>
            </p:grpSp>
            <p:pic>
              <p:nvPicPr>
                <p:cNvPr id="282" name="Picture 281"/>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06636" y="3786753"/>
                  <a:ext cx="1100830" cy="904575"/>
                </a:xfrm>
                <a:prstGeom prst="rect">
                  <a:avLst/>
                </a:prstGeom>
              </p:spPr>
            </p:pic>
          </p:grpSp>
          <p:grpSp>
            <p:nvGrpSpPr>
              <p:cNvPr id="257" name="Group 256"/>
              <p:cNvGrpSpPr/>
              <p:nvPr/>
            </p:nvGrpSpPr>
            <p:grpSpPr>
              <a:xfrm>
                <a:off x="7025164" y="5272454"/>
                <a:ext cx="630944" cy="1069938"/>
                <a:chOff x="8775227" y="4039267"/>
                <a:chExt cx="630944" cy="1069938"/>
              </a:xfrm>
            </p:grpSpPr>
            <p:grpSp>
              <p:nvGrpSpPr>
                <p:cNvPr id="258" name="Group 257"/>
                <p:cNvGrpSpPr/>
                <p:nvPr/>
              </p:nvGrpSpPr>
              <p:grpSpPr>
                <a:xfrm>
                  <a:off x="8795657" y="4120242"/>
                  <a:ext cx="219578" cy="984133"/>
                  <a:chOff x="-4889270" y="1105572"/>
                  <a:chExt cx="2116442" cy="3651543"/>
                </a:xfrm>
              </p:grpSpPr>
              <p:sp>
                <p:nvSpPr>
                  <p:cNvPr id="263" name="Rectangle 262"/>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264" name="Straight Connector 263"/>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p:nvGrpSpPr>
              <p:grpSpPr>
                <a:xfrm>
                  <a:off x="8775227" y="4039267"/>
                  <a:ext cx="630944" cy="80495"/>
                  <a:chOff x="6350859" y="637169"/>
                  <a:chExt cx="2006064" cy="255931"/>
                </a:xfrm>
              </p:grpSpPr>
              <p:sp>
                <p:nvSpPr>
                  <p:cNvPr id="261" name="Rectangle 260"/>
                  <p:cNvSpPr/>
                  <p:nvPr/>
                </p:nvSpPr>
                <p:spPr>
                  <a:xfrm>
                    <a:off x="6372499" y="637364"/>
                    <a:ext cx="198442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262" name="Rectangle 261"/>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25000" noProof="0" dirty="0">
                      <a:ln>
                        <a:noFill/>
                      </a:ln>
                      <a:solidFill>
                        <a:prstClr val="white"/>
                      </a:solidFill>
                      <a:effectLst/>
                      <a:uLnTx/>
                      <a:uFillTx/>
                      <a:latin typeface="Segoe UI"/>
                      <a:ea typeface="+mn-ea"/>
                      <a:cs typeface="+mn-cs"/>
                    </a:endParaRPr>
                  </a:p>
                </p:txBody>
              </p:sp>
            </p:grpSp>
            <p:pic>
              <p:nvPicPr>
                <p:cNvPr id="260" name="Picture 25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9015235" y="4124555"/>
                  <a:ext cx="388213" cy="984650"/>
                </a:xfrm>
                <a:prstGeom prst="rect">
                  <a:avLst/>
                </a:prstGeom>
              </p:spPr>
            </p:pic>
          </p:grpSp>
        </p:grpSp>
        <p:pic>
          <p:nvPicPr>
            <p:cNvPr id="253" name="Picture 252"/>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9844472" y="4797311"/>
              <a:ext cx="2040118" cy="1348563"/>
            </a:xfrm>
            <a:prstGeom prst="rect">
              <a:avLst/>
            </a:prstGeom>
          </p:spPr>
        </p:pic>
        <p:pic>
          <p:nvPicPr>
            <p:cNvPr id="254" name="Picture 253"/>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9076029" y="5143794"/>
              <a:ext cx="658307" cy="999837"/>
            </a:xfrm>
            <a:prstGeom prst="rect">
              <a:avLst/>
            </a:prstGeom>
          </p:spPr>
        </p:pic>
      </p:grpSp>
      <p:sp>
        <p:nvSpPr>
          <p:cNvPr id="249" name="Rectangle 248"/>
          <p:cNvSpPr/>
          <p:nvPr/>
        </p:nvSpPr>
        <p:spPr>
          <a:xfrm>
            <a:off x="8282495" y="6471896"/>
            <a:ext cx="3712623" cy="45720"/>
          </a:xfrm>
          <a:prstGeom prst="rect">
            <a:avLst/>
          </a:prstGeom>
          <a:solidFill>
            <a:schemeClr val="accent1"/>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sp>
        <p:nvSpPr>
          <p:cNvPr id="135" name="Rectangle 134"/>
          <p:cNvSpPr/>
          <p:nvPr/>
        </p:nvSpPr>
        <p:spPr>
          <a:xfrm>
            <a:off x="460527" y="2485112"/>
            <a:ext cx="3858079" cy="45720"/>
          </a:xfrm>
          <a:prstGeom prst="rect">
            <a:avLst/>
          </a:prstGeom>
          <a:solidFill>
            <a:schemeClr val="accent1"/>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sp>
        <p:nvSpPr>
          <p:cNvPr id="136" name="Rectangle 135"/>
          <p:cNvSpPr/>
          <p:nvPr/>
        </p:nvSpPr>
        <p:spPr>
          <a:xfrm>
            <a:off x="4451500" y="2485112"/>
            <a:ext cx="3712464" cy="45720"/>
          </a:xfrm>
          <a:prstGeom prst="rect">
            <a:avLst/>
          </a:prstGeom>
          <a:solidFill>
            <a:schemeClr val="accent1"/>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sp>
        <p:nvSpPr>
          <p:cNvPr id="137" name="Rectangle 136"/>
          <p:cNvSpPr/>
          <p:nvPr/>
        </p:nvSpPr>
        <p:spPr>
          <a:xfrm>
            <a:off x="8282495" y="2485112"/>
            <a:ext cx="3712464" cy="45720"/>
          </a:xfrm>
          <a:prstGeom prst="rect">
            <a:avLst/>
          </a:prstGeom>
          <a:solidFill>
            <a:schemeClr val="accent1"/>
          </a:solidFill>
          <a:ln>
            <a:noFill/>
          </a:ln>
        </p:spPr>
        <p:txBody>
          <a:bodyPr vert="horz" wrap="square" lIns="91440" tIns="45720" rIns="91440" bIns="45720" rtlCol="0" anchor="ctr">
            <a:noAutofit/>
          </a:bodyPr>
          <a:lstStyle/>
          <a:p>
            <a:pPr marL="0" marR="0" lvl="0" indent="0" algn="l" defTabSz="91422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a:noFill/>
              </a:ln>
              <a:solidFill>
                <a:prstClr val="white"/>
              </a:solidFill>
              <a:effectLst/>
              <a:uLnTx/>
              <a:uFillTx/>
              <a:latin typeface="Segoe UI Semilight"/>
              <a:ea typeface="Segoe UI Black" panose="020B0A02040204020203" pitchFamily="34" charset="0"/>
              <a:cs typeface="Segoe UI Black" panose="020B0A02040204020203" pitchFamily="34" charset="0"/>
            </a:endParaRPr>
          </a:p>
        </p:txBody>
      </p:sp>
      <p:grpSp>
        <p:nvGrpSpPr>
          <p:cNvPr id="5" name="Group 4"/>
          <p:cNvGrpSpPr>
            <a:grpSpLocks noChangeAspect="1"/>
          </p:cNvGrpSpPr>
          <p:nvPr/>
        </p:nvGrpSpPr>
        <p:grpSpPr bwMode="auto">
          <a:xfrm>
            <a:off x="3864859" y="1821625"/>
            <a:ext cx="422392" cy="421390"/>
            <a:chOff x="2254" y="1027"/>
            <a:chExt cx="422" cy="421"/>
          </a:xfrm>
        </p:grpSpPr>
        <p:sp>
          <p:nvSpPr>
            <p:cNvPr id="7" name="Freeform 5"/>
            <p:cNvSpPr>
              <a:spLocks/>
            </p:cNvSpPr>
            <p:nvPr/>
          </p:nvSpPr>
          <p:spPr bwMode="auto">
            <a:xfrm>
              <a:off x="2359" y="1133"/>
              <a:ext cx="211" cy="208"/>
            </a:xfrm>
            <a:custGeom>
              <a:avLst/>
              <a:gdLst>
                <a:gd name="T0" fmla="*/ 97 w 211"/>
                <a:gd name="T1" fmla="*/ 10 h 208"/>
                <a:gd name="T2" fmla="*/ 187 w 211"/>
                <a:gd name="T3" fmla="*/ 97 h 208"/>
                <a:gd name="T4" fmla="*/ 0 w 211"/>
                <a:gd name="T5" fmla="*/ 97 h 208"/>
                <a:gd name="T6" fmla="*/ 0 w 211"/>
                <a:gd name="T7" fmla="*/ 111 h 208"/>
                <a:gd name="T8" fmla="*/ 187 w 211"/>
                <a:gd name="T9" fmla="*/ 111 h 208"/>
                <a:gd name="T10" fmla="*/ 97 w 211"/>
                <a:gd name="T11" fmla="*/ 198 h 208"/>
                <a:gd name="T12" fmla="*/ 107 w 211"/>
                <a:gd name="T13" fmla="*/ 208 h 208"/>
                <a:gd name="T14" fmla="*/ 211 w 211"/>
                <a:gd name="T15" fmla="*/ 104 h 208"/>
                <a:gd name="T16" fmla="*/ 107 w 211"/>
                <a:gd name="T17" fmla="*/ 0 h 208"/>
                <a:gd name="T18" fmla="*/ 97 w 211"/>
                <a:gd name="T19" fmla="*/ 1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08">
                  <a:moveTo>
                    <a:pt x="97" y="10"/>
                  </a:moveTo>
                  <a:lnTo>
                    <a:pt x="187" y="97"/>
                  </a:lnTo>
                  <a:lnTo>
                    <a:pt x="0" y="97"/>
                  </a:lnTo>
                  <a:lnTo>
                    <a:pt x="0" y="111"/>
                  </a:lnTo>
                  <a:lnTo>
                    <a:pt x="187" y="111"/>
                  </a:lnTo>
                  <a:lnTo>
                    <a:pt x="97" y="198"/>
                  </a:lnTo>
                  <a:lnTo>
                    <a:pt x="107" y="208"/>
                  </a:lnTo>
                  <a:lnTo>
                    <a:pt x="211" y="104"/>
                  </a:lnTo>
                  <a:lnTo>
                    <a:pt x="107" y="0"/>
                  </a:lnTo>
                  <a:lnTo>
                    <a:pt x="97" y="10"/>
                  </a:lnTo>
                  <a:close/>
                </a:path>
              </a:pathLst>
            </a:custGeom>
            <a:solidFill>
              <a:schemeClr val="tx2"/>
            </a:solid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noEditPoints="1"/>
            </p:cNvSpPr>
            <p:nvPr/>
          </p:nvSpPr>
          <p:spPr bwMode="auto">
            <a:xfrm>
              <a:off x="2254" y="1027"/>
              <a:ext cx="422" cy="421"/>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tx2"/>
            </a:solid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a:grpSpLocks noChangeAspect="1"/>
          </p:cNvGrpSpPr>
          <p:nvPr/>
        </p:nvGrpSpPr>
        <p:grpSpPr bwMode="auto">
          <a:xfrm>
            <a:off x="7710217" y="1821625"/>
            <a:ext cx="422392" cy="421390"/>
            <a:chOff x="2254" y="1027"/>
            <a:chExt cx="422" cy="421"/>
          </a:xfrm>
        </p:grpSpPr>
        <p:sp>
          <p:nvSpPr>
            <p:cNvPr id="144" name="Freeform 5"/>
            <p:cNvSpPr>
              <a:spLocks/>
            </p:cNvSpPr>
            <p:nvPr/>
          </p:nvSpPr>
          <p:spPr bwMode="auto">
            <a:xfrm>
              <a:off x="2359" y="1133"/>
              <a:ext cx="211" cy="208"/>
            </a:xfrm>
            <a:custGeom>
              <a:avLst/>
              <a:gdLst>
                <a:gd name="T0" fmla="*/ 97 w 211"/>
                <a:gd name="T1" fmla="*/ 10 h 208"/>
                <a:gd name="T2" fmla="*/ 187 w 211"/>
                <a:gd name="T3" fmla="*/ 97 h 208"/>
                <a:gd name="T4" fmla="*/ 0 w 211"/>
                <a:gd name="T5" fmla="*/ 97 h 208"/>
                <a:gd name="T6" fmla="*/ 0 w 211"/>
                <a:gd name="T7" fmla="*/ 111 h 208"/>
                <a:gd name="T8" fmla="*/ 187 w 211"/>
                <a:gd name="T9" fmla="*/ 111 h 208"/>
                <a:gd name="T10" fmla="*/ 97 w 211"/>
                <a:gd name="T11" fmla="*/ 198 h 208"/>
                <a:gd name="T12" fmla="*/ 107 w 211"/>
                <a:gd name="T13" fmla="*/ 208 h 208"/>
                <a:gd name="T14" fmla="*/ 211 w 211"/>
                <a:gd name="T15" fmla="*/ 104 h 208"/>
                <a:gd name="T16" fmla="*/ 107 w 211"/>
                <a:gd name="T17" fmla="*/ 0 h 208"/>
                <a:gd name="T18" fmla="*/ 97 w 211"/>
                <a:gd name="T19" fmla="*/ 1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08">
                  <a:moveTo>
                    <a:pt x="97" y="10"/>
                  </a:moveTo>
                  <a:lnTo>
                    <a:pt x="187" y="97"/>
                  </a:lnTo>
                  <a:lnTo>
                    <a:pt x="0" y="97"/>
                  </a:lnTo>
                  <a:lnTo>
                    <a:pt x="0" y="111"/>
                  </a:lnTo>
                  <a:lnTo>
                    <a:pt x="187" y="111"/>
                  </a:lnTo>
                  <a:lnTo>
                    <a:pt x="97" y="198"/>
                  </a:lnTo>
                  <a:lnTo>
                    <a:pt x="107" y="208"/>
                  </a:lnTo>
                  <a:lnTo>
                    <a:pt x="211" y="104"/>
                  </a:lnTo>
                  <a:lnTo>
                    <a:pt x="107" y="0"/>
                  </a:lnTo>
                  <a:lnTo>
                    <a:pt x="97" y="10"/>
                  </a:lnTo>
                  <a:close/>
                </a:path>
              </a:pathLst>
            </a:custGeom>
            <a:solidFill>
              <a:schemeClr val="tx2"/>
            </a:solid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6"/>
            <p:cNvSpPr>
              <a:spLocks noEditPoints="1"/>
            </p:cNvSpPr>
            <p:nvPr/>
          </p:nvSpPr>
          <p:spPr bwMode="auto">
            <a:xfrm>
              <a:off x="2254" y="1027"/>
              <a:ext cx="422" cy="421"/>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tx2"/>
            </a:solid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6" name="Group 145"/>
          <p:cNvGrpSpPr>
            <a:grpSpLocks noChangeAspect="1"/>
          </p:cNvGrpSpPr>
          <p:nvPr/>
        </p:nvGrpSpPr>
        <p:grpSpPr bwMode="auto">
          <a:xfrm>
            <a:off x="11541212" y="1821625"/>
            <a:ext cx="422392" cy="421390"/>
            <a:chOff x="2254" y="1027"/>
            <a:chExt cx="422" cy="421"/>
          </a:xfrm>
        </p:grpSpPr>
        <p:sp>
          <p:nvSpPr>
            <p:cNvPr id="147" name="Freeform 5"/>
            <p:cNvSpPr>
              <a:spLocks/>
            </p:cNvSpPr>
            <p:nvPr/>
          </p:nvSpPr>
          <p:spPr bwMode="auto">
            <a:xfrm>
              <a:off x="2359" y="1133"/>
              <a:ext cx="211" cy="208"/>
            </a:xfrm>
            <a:custGeom>
              <a:avLst/>
              <a:gdLst>
                <a:gd name="T0" fmla="*/ 97 w 211"/>
                <a:gd name="T1" fmla="*/ 10 h 208"/>
                <a:gd name="T2" fmla="*/ 187 w 211"/>
                <a:gd name="T3" fmla="*/ 97 h 208"/>
                <a:gd name="T4" fmla="*/ 0 w 211"/>
                <a:gd name="T5" fmla="*/ 97 h 208"/>
                <a:gd name="T6" fmla="*/ 0 w 211"/>
                <a:gd name="T7" fmla="*/ 111 h 208"/>
                <a:gd name="T8" fmla="*/ 187 w 211"/>
                <a:gd name="T9" fmla="*/ 111 h 208"/>
                <a:gd name="T10" fmla="*/ 97 w 211"/>
                <a:gd name="T11" fmla="*/ 198 h 208"/>
                <a:gd name="T12" fmla="*/ 107 w 211"/>
                <a:gd name="T13" fmla="*/ 208 h 208"/>
                <a:gd name="T14" fmla="*/ 211 w 211"/>
                <a:gd name="T15" fmla="*/ 104 h 208"/>
                <a:gd name="T16" fmla="*/ 107 w 211"/>
                <a:gd name="T17" fmla="*/ 0 h 208"/>
                <a:gd name="T18" fmla="*/ 97 w 211"/>
                <a:gd name="T19" fmla="*/ 1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08">
                  <a:moveTo>
                    <a:pt x="97" y="10"/>
                  </a:moveTo>
                  <a:lnTo>
                    <a:pt x="187" y="97"/>
                  </a:lnTo>
                  <a:lnTo>
                    <a:pt x="0" y="97"/>
                  </a:lnTo>
                  <a:lnTo>
                    <a:pt x="0" y="111"/>
                  </a:lnTo>
                  <a:lnTo>
                    <a:pt x="187" y="111"/>
                  </a:lnTo>
                  <a:lnTo>
                    <a:pt x="97" y="198"/>
                  </a:lnTo>
                  <a:lnTo>
                    <a:pt x="107" y="208"/>
                  </a:lnTo>
                  <a:lnTo>
                    <a:pt x="211" y="104"/>
                  </a:lnTo>
                  <a:lnTo>
                    <a:pt x="107" y="0"/>
                  </a:lnTo>
                  <a:lnTo>
                    <a:pt x="97" y="10"/>
                  </a:lnTo>
                  <a:close/>
                </a:path>
              </a:pathLst>
            </a:custGeom>
            <a:solidFill>
              <a:schemeClr val="tx2"/>
            </a:solid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6"/>
            <p:cNvSpPr>
              <a:spLocks noEditPoints="1"/>
            </p:cNvSpPr>
            <p:nvPr/>
          </p:nvSpPr>
          <p:spPr bwMode="auto">
            <a:xfrm>
              <a:off x="2254" y="1027"/>
              <a:ext cx="422" cy="421"/>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tx2"/>
            </a:solid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4704774" y="3435471"/>
            <a:ext cx="3206075" cy="2163432"/>
            <a:chOff x="4704774" y="3685309"/>
            <a:chExt cx="3206075" cy="2163432"/>
          </a:xfrm>
        </p:grpSpPr>
        <p:grpSp>
          <p:nvGrpSpPr>
            <p:cNvPr id="209" name="Group 208"/>
            <p:cNvGrpSpPr/>
            <p:nvPr/>
          </p:nvGrpSpPr>
          <p:grpSpPr>
            <a:xfrm>
              <a:off x="4704774" y="3685309"/>
              <a:ext cx="3206075" cy="2163432"/>
              <a:chOff x="8490545" y="4153693"/>
              <a:chExt cx="3361488" cy="2268302"/>
            </a:xfrm>
          </p:grpSpPr>
          <p:pic>
            <p:nvPicPr>
              <p:cNvPr id="211" name="Picture 210"/>
              <p:cNvPicPr>
                <a:picLocks noChangeAspect="1"/>
              </p:cNvPicPr>
              <p:nvPr/>
            </p:nvPicPr>
            <p:blipFill>
              <a:blip r:embed="rId20"/>
              <a:stretch>
                <a:fillRect/>
              </a:stretch>
            </p:blipFill>
            <p:spPr>
              <a:xfrm>
                <a:off x="8490545" y="4153693"/>
                <a:ext cx="3361488" cy="2268302"/>
              </a:xfrm>
              <a:prstGeom prst="rect">
                <a:avLst/>
              </a:prstGeom>
            </p:spPr>
          </p:pic>
          <p:sp>
            <p:nvSpPr>
              <p:cNvPr id="213" name="Rectangle 212"/>
              <p:cNvSpPr/>
              <p:nvPr/>
            </p:nvSpPr>
            <p:spPr bwMode="auto">
              <a:xfrm>
                <a:off x="10304462" y="4711718"/>
                <a:ext cx="132557" cy="45719"/>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Freeform 119"/>
              <p:cNvSpPr/>
              <p:nvPr/>
            </p:nvSpPr>
            <p:spPr bwMode="auto">
              <a:xfrm>
                <a:off x="9908607" y="4751143"/>
                <a:ext cx="72535" cy="76664"/>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p:cNvSpPr/>
              <p:nvPr/>
            </p:nvSpPr>
            <p:spPr bwMode="auto">
              <a:xfrm>
                <a:off x="11330781" y="4276764"/>
                <a:ext cx="315913" cy="86593"/>
              </a:xfrm>
              <a:prstGeom prst="rect">
                <a:avLst/>
              </a:prstGeom>
              <a:solidFill>
                <a:srgbClr val="2024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 name="Group 3"/>
            <p:cNvGrpSpPr/>
            <p:nvPr/>
          </p:nvGrpSpPr>
          <p:grpSpPr>
            <a:xfrm>
              <a:off x="4859124" y="3828861"/>
              <a:ext cx="2916451" cy="1881377"/>
              <a:chOff x="4859124" y="3828861"/>
              <a:chExt cx="2916451" cy="1881377"/>
            </a:xfrm>
          </p:grpSpPr>
          <p:pic>
            <p:nvPicPr>
              <p:cNvPr id="149" name="Picture 148"/>
              <p:cNvPicPr>
                <a:picLocks noChangeAspect="1"/>
              </p:cNvPicPr>
              <p:nvPr/>
            </p:nvPicPr>
            <p:blipFill rotWithShape="1">
              <a:blip r:embed="rId21"/>
              <a:srcRect t="1" r="387" b="-14201"/>
              <a:stretch/>
            </p:blipFill>
            <p:spPr>
              <a:xfrm>
                <a:off x="4859124" y="3828861"/>
                <a:ext cx="2916451" cy="1876614"/>
              </a:xfrm>
              <a:prstGeom prst="rect">
                <a:avLst/>
              </a:prstGeom>
              <a:solidFill>
                <a:schemeClr val="bg1"/>
              </a:solidFill>
            </p:spPr>
          </p:pic>
          <p:sp>
            <p:nvSpPr>
              <p:cNvPr id="3" name="Rectangle 2"/>
              <p:cNvSpPr/>
              <p:nvPr/>
            </p:nvSpPr>
            <p:spPr bwMode="auto">
              <a:xfrm>
                <a:off x="4860130" y="5374359"/>
                <a:ext cx="88107" cy="335879"/>
              </a:xfrm>
              <a:prstGeom prst="rect">
                <a:avLst/>
              </a:prstGeom>
              <a:solidFill>
                <a:srgbClr val="3232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2350482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blip>
          <a:srcRect l="8301" t="7600" r="5458" b="3689"/>
          <a:stretch/>
        </p:blipFill>
        <p:spPr>
          <a:xfrm>
            <a:off x="0" y="2146110"/>
            <a:ext cx="6400800" cy="4384437"/>
          </a:xfrm>
          <a:prstGeom prst="rect">
            <a:avLst/>
          </a:prstGeom>
        </p:spPr>
      </p:pic>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Create</a:t>
            </a:r>
            <a:r>
              <a:rPr lang="en-US" dirty="0"/>
              <a:t> compelling interactive </a:t>
            </a:r>
            <a:br>
              <a:rPr lang="en-US" dirty="0"/>
            </a:br>
            <a:r>
              <a:rPr lang="en-US" dirty="0"/>
              <a:t>reports that are always up to date</a:t>
            </a:r>
          </a:p>
        </p:txBody>
      </p:sp>
      <p:sp>
        <p:nvSpPr>
          <p:cNvPr id="38" name="Content Placeholder 2"/>
          <p:cNvSpPr txBox="1">
            <a:spLocks/>
          </p:cNvSpPr>
          <p:nvPr/>
        </p:nvSpPr>
        <p:spPr>
          <a:xfrm>
            <a:off x="6675438" y="1929559"/>
            <a:ext cx="5486400" cy="4389437"/>
          </a:xfrm>
          <a:prstGeom prst="rect">
            <a:avLst/>
          </a:prstGeom>
          <a:noFill/>
        </p:spPr>
        <p:txBody>
          <a:bodyPr vert="horz" wrap="square" lIns="146304" tIns="146304" rIns="91440" bIns="91440"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Pct val="100000"/>
              <a:buNone/>
              <a:tabLst/>
              <a:defRPr/>
            </a:pPr>
            <a:r>
              <a:rPr kumimoji="0" lang="en-US" sz="2000" u="none" strike="noStrike" kern="0" cap="none" spc="0" normalizeH="0" baseline="0" noProof="0" dirty="0">
                <a:ln w="3175">
                  <a:noFill/>
                </a:ln>
                <a:gradFill>
                  <a:gsLst>
                    <a:gs pos="1770">
                      <a:schemeClr val="tx1"/>
                    </a:gs>
                    <a:gs pos="14159">
                      <a:schemeClr val="tx1"/>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Author interactive reports without writing</a:t>
            </a:r>
            <a:br>
              <a:rPr kumimoji="0" lang="en-US" sz="2000" u="none" strike="noStrike" kern="0" cap="none" spc="0" normalizeH="0" baseline="0" noProof="0" dirty="0">
                <a:ln w="3175">
                  <a:noFill/>
                </a:ln>
                <a:gradFill>
                  <a:gsLst>
                    <a:gs pos="1770">
                      <a:schemeClr val="tx1"/>
                    </a:gs>
                    <a:gs pos="14159">
                      <a:schemeClr val="tx1"/>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br>
            <a:r>
              <a:rPr kumimoji="0" lang="en-US" sz="2000" u="none" strike="noStrike" kern="0" cap="none" spc="0" normalizeH="0" baseline="0" noProof="0" dirty="0">
                <a:ln w="3175">
                  <a:noFill/>
                </a:ln>
                <a:gradFill>
                  <a:gsLst>
                    <a:gs pos="1770">
                      <a:schemeClr val="tx1"/>
                    </a:gs>
                    <a:gs pos="14159">
                      <a:schemeClr val="tx1"/>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any code for fast time-to-value</a:t>
            </a:r>
          </a:p>
          <a:p>
            <a:pPr marL="0" marR="0" lvl="0" indent="0" algn="l" defTabSz="914400" rtl="0" eaLnBrk="1" fontAlgn="auto" latinLnBrk="0" hangingPunct="1">
              <a:lnSpc>
                <a:spcPct val="100000"/>
              </a:lnSpc>
              <a:spcBef>
                <a:spcPts val="0"/>
              </a:spcBef>
              <a:spcAft>
                <a:spcPts val="600"/>
              </a:spcAft>
              <a:buClrTx/>
              <a:buSzPct val="100000"/>
              <a:buNone/>
              <a:tabLst/>
              <a:defRPr/>
            </a:pPr>
            <a:endParaRPr kumimoji="0" lang="en-US" sz="2000" u="none" strike="noStrike" kern="0" cap="none" spc="0" normalizeH="0" baseline="0" noProof="0" dirty="0">
              <a:ln w="3175">
                <a:noFill/>
              </a:ln>
              <a:gradFill>
                <a:gsLst>
                  <a:gs pos="1770">
                    <a:schemeClr val="tx1"/>
                  </a:gs>
                  <a:gs pos="14159">
                    <a:schemeClr val="tx1"/>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Pct val="100000"/>
              <a:buNone/>
              <a:tabLst/>
              <a:defRPr/>
            </a:pPr>
            <a:r>
              <a:rPr kumimoji="0" lang="en-US" sz="2000" u="none" strike="noStrike" kern="0" cap="none" spc="0" normalizeH="0" baseline="0" noProof="0" dirty="0">
                <a:ln w="3175">
                  <a:noFill/>
                </a:ln>
                <a:gradFill>
                  <a:gsLst>
                    <a:gs pos="1770">
                      <a:schemeClr val="tx1"/>
                    </a:gs>
                    <a:gs pos="14159">
                      <a:schemeClr val="tx1"/>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Choose modern visualizations out-of-the-box or customize without building them</a:t>
            </a:r>
            <a:br>
              <a:rPr kumimoji="0" lang="en-US" sz="2000" u="none" strike="noStrike" kern="0" cap="none" spc="0" normalizeH="0" baseline="0" noProof="0" dirty="0">
                <a:ln w="3175">
                  <a:noFill/>
                </a:ln>
                <a:gradFill>
                  <a:gsLst>
                    <a:gs pos="1770">
                      <a:schemeClr val="tx1"/>
                    </a:gs>
                    <a:gs pos="14159">
                      <a:schemeClr val="tx1"/>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br>
            <a:r>
              <a:rPr kumimoji="0" lang="en-US" sz="2000" u="none" strike="noStrike" kern="0" cap="none" spc="0" normalizeH="0" baseline="0" noProof="0" dirty="0">
                <a:ln w="3175">
                  <a:noFill/>
                </a:ln>
                <a:gradFill>
                  <a:gsLst>
                    <a:gs pos="1770">
                      <a:schemeClr val="tx1"/>
                    </a:gs>
                    <a:gs pos="14159">
                      <a:schemeClr val="tx1"/>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from scratch</a:t>
            </a:r>
          </a:p>
          <a:p>
            <a:pPr marL="0" marR="0" lvl="0" indent="0" algn="l" defTabSz="914400" rtl="0" eaLnBrk="1" fontAlgn="auto" latinLnBrk="0" hangingPunct="1">
              <a:lnSpc>
                <a:spcPct val="100000"/>
              </a:lnSpc>
              <a:spcBef>
                <a:spcPts val="0"/>
              </a:spcBef>
              <a:spcAft>
                <a:spcPts val="600"/>
              </a:spcAft>
              <a:buClrTx/>
              <a:buSzPct val="100000"/>
              <a:buNone/>
              <a:tabLst/>
              <a:defRPr/>
            </a:pPr>
            <a:endParaRPr kumimoji="0" lang="en-US" sz="2000" u="none" strike="noStrike" kern="0" cap="none" spc="0" normalizeH="0" baseline="0" noProof="0" dirty="0">
              <a:ln w="3175">
                <a:noFill/>
              </a:ln>
              <a:gradFill>
                <a:gsLst>
                  <a:gs pos="1770">
                    <a:schemeClr val="tx1"/>
                  </a:gs>
                  <a:gs pos="14159">
                    <a:schemeClr val="tx1"/>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endParaRPr>
          </a:p>
          <a:p>
            <a:pPr marL="0" indent="0" defTabSz="914400">
              <a:lnSpc>
                <a:spcPct val="100000"/>
              </a:lnSpc>
              <a:spcBef>
                <a:spcPts val="0"/>
              </a:spcBef>
              <a:spcAft>
                <a:spcPts val="600"/>
              </a:spcAft>
              <a:buSzPct val="100000"/>
              <a:buNone/>
              <a:defRPr/>
            </a:pPr>
            <a:r>
              <a:rPr lang="en-AU"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Keep reports up to date with live connectivity, schedule refresh and streaming data</a:t>
            </a:r>
            <a:endParaRPr kumimoji="0" lang="en-US" sz="2000" u="none" strike="noStrike" kern="0" cap="none" spc="0" normalizeH="0" baseline="0" noProof="0" dirty="0">
              <a:ln w="3175">
                <a:noFill/>
              </a:ln>
              <a:gradFill>
                <a:gsLst>
                  <a:gs pos="1770">
                    <a:schemeClr val="tx1"/>
                  </a:gs>
                  <a:gs pos="14159">
                    <a:schemeClr val="tx1"/>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6" name="Rectangle 5"/>
          <p:cNvSpPr/>
          <p:nvPr/>
        </p:nvSpPr>
        <p:spPr>
          <a:xfrm>
            <a:off x="978789"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dirty="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a:t>
            </a:r>
            <a:endParaRPr kumimoji="0" lang="en-US" sz="1000" u="none" strike="noStrike" kern="0" cap="none" spc="0" normalizeH="0" baseline="0" noProof="0" dirty="0">
              <a:ln>
                <a:noFill/>
              </a:ln>
              <a:gradFill>
                <a:gsLst>
                  <a:gs pos="0">
                    <a:schemeClr val="bg1">
                      <a:lumMod val="75000"/>
                    </a:schemeClr>
                  </a:gs>
                  <a:gs pos="100000">
                    <a:schemeClr val="bg1">
                      <a:lumMod val="75000"/>
                    </a:schemeClr>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 name="Rectangle 6"/>
          <p:cNvSpPr/>
          <p:nvPr/>
        </p:nvSpPr>
        <p:spPr>
          <a:xfrm>
            <a:off x="0" y="6697663"/>
            <a:ext cx="957569" cy="296862"/>
          </a:xfrm>
          <a:prstGeom prst="rect">
            <a:avLst/>
          </a:prstGeom>
          <a:solidFill>
            <a:schemeClr val="accent3"/>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Create</a:t>
            </a:r>
          </a:p>
        </p:txBody>
      </p:sp>
      <p:sp>
        <p:nvSpPr>
          <p:cNvPr id="8" name="Rectangle 7"/>
          <p:cNvSpPr/>
          <p:nvPr/>
        </p:nvSpPr>
        <p:spPr>
          <a:xfrm>
            <a:off x="1957579"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dirty="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endParaRPr kumimoji="0" lang="en-US" sz="1000" u="none" strike="noStrike" kern="0" cap="none" spc="0" normalizeH="0" baseline="0" noProof="0" dirty="0">
              <a:ln>
                <a:noFill/>
              </a:ln>
              <a:gradFill>
                <a:gsLst>
                  <a:gs pos="0">
                    <a:schemeClr val="bg1">
                      <a:lumMod val="75000"/>
                    </a:schemeClr>
                  </a:gs>
                  <a:gs pos="100000">
                    <a:schemeClr val="bg1">
                      <a:lumMod val="75000"/>
                    </a:schemeClr>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383389444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Easily author interactive reports</a:t>
            </a:r>
            <a:r>
              <a:rPr lang="en-US" dirty="0"/>
              <a:t> </a:t>
            </a:r>
            <a:br>
              <a:rPr lang="en-US" dirty="0"/>
            </a:br>
            <a:r>
              <a:rPr lang="en-US" dirty="0"/>
              <a:t>for free in Power BI Desktop </a:t>
            </a:r>
          </a:p>
        </p:txBody>
      </p:sp>
      <p:pic>
        <p:nvPicPr>
          <p:cNvPr id="14" name="Picture 13"/>
          <p:cNvPicPr>
            <a:picLocks noChangeAspect="1"/>
          </p:cNvPicPr>
          <p:nvPr/>
        </p:nvPicPr>
        <p:blipFill rotWithShape="1">
          <a:blip r:embed="rId3"/>
          <a:srcRect t="-244" b="-1"/>
          <a:stretch/>
        </p:blipFill>
        <p:spPr>
          <a:xfrm>
            <a:off x="274638" y="2141427"/>
            <a:ext cx="6126162" cy="4007670"/>
          </a:xfrm>
          <a:prstGeom prst="rect">
            <a:avLst/>
          </a:prstGeom>
          <a:solidFill>
            <a:schemeClr val="bg1">
              <a:lumMod val="95000"/>
            </a:schemeClr>
          </a:solidFill>
          <a:ln>
            <a:solidFill>
              <a:schemeClr val="bg1">
                <a:lumMod val="85000"/>
              </a:schemeClr>
            </a:solidFill>
            <a:miter lim="800000"/>
          </a:ln>
        </p:spPr>
      </p:pic>
      <p:sp>
        <p:nvSpPr>
          <p:cNvPr id="11" name="Content Placeholder 2"/>
          <p:cNvSpPr txBox="1">
            <a:spLocks/>
          </p:cNvSpPr>
          <p:nvPr/>
        </p:nvSpPr>
        <p:spPr>
          <a:xfrm>
            <a:off x="6675438" y="1938968"/>
            <a:ext cx="5486400" cy="4389437"/>
          </a:xfrm>
          <a:prstGeom prst="rect">
            <a:avLst/>
          </a:prstGeom>
          <a:noFill/>
        </p:spPr>
        <p:txBody>
          <a:bodyPr vert="horz" wrap="square" lIns="146304" tIns="146304" rIns="91440" bIns="91440"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Shape data into the format</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and structure you need</a:t>
            </a:r>
          </a:p>
          <a:p>
            <a:pPr marL="0" lvl="0" indent="0" defTabSz="914400">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Produce rich data models using formulas</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and relationships</a:t>
            </a:r>
          </a:p>
          <a:p>
            <a:pPr marL="0" lvl="0" indent="0" defTabSz="914400">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Explore data through a freeform,</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drag-and-drop canvas</a:t>
            </a:r>
          </a:p>
          <a:p>
            <a:pPr marL="0" lvl="0" indent="0" defTabSz="914400">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Publish interactive visualizations </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to your app</a:t>
            </a:r>
          </a:p>
        </p:txBody>
      </p:sp>
      <p:sp>
        <p:nvSpPr>
          <p:cNvPr id="13" name="Rectangle 12"/>
          <p:cNvSpPr/>
          <p:nvPr/>
        </p:nvSpPr>
        <p:spPr>
          <a:xfrm>
            <a:off x="978789"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dirty="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a:t>
            </a:r>
            <a:endParaRPr kumimoji="0" lang="en-US" sz="1000" u="none" strike="noStrike" kern="0" cap="none" spc="0" normalizeH="0" baseline="0" noProof="0" dirty="0">
              <a:ln>
                <a:noFill/>
              </a:ln>
              <a:gradFill>
                <a:gsLst>
                  <a:gs pos="0">
                    <a:schemeClr val="bg1">
                      <a:lumMod val="75000"/>
                    </a:schemeClr>
                  </a:gs>
                  <a:gs pos="100000">
                    <a:schemeClr val="bg1">
                      <a:lumMod val="75000"/>
                    </a:schemeClr>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5" name="Rectangle 14"/>
          <p:cNvSpPr/>
          <p:nvPr/>
        </p:nvSpPr>
        <p:spPr>
          <a:xfrm>
            <a:off x="0" y="6697663"/>
            <a:ext cx="957569" cy="296862"/>
          </a:xfrm>
          <a:prstGeom prst="rect">
            <a:avLst/>
          </a:prstGeom>
          <a:solidFill>
            <a:schemeClr val="accent3"/>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Create</a:t>
            </a:r>
          </a:p>
        </p:txBody>
      </p:sp>
      <p:sp>
        <p:nvSpPr>
          <p:cNvPr id="16" name="Rectangle 15"/>
          <p:cNvSpPr/>
          <p:nvPr/>
        </p:nvSpPr>
        <p:spPr>
          <a:xfrm>
            <a:off x="1957579"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dirty="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endParaRPr kumimoji="0" lang="en-US" sz="1000" u="none" strike="noStrike" kern="0" cap="none" spc="0" normalizeH="0" baseline="0" noProof="0" dirty="0">
              <a:ln>
                <a:noFill/>
              </a:ln>
              <a:gradFill>
                <a:gsLst>
                  <a:gs pos="0">
                    <a:schemeClr val="bg1">
                      <a:lumMod val="75000"/>
                    </a:schemeClr>
                  </a:gs>
                  <a:gs pos="100000">
                    <a:schemeClr val="bg1">
                      <a:lumMod val="75000"/>
                    </a:schemeClr>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348366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048827"/>
            <a:ext cx="6400800" cy="4389120"/>
            <a:chOff x="274639" y="7273910"/>
            <a:chExt cx="6400800" cy="4389120"/>
          </a:xfrm>
        </p:grpSpPr>
        <p:sp>
          <p:nvSpPr>
            <p:cNvPr id="17" name="Rectangle 16"/>
            <p:cNvSpPr/>
            <p:nvPr/>
          </p:nvSpPr>
          <p:spPr>
            <a:xfrm>
              <a:off x="274639" y="7273910"/>
              <a:ext cx="6400800" cy="438912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736983" y="7350756"/>
              <a:ext cx="5476113" cy="4235429"/>
              <a:chOff x="550824" y="7373101"/>
              <a:chExt cx="5476113" cy="4235429"/>
            </a:xfrm>
          </p:grpSpPr>
          <p:pic>
            <p:nvPicPr>
              <p:cNvPr id="18" name="Picture 17"/>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0824" y="7373102"/>
                <a:ext cx="2445975" cy="172657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5952" y="9395439"/>
                <a:ext cx="2387541" cy="2116647"/>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29090" y="10050927"/>
                <a:ext cx="1997847" cy="1557603"/>
              </a:xfrm>
              <a:prstGeom prst="rect">
                <a:avLst/>
              </a:prstGeom>
            </p:spPr>
          </p:pic>
          <p:pic>
            <p:nvPicPr>
              <p:cNvPr id="22" name="Picture 2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59828" y="7373101"/>
                <a:ext cx="1852920" cy="1420677"/>
              </a:xfrm>
              <a:prstGeom prst="rect">
                <a:avLst/>
              </a:prstGeom>
            </p:spPr>
          </p:pic>
          <p:grpSp>
            <p:nvGrpSpPr>
              <p:cNvPr id="8" name="Group 7"/>
              <p:cNvGrpSpPr/>
              <p:nvPr/>
            </p:nvGrpSpPr>
            <p:grpSpPr>
              <a:xfrm>
                <a:off x="4172875" y="8901369"/>
                <a:ext cx="1839872" cy="1041967"/>
                <a:chOff x="4469736" y="3492215"/>
                <a:chExt cx="1839872" cy="1041967"/>
              </a:xfrm>
            </p:grpSpPr>
            <p:pic>
              <p:nvPicPr>
                <p:cNvPr id="20" name="Picture 19"/>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469736" y="3492215"/>
                  <a:ext cx="1839872" cy="1041967"/>
                </a:xfrm>
                <a:prstGeom prst="rect">
                  <a:avLst/>
                </a:prstGeom>
              </p:spPr>
            </p:pic>
            <p:pic>
              <p:nvPicPr>
                <p:cNvPr id="23" name="Picture 22"/>
                <p:cNvPicPr>
                  <a:picLocks noChangeAspect="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65041" y="3492215"/>
                  <a:ext cx="1689424" cy="967434"/>
                </a:xfrm>
                <a:prstGeom prst="rect">
                  <a:avLst/>
                </a:prstGeom>
              </p:spPr>
            </p:pic>
          </p:grpSp>
        </p:grpSp>
      </p:grpSp>
      <p:sp>
        <p:nvSpPr>
          <p:cNvPr id="5" name="Title 4"/>
          <p:cNvSpPr>
            <a:spLocks noGrp="1"/>
          </p:cNvSpPr>
          <p:nvPr>
            <p:ph type="title"/>
          </p:nvPr>
        </p:nvSpPr>
        <p:spPr/>
        <p:txBody>
          <a:bodyPr/>
          <a:lstStyle/>
          <a:p>
            <a:r>
              <a:rPr lang="en-US" dirty="0"/>
              <a:t>The right visualization for your app</a:t>
            </a:r>
            <a:br>
              <a:rPr lang="en-US" dirty="0"/>
            </a:br>
            <a:r>
              <a:rPr lang="en-US" dirty="0"/>
              <a:t>with </a:t>
            </a:r>
            <a:r>
              <a:rPr lang="en-US"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Custom Visuals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26" name="Content Placeholder 2"/>
          <p:cNvSpPr txBox="1">
            <a:spLocks/>
          </p:cNvSpPr>
          <p:nvPr/>
        </p:nvSpPr>
        <p:spPr>
          <a:xfrm>
            <a:off x="6675438" y="1929017"/>
            <a:ext cx="5486400" cy="4389437"/>
          </a:xfrm>
          <a:prstGeom prst="rect">
            <a:avLst/>
          </a:prstGeom>
          <a:noFill/>
        </p:spPr>
        <p:txBody>
          <a:bodyPr vert="horz" wrap="square" lIns="146304" tIns="146304" rIns="91440" bIns="91440"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Any visualization you can imagine not limited to “what’s-in-the-box”</a:t>
            </a:r>
          </a:p>
          <a:p>
            <a:pPr marL="0" lvl="0" indent="0" defTabSz="914400">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Download visuals from the Power BI community-authored visuals gallery and</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Office store</a:t>
            </a:r>
          </a:p>
        </p:txBody>
      </p:sp>
      <p:sp>
        <p:nvSpPr>
          <p:cNvPr id="28" name="Rectangle 27"/>
          <p:cNvSpPr/>
          <p:nvPr/>
        </p:nvSpPr>
        <p:spPr>
          <a:xfrm>
            <a:off x="978789"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dirty="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a:t>
            </a:r>
            <a:endParaRPr kumimoji="0" lang="en-US" sz="1000" u="none" strike="noStrike" kern="0" cap="none" spc="0" normalizeH="0" baseline="0" noProof="0" dirty="0">
              <a:ln>
                <a:noFill/>
              </a:ln>
              <a:gradFill>
                <a:gsLst>
                  <a:gs pos="0">
                    <a:schemeClr val="bg1">
                      <a:lumMod val="75000"/>
                    </a:schemeClr>
                  </a:gs>
                  <a:gs pos="100000">
                    <a:schemeClr val="bg1">
                      <a:lumMod val="75000"/>
                    </a:schemeClr>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9" name="Rectangle 28"/>
          <p:cNvSpPr/>
          <p:nvPr/>
        </p:nvSpPr>
        <p:spPr>
          <a:xfrm>
            <a:off x="0" y="6697663"/>
            <a:ext cx="957569" cy="296862"/>
          </a:xfrm>
          <a:prstGeom prst="rect">
            <a:avLst/>
          </a:prstGeom>
          <a:solidFill>
            <a:schemeClr val="accent3"/>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Create</a:t>
            </a:r>
          </a:p>
        </p:txBody>
      </p:sp>
      <p:sp>
        <p:nvSpPr>
          <p:cNvPr id="30" name="Rectangle 29"/>
          <p:cNvSpPr/>
          <p:nvPr/>
        </p:nvSpPr>
        <p:spPr>
          <a:xfrm>
            <a:off x="1957579"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dirty="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endParaRPr kumimoji="0" lang="en-US" sz="1000" u="none" strike="noStrike" kern="0" cap="none" spc="0" normalizeH="0" baseline="0" noProof="0" dirty="0">
              <a:ln>
                <a:noFill/>
              </a:ln>
              <a:gradFill>
                <a:gsLst>
                  <a:gs pos="0">
                    <a:schemeClr val="bg1">
                      <a:lumMod val="75000"/>
                    </a:schemeClr>
                  </a:gs>
                  <a:gs pos="100000">
                    <a:schemeClr val="bg1">
                      <a:lumMod val="75000"/>
                    </a:schemeClr>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149285119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Keep the data in your app </a:t>
            </a:r>
            <a:r>
              <a:rPr lang="en-US"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up to date</a:t>
            </a:r>
          </a:p>
        </p:txBody>
      </p:sp>
      <p:sp>
        <p:nvSpPr>
          <p:cNvPr id="13" name="Content Placeholder 2"/>
          <p:cNvSpPr txBox="1">
            <a:spLocks/>
          </p:cNvSpPr>
          <p:nvPr/>
        </p:nvSpPr>
        <p:spPr>
          <a:xfrm>
            <a:off x="6675438" y="1926855"/>
            <a:ext cx="5486400" cy="4389437"/>
          </a:xfrm>
          <a:prstGeom prst="rect">
            <a:avLst/>
          </a:prstGeom>
          <a:noFill/>
        </p:spPr>
        <p:txBody>
          <a:bodyPr vert="horz" wrap="square" lIns="146304" tIns="146304" rIns="91440" bIns="91440"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Connect directly to data</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sources using Direct Query</a:t>
            </a:r>
          </a:p>
          <a:p>
            <a:pPr marL="0" lvl="0" indent="0" defTabSz="914400">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Create cached models </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with scheduled refresh</a:t>
            </a:r>
          </a:p>
          <a:p>
            <a:pPr marL="0" lvl="0" indent="0" defTabSz="914400">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Track your data in real-time</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with support for streaming data</a:t>
            </a:r>
          </a:p>
        </p:txBody>
      </p:sp>
      <p:sp>
        <p:nvSpPr>
          <p:cNvPr id="15" name="Rectangle 14"/>
          <p:cNvSpPr/>
          <p:nvPr/>
        </p:nvSpPr>
        <p:spPr>
          <a:xfrm>
            <a:off x="978789"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dirty="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a:t>
            </a:r>
            <a:endParaRPr kumimoji="0" lang="en-US" sz="1000" u="none" strike="noStrike" kern="0" cap="none" spc="0" normalizeH="0" baseline="0" noProof="0" dirty="0">
              <a:ln>
                <a:noFill/>
              </a:ln>
              <a:gradFill>
                <a:gsLst>
                  <a:gs pos="0">
                    <a:schemeClr val="bg1">
                      <a:lumMod val="75000"/>
                    </a:schemeClr>
                  </a:gs>
                  <a:gs pos="100000">
                    <a:schemeClr val="bg1">
                      <a:lumMod val="75000"/>
                    </a:schemeClr>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6" name="Rectangle 15"/>
          <p:cNvSpPr/>
          <p:nvPr/>
        </p:nvSpPr>
        <p:spPr>
          <a:xfrm>
            <a:off x="0" y="6697663"/>
            <a:ext cx="957569" cy="296862"/>
          </a:xfrm>
          <a:prstGeom prst="rect">
            <a:avLst/>
          </a:prstGeom>
          <a:solidFill>
            <a:schemeClr val="accent3"/>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Create</a:t>
            </a:r>
          </a:p>
        </p:txBody>
      </p:sp>
      <p:sp>
        <p:nvSpPr>
          <p:cNvPr id="17" name="Rectangle 16"/>
          <p:cNvSpPr/>
          <p:nvPr/>
        </p:nvSpPr>
        <p:spPr>
          <a:xfrm>
            <a:off x="1957579"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dirty="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endParaRPr kumimoji="0" lang="en-US" sz="1000" u="none" strike="noStrike" kern="0" cap="none" spc="0" normalizeH="0" baseline="0" noProof="0" dirty="0">
              <a:ln>
                <a:noFill/>
              </a:ln>
              <a:gradFill>
                <a:gsLst>
                  <a:gs pos="0">
                    <a:schemeClr val="bg1">
                      <a:lumMod val="75000"/>
                    </a:schemeClr>
                  </a:gs>
                  <a:gs pos="100000">
                    <a:schemeClr val="bg1">
                      <a:lumMod val="75000"/>
                    </a:schemeClr>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6" name="Group 35"/>
          <p:cNvGrpSpPr/>
          <p:nvPr/>
        </p:nvGrpSpPr>
        <p:grpSpPr>
          <a:xfrm>
            <a:off x="111297" y="1212849"/>
            <a:ext cx="6881795" cy="4583210"/>
            <a:chOff x="3796353" y="-96836"/>
            <a:chExt cx="10740406" cy="6432836"/>
          </a:xfrm>
        </p:grpSpPr>
        <p:pic>
          <p:nvPicPr>
            <p:cNvPr id="37" name="Picture 4" descr="https://pbiwebprod.blob.core.windows.net/webassets/images/Homepage_metal_large_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6353" y="-96836"/>
              <a:ext cx="10740406" cy="6432836"/>
            </a:xfrm>
            <a:prstGeom prst="rect">
              <a:avLst/>
            </a:prstGeom>
            <a:extLst>
              <a:ext uri="{909E8E84-426E-40DD-AFC4-6F175D3DCCD1}">
                <a14:hiddenFill xmlns:a14="http://schemas.microsoft.com/office/drawing/2010/main">
                  <a:solidFill>
                    <a:srgbClr val="FFFFFF"/>
                  </a:solidFill>
                </a14:hiddenFill>
              </a:ext>
            </a:extLst>
          </p:spPr>
        </p:pic>
        <p:sp>
          <p:nvSpPr>
            <p:cNvPr id="38" name="Rectangle 37"/>
            <p:cNvSpPr/>
            <p:nvPr/>
          </p:nvSpPr>
          <p:spPr bwMode="auto">
            <a:xfrm>
              <a:off x="6471426" y="975688"/>
              <a:ext cx="582057" cy="110118"/>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9" name="Group 38"/>
          <p:cNvGrpSpPr/>
          <p:nvPr/>
        </p:nvGrpSpPr>
        <p:grpSpPr>
          <a:xfrm>
            <a:off x="1012559" y="1874285"/>
            <a:ext cx="5079693" cy="3167617"/>
            <a:chOff x="5254096" y="837614"/>
            <a:chExt cx="7995691" cy="4447124"/>
          </a:xfrm>
        </p:grpSpPr>
        <p:pic>
          <p:nvPicPr>
            <p:cNvPr id="40" name="Picture 39"/>
            <p:cNvPicPr>
              <a:picLocks noChangeAspect="1"/>
            </p:cNvPicPr>
            <p:nvPr/>
          </p:nvPicPr>
          <p:blipFill>
            <a:blip r:embed="rId4"/>
            <a:stretch>
              <a:fillRect/>
            </a:stretch>
          </p:blipFill>
          <p:spPr>
            <a:xfrm>
              <a:off x="5254096" y="837614"/>
              <a:ext cx="7995028" cy="4447124"/>
            </a:xfrm>
            <a:prstGeom prst="rect">
              <a:avLst/>
            </a:prstGeom>
          </p:spPr>
        </p:pic>
        <p:pic>
          <p:nvPicPr>
            <p:cNvPr id="41" name="Picture 40"/>
            <p:cNvPicPr>
              <a:picLocks noChangeAspect="1"/>
            </p:cNvPicPr>
            <p:nvPr/>
          </p:nvPicPr>
          <p:blipFill>
            <a:blip r:embed="rId5"/>
            <a:stretch>
              <a:fillRect/>
            </a:stretch>
          </p:blipFill>
          <p:spPr>
            <a:xfrm>
              <a:off x="5491899" y="1238781"/>
              <a:ext cx="7757888" cy="3976656"/>
            </a:xfrm>
            <a:prstGeom prst="rect">
              <a:avLst/>
            </a:prstGeom>
          </p:spPr>
        </p:pic>
      </p:grpSp>
      <p:pic>
        <p:nvPicPr>
          <p:cNvPr id="42" name="Picture 41"/>
          <p:cNvPicPr>
            <a:picLocks noChangeAspect="1"/>
          </p:cNvPicPr>
          <p:nvPr/>
        </p:nvPicPr>
        <p:blipFill rotWithShape="1">
          <a:blip r:embed="rId6"/>
          <a:srcRect l="322" t="321" r="124" b="10905"/>
          <a:stretch/>
        </p:blipFill>
        <p:spPr>
          <a:xfrm>
            <a:off x="1012559" y="1874285"/>
            <a:ext cx="5088152" cy="3167617"/>
          </a:xfrm>
          <a:prstGeom prst="rect">
            <a:avLst/>
          </a:prstGeom>
        </p:spPr>
      </p:pic>
      <p:pic>
        <p:nvPicPr>
          <p:cNvPr id="43" name="Picture 42"/>
          <p:cNvPicPr>
            <a:picLocks noChangeAspect="1"/>
          </p:cNvPicPr>
          <p:nvPr/>
        </p:nvPicPr>
        <p:blipFill>
          <a:blip r:embed="rId5"/>
          <a:stretch>
            <a:fillRect/>
          </a:stretch>
        </p:blipFill>
        <p:spPr>
          <a:xfrm>
            <a:off x="1238250" y="2114453"/>
            <a:ext cx="4862461" cy="2927449"/>
          </a:xfrm>
          <a:prstGeom prst="rect">
            <a:avLst/>
          </a:prstGeom>
        </p:spPr>
      </p:pic>
    </p:spTree>
    <p:extLst>
      <p:ext uri="{BB962C8B-B14F-4D97-AF65-F5344CB8AC3E}">
        <p14:creationId xmlns:p14="http://schemas.microsoft.com/office/powerpoint/2010/main" val="52695977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Provision</a:t>
            </a:r>
            <a:r>
              <a:rPr lang="en-AU" dirty="0"/>
              <a:t> automatically and deploy </a:t>
            </a:r>
            <a:br>
              <a:rPr lang="en-AU" dirty="0"/>
            </a:br>
            <a:r>
              <a:rPr lang="en-AU" dirty="0"/>
              <a:t>at scale</a:t>
            </a:r>
            <a:endParaRPr lang="en-US" dirty="0"/>
          </a:p>
        </p:txBody>
      </p:sp>
      <p:pic>
        <p:nvPicPr>
          <p:cNvPr id="93" name="Picture 92"/>
          <p:cNvPicPr>
            <a:picLocks noChangeAspect="1"/>
          </p:cNvPicPr>
          <p:nvPr/>
        </p:nvPicPr>
        <p:blipFill rotWithShape="1">
          <a:blip r:embed="rId3" cstate="print">
            <a:extLst>
              <a:ext uri="{28A0092B-C50C-407E-A947-70E740481C1C}">
                <a14:useLocalDpi xmlns:a14="http://schemas.microsoft.com/office/drawing/2010/main" val="0"/>
              </a:ext>
            </a:extLst>
          </a:blip>
          <a:srcRect l="30680" t="2598" r="9094" b="32006"/>
          <a:stretch/>
        </p:blipFill>
        <p:spPr>
          <a:xfrm>
            <a:off x="0" y="2146427"/>
            <a:ext cx="6400800" cy="4389120"/>
          </a:xfrm>
          <a:prstGeom prst="rect">
            <a:avLst/>
          </a:prstGeom>
        </p:spPr>
      </p:pic>
      <p:sp>
        <p:nvSpPr>
          <p:cNvPr id="6" name="Content Placeholder 2"/>
          <p:cNvSpPr txBox="1">
            <a:spLocks/>
          </p:cNvSpPr>
          <p:nvPr/>
        </p:nvSpPr>
        <p:spPr>
          <a:xfrm>
            <a:off x="6628019" y="1969180"/>
            <a:ext cx="5486400" cy="4389437"/>
          </a:xfrm>
          <a:prstGeom prst="rect">
            <a:avLst/>
          </a:prstGeom>
          <a:noFill/>
        </p:spPr>
        <p:txBody>
          <a:bodyPr vert="horz" wrap="square" lIns="146304" tIns="146304" rIns="91440" bIns="91440"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Pct val="100000"/>
              <a:buFont typeface="Wingdings" panose="05000000000000000000" pitchFamily="2" charset="2"/>
              <a:buNone/>
              <a:tabLst/>
              <a:defRPr/>
            </a:pPr>
            <a:r>
              <a:rPr kumimoji="0" lang="en-US" sz="2000" b="0" i="0" u="none" strike="noStrike" kern="0" cap="none" spc="0" normalizeH="0" baseline="0" noProof="0" dirty="0">
                <a:ln w="3175">
                  <a:noFill/>
                </a:ln>
                <a:gradFill>
                  <a:gsLst>
                    <a:gs pos="1770">
                      <a:srgbClr val="353535"/>
                    </a:gs>
                    <a:gs pos="14159">
                      <a:srgbClr val="353535"/>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Automate provisioning with Power BI APIs</a:t>
            </a:r>
            <a:br>
              <a:rPr kumimoji="0" lang="en-US" sz="2000" b="0" i="0" u="none" strike="noStrike" kern="0" cap="none" spc="0" normalizeH="0" baseline="0" noProof="0" dirty="0">
                <a:ln w="3175">
                  <a:noFill/>
                </a:ln>
                <a:gradFill>
                  <a:gsLst>
                    <a:gs pos="1770">
                      <a:srgbClr val="353535"/>
                    </a:gs>
                    <a:gs pos="14159">
                      <a:srgbClr val="353535"/>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br>
            <a:endParaRPr kumimoji="0" lang="en-US" sz="2000" b="0" i="0" u="none" strike="noStrike" kern="0" cap="none" spc="0" normalizeH="0" baseline="0" noProof="0" dirty="0">
              <a:ln w="3175">
                <a:noFill/>
              </a:ln>
              <a:gradFill>
                <a:gsLst>
                  <a:gs pos="1770">
                    <a:srgbClr val="353535"/>
                  </a:gs>
                  <a:gs pos="14159">
                    <a:srgbClr val="353535"/>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Pct val="100000"/>
              <a:buFont typeface="Wingdings" panose="05000000000000000000" pitchFamily="2" charset="2"/>
              <a:buNone/>
              <a:tabLst/>
              <a:defRPr/>
            </a:pPr>
            <a:r>
              <a:rPr kumimoji="0" lang="en-US" sz="2000" b="0" i="0" u="none" strike="noStrike" kern="0" cap="none" spc="0" normalizeH="0" baseline="0" noProof="0" dirty="0">
                <a:ln w="3175">
                  <a:noFill/>
                </a:ln>
                <a:gradFill>
                  <a:gsLst>
                    <a:gs pos="1770">
                      <a:srgbClr val="353535"/>
                    </a:gs>
                    <a:gs pos="14159">
                      <a:srgbClr val="353535"/>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Easily scale up while keeping costs</a:t>
            </a:r>
            <a:br>
              <a:rPr kumimoji="0" lang="en-US" sz="2000" b="0" i="0" u="none" strike="noStrike" kern="0" cap="none" spc="0" normalizeH="0" baseline="0" noProof="0" dirty="0">
                <a:ln w="3175">
                  <a:noFill/>
                </a:ln>
                <a:gradFill>
                  <a:gsLst>
                    <a:gs pos="1770">
                      <a:srgbClr val="353535"/>
                    </a:gs>
                    <a:gs pos="14159">
                      <a:srgbClr val="353535"/>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br>
            <a:r>
              <a:rPr kumimoji="0" lang="en-US" sz="2000" b="0" i="0" u="none" strike="noStrike" kern="0" cap="none" spc="0" normalizeH="0" baseline="0" noProof="0" dirty="0">
                <a:ln w="3175">
                  <a:noFill/>
                </a:ln>
                <a:gradFill>
                  <a:gsLst>
                    <a:gs pos="1770">
                      <a:srgbClr val="353535"/>
                    </a:gs>
                    <a:gs pos="14159">
                      <a:srgbClr val="353535"/>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under control with Power BI Premium dedicated capacity</a:t>
            </a:r>
          </a:p>
        </p:txBody>
      </p:sp>
      <p:sp>
        <p:nvSpPr>
          <p:cNvPr id="2" name="Rectangle 1"/>
          <p:cNvSpPr/>
          <p:nvPr/>
        </p:nvSpPr>
        <p:spPr bwMode="auto">
          <a:xfrm>
            <a:off x="6785165" y="1829463"/>
            <a:ext cx="5303837" cy="914400"/>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7" name="Straight Connector 6"/>
          <p:cNvCxnSpPr>
            <a:cxnSpLocks/>
          </p:cNvCxnSpPr>
          <p:nvPr/>
        </p:nvCxnSpPr>
        <p:spPr>
          <a:xfrm>
            <a:off x="6667499" y="2824962"/>
            <a:ext cx="0" cy="795338"/>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978789" y="2365617"/>
            <a:ext cx="5490157" cy="4082190"/>
            <a:chOff x="979718" y="2020079"/>
            <a:chExt cx="5740253" cy="4268148"/>
          </a:xfrm>
        </p:grpSpPr>
        <p:sp>
          <p:nvSpPr>
            <p:cNvPr id="12" name="Rectangle 11"/>
            <p:cNvSpPr/>
            <p:nvPr/>
          </p:nvSpPr>
          <p:spPr>
            <a:xfrm>
              <a:off x="979718" y="2020079"/>
              <a:ext cx="1256043" cy="704735"/>
            </a:xfrm>
            <a:prstGeom prst="rect">
              <a:avLst/>
            </a:prstGeom>
          </p:spPr>
          <p:txBody>
            <a:bodyPr wrap="square">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Dedicated </a:t>
              </a:r>
            </a:p>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resources </a:t>
              </a:r>
            </a:p>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in the cloud</a:t>
              </a:r>
            </a:p>
          </p:txBody>
        </p:sp>
        <p:sp>
          <p:nvSpPr>
            <p:cNvPr id="13" name="Rectangle 12"/>
            <p:cNvSpPr/>
            <p:nvPr/>
          </p:nvSpPr>
          <p:spPr>
            <a:xfrm>
              <a:off x="3441379" y="5786224"/>
              <a:ext cx="2284554" cy="502003"/>
            </a:xfrm>
            <a:prstGeom prst="rect">
              <a:avLst/>
            </a:prstGeom>
          </p:spPr>
          <p:txBody>
            <a:bodyPr wrap="square">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Flexibility to </a:t>
              </a:r>
              <a:br>
                <a:rPr kumimoji="0" lang="en-US" sz="1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br>
              <a:r>
                <a:rPr kumimoji="0" lang="en-US" sz="1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license by capacity</a:t>
              </a:r>
            </a:p>
          </p:txBody>
        </p:sp>
        <p:grpSp>
          <p:nvGrpSpPr>
            <p:cNvPr id="11" name="Group 10"/>
            <p:cNvGrpSpPr/>
            <p:nvPr/>
          </p:nvGrpSpPr>
          <p:grpSpPr>
            <a:xfrm>
              <a:off x="1923026" y="2528436"/>
              <a:ext cx="3292026" cy="3226898"/>
              <a:chOff x="1759034" y="2270142"/>
              <a:chExt cx="3857907" cy="3781585"/>
            </a:xfrm>
          </p:grpSpPr>
          <p:grpSp>
            <p:nvGrpSpPr>
              <p:cNvPr id="14" name="Group 13"/>
              <p:cNvGrpSpPr/>
              <p:nvPr/>
            </p:nvGrpSpPr>
            <p:grpSpPr>
              <a:xfrm>
                <a:off x="2068359" y="2270142"/>
                <a:ext cx="3215312" cy="3215311"/>
                <a:chOff x="4284204" y="1660542"/>
                <a:chExt cx="3839473" cy="3839473"/>
              </a:xfrm>
            </p:grpSpPr>
            <p:sp>
              <p:nvSpPr>
                <p:cNvPr id="15" name="Oval 14"/>
                <p:cNvSpPr/>
                <p:nvPr/>
              </p:nvSpPr>
              <p:spPr bwMode="auto">
                <a:xfrm>
                  <a:off x="4284204" y="1660542"/>
                  <a:ext cx="3839473" cy="3839473"/>
                </a:xfrm>
                <a:prstGeom prst="ellipse">
                  <a:avLst/>
                </a:prstGeom>
                <a:no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 name="Rectangle 15"/>
                <p:cNvSpPr/>
                <p:nvPr/>
              </p:nvSpPr>
              <p:spPr>
                <a:xfrm>
                  <a:off x="4859128" y="4268302"/>
                  <a:ext cx="2709037" cy="405286"/>
                </a:xfrm>
                <a:prstGeom prst="rect">
                  <a:avLst/>
                </a:prstGeom>
              </p:spPr>
              <p:txBody>
                <a:bodyPr wrap="none" lIns="0" tIns="0" rIns="0" b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 BI Premium</a:t>
                  </a:r>
                </a:p>
              </p:txBody>
            </p:sp>
            <p:grpSp>
              <p:nvGrpSpPr>
                <p:cNvPr id="17" name="Group 16"/>
                <p:cNvGrpSpPr/>
                <p:nvPr/>
              </p:nvGrpSpPr>
              <p:grpSpPr>
                <a:xfrm>
                  <a:off x="5703878" y="2685165"/>
                  <a:ext cx="1000125" cy="1477328"/>
                  <a:chOff x="8801100" y="3312597"/>
                  <a:chExt cx="1000125" cy="1477328"/>
                </a:xfrm>
              </p:grpSpPr>
              <p:grpSp>
                <p:nvGrpSpPr>
                  <p:cNvPr id="18" name="Group 17"/>
                  <p:cNvGrpSpPr/>
                  <p:nvPr/>
                </p:nvGrpSpPr>
                <p:grpSpPr>
                  <a:xfrm>
                    <a:off x="8801100" y="3312597"/>
                    <a:ext cx="1000125" cy="1477328"/>
                    <a:chOff x="8801100" y="3312597"/>
                    <a:chExt cx="1000125" cy="1477328"/>
                  </a:xfrm>
                </p:grpSpPr>
                <p:sp>
                  <p:nvSpPr>
                    <p:cNvPr id="23" name="Rectangle 22"/>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 name="Rectangle 23"/>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 name="Rectangle 24"/>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 name="Rectangle 25"/>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9" name="Oval 18"/>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Oval 19"/>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 name="Oval 20"/>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 name="Oval 21"/>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27" name="Group 26"/>
              <p:cNvGrpSpPr/>
              <p:nvPr/>
            </p:nvGrpSpPr>
            <p:grpSpPr>
              <a:xfrm>
                <a:off x="1759034" y="2724481"/>
                <a:ext cx="967731" cy="967731"/>
                <a:chOff x="821376" y="2559212"/>
                <a:chExt cx="1155588" cy="1155588"/>
              </a:xfrm>
            </p:grpSpPr>
            <p:sp>
              <p:nvSpPr>
                <p:cNvPr id="28" name="Oval 27"/>
                <p:cNvSpPr/>
                <p:nvPr/>
              </p:nvSpPr>
              <p:spPr bwMode="auto">
                <a:xfrm>
                  <a:off x="821376" y="2559212"/>
                  <a:ext cx="1155588" cy="1155588"/>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 name="Freeform 755"/>
                <p:cNvSpPr>
                  <a:spLocks noEditPoints="1"/>
                </p:cNvSpPr>
                <p:nvPr/>
              </p:nvSpPr>
              <p:spPr bwMode="auto">
                <a:xfrm>
                  <a:off x="1125046" y="2902190"/>
                  <a:ext cx="548249" cy="469632"/>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000000"/>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0" name="Group 29"/>
              <p:cNvGrpSpPr/>
              <p:nvPr/>
            </p:nvGrpSpPr>
            <p:grpSpPr>
              <a:xfrm>
                <a:off x="4649210" y="2724481"/>
                <a:ext cx="967731" cy="967731"/>
                <a:chOff x="4321340" y="2559212"/>
                <a:chExt cx="1155588" cy="1155588"/>
              </a:xfrm>
            </p:grpSpPr>
            <p:sp>
              <p:nvSpPr>
                <p:cNvPr id="31" name="Oval 30"/>
                <p:cNvSpPr/>
                <p:nvPr/>
              </p:nvSpPr>
              <p:spPr bwMode="auto">
                <a:xfrm>
                  <a:off x="4321340" y="2559212"/>
                  <a:ext cx="1155588" cy="1155588"/>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 name="Group 4"/>
                <p:cNvGrpSpPr>
                  <a:grpSpLocks noChangeAspect="1"/>
                </p:cNvGrpSpPr>
                <p:nvPr/>
              </p:nvGrpSpPr>
              <p:grpSpPr bwMode="auto">
                <a:xfrm flipH="1">
                  <a:off x="4593363" y="2889237"/>
                  <a:ext cx="611543" cy="317739"/>
                  <a:chOff x="4" y="-10"/>
                  <a:chExt cx="741" cy="385"/>
                </a:xfrm>
                <a:solidFill>
                  <a:schemeClr val="accent5"/>
                </a:solidFill>
              </p:grpSpPr>
              <p:sp>
                <p:nvSpPr>
                  <p:cNvPr id="33"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36" name="Oval 35"/>
              <p:cNvSpPr/>
              <p:nvPr/>
            </p:nvSpPr>
            <p:spPr bwMode="auto">
              <a:xfrm>
                <a:off x="3192149" y="5083996"/>
                <a:ext cx="967731" cy="967731"/>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40" name="Rectangle 39"/>
            <p:cNvSpPr/>
            <p:nvPr/>
          </p:nvSpPr>
          <p:spPr>
            <a:xfrm>
              <a:off x="4859417" y="2059258"/>
              <a:ext cx="1860554" cy="502003"/>
            </a:xfrm>
            <a:prstGeom prst="rect">
              <a:avLst/>
            </a:prstGeom>
          </p:spPr>
          <p:txBody>
            <a:bodyPr wrap="square">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Greater scale </a:t>
              </a:r>
              <a:br>
                <a:rPr kumimoji="0" lang="en-US" sz="1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br>
              <a:r>
                <a:rPr kumimoji="0" lang="en-US" sz="1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and performance</a:t>
              </a:r>
            </a:p>
          </p:txBody>
        </p:sp>
      </p:grpSp>
      <p:sp>
        <p:nvSpPr>
          <p:cNvPr id="44" name="Rectangle 43"/>
          <p:cNvSpPr/>
          <p:nvPr/>
        </p:nvSpPr>
        <p:spPr>
          <a:xfrm>
            <a:off x="978789" y="6697663"/>
            <a:ext cx="957569" cy="296862"/>
          </a:xfrm>
          <a:prstGeom prst="rect">
            <a:avLst/>
          </a:prstGeom>
          <a:solidFill>
            <a:schemeClr val="accent3"/>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Provision</a:t>
            </a:r>
          </a:p>
        </p:txBody>
      </p:sp>
      <p:sp>
        <p:nvSpPr>
          <p:cNvPr id="45" name="Rectangle 44"/>
          <p:cNvSpPr/>
          <p:nvPr/>
        </p:nvSpPr>
        <p:spPr>
          <a:xfrm>
            <a:off x="0"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lumMod val="75000"/>
                      </a:srgbClr>
                    </a:gs>
                    <a:gs pos="100000">
                      <a:srgbClr val="FFFFFF">
                        <a:lumMod val="75000"/>
                      </a:srgbClr>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Create</a:t>
            </a:r>
          </a:p>
        </p:txBody>
      </p:sp>
      <p:sp>
        <p:nvSpPr>
          <p:cNvPr id="46" name="Rectangle 45"/>
          <p:cNvSpPr/>
          <p:nvPr/>
        </p:nvSpPr>
        <p:spPr>
          <a:xfrm>
            <a:off x="1957579"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lumMod val="75000"/>
                      </a:srgbClr>
                    </a:gs>
                    <a:gs pos="100000">
                      <a:srgbClr val="FFFFFF">
                        <a:lumMod val="75000"/>
                      </a:srgbClr>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Embed</a:t>
            </a:r>
          </a:p>
        </p:txBody>
      </p:sp>
      <p:grpSp>
        <p:nvGrpSpPr>
          <p:cNvPr id="49" name="Group 4"/>
          <p:cNvGrpSpPr>
            <a:grpSpLocks noChangeAspect="1"/>
          </p:cNvGrpSpPr>
          <p:nvPr/>
        </p:nvGrpSpPr>
        <p:grpSpPr bwMode="auto">
          <a:xfrm>
            <a:off x="3200400" y="5371510"/>
            <a:ext cx="439833" cy="412344"/>
            <a:chOff x="3829" y="2123"/>
            <a:chExt cx="176" cy="165"/>
          </a:xfrm>
        </p:grpSpPr>
        <p:sp>
          <p:nvSpPr>
            <p:cNvPr id="5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Oval 8"/>
            <p:cNvSpPr>
              <a:spLocks noChangeArrowheads="1"/>
            </p:cNvSpPr>
            <p:nvPr/>
          </p:nvSpPr>
          <p:spPr bwMode="auto">
            <a:xfrm>
              <a:off x="3955" y="2146"/>
              <a:ext cx="46" cy="45"/>
            </a:xfrm>
            <a:prstGeom prst="ellipse">
              <a:avLst/>
            </a:prstGeom>
            <a:noFill/>
            <a:ln w="222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Oval 9"/>
            <p:cNvSpPr>
              <a:spLocks noChangeArrowheads="1"/>
            </p:cNvSpPr>
            <p:nvPr/>
          </p:nvSpPr>
          <p:spPr bwMode="auto">
            <a:xfrm>
              <a:off x="3893" y="2191"/>
              <a:ext cx="56" cy="56"/>
            </a:xfrm>
            <a:prstGeom prst="ellipse">
              <a:avLst/>
            </a:prstGeom>
            <a:noFill/>
            <a:ln w="222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Oval 10"/>
            <p:cNvSpPr>
              <a:spLocks noChangeArrowheads="1"/>
            </p:cNvSpPr>
            <p:nvPr/>
          </p:nvSpPr>
          <p:spPr bwMode="auto">
            <a:xfrm>
              <a:off x="3871" y="2123"/>
              <a:ext cx="28" cy="28"/>
            </a:xfrm>
            <a:prstGeom prst="ellipse">
              <a:avLst/>
            </a:prstGeom>
            <a:noFill/>
            <a:ln w="222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Oval 11"/>
            <p:cNvSpPr>
              <a:spLocks noChangeArrowheads="1"/>
            </p:cNvSpPr>
            <p:nvPr/>
          </p:nvSpPr>
          <p:spPr bwMode="auto">
            <a:xfrm>
              <a:off x="3829" y="2186"/>
              <a:ext cx="27" cy="27"/>
            </a:xfrm>
            <a:prstGeom prst="ellipse">
              <a:avLst/>
            </a:prstGeom>
            <a:noFill/>
            <a:ln w="222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713497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accel="100000" fill="hold" nodeType="clickEffect">
                                  <p:stCondLst>
                                    <p:cond delay="0"/>
                                  </p:stCondLst>
                                  <p:childTnLst>
                                    <p:anim calcmode="lin" valueType="num">
                                      <p:cBhvr additive="base">
                                        <p:cTn id="6" dur="500"/>
                                        <p:tgtEl>
                                          <p:spTgt spid="93"/>
                                        </p:tgtEl>
                                        <p:attrNameLst>
                                          <p:attrName>ppt_x</p:attrName>
                                        </p:attrNameLst>
                                      </p:cBhvr>
                                      <p:tavLst>
                                        <p:tav tm="0">
                                          <p:val>
                                            <p:strVal val="ppt_x"/>
                                          </p:val>
                                        </p:tav>
                                        <p:tav tm="100000">
                                          <p:val>
                                            <p:strVal val="0-ppt_w/2"/>
                                          </p:val>
                                        </p:tav>
                                      </p:tavLst>
                                    </p:anim>
                                    <p:anim calcmode="lin" valueType="num">
                                      <p:cBhvr additive="base">
                                        <p:cTn id="7" dur="500"/>
                                        <p:tgtEl>
                                          <p:spTgt spid="93"/>
                                        </p:tgtEl>
                                        <p:attrNameLst>
                                          <p:attrName>ppt_y</p:attrName>
                                        </p:attrNameLst>
                                      </p:cBhvr>
                                      <p:tavLst>
                                        <p:tav tm="0">
                                          <p:val>
                                            <p:strVal val="ppt_y"/>
                                          </p:val>
                                        </p:tav>
                                        <p:tav tm="100000">
                                          <p:val>
                                            <p:strVal val="ppt_y"/>
                                          </p:val>
                                        </p:tav>
                                      </p:tavLst>
                                    </p:anim>
                                    <p:set>
                                      <p:cBhvr>
                                        <p:cTn id="8" dur="1" fill="hold">
                                          <p:stCondLst>
                                            <p:cond delay="499"/>
                                          </p:stCondLst>
                                        </p:cTn>
                                        <p:tgtEl>
                                          <p:spTgt spid="93"/>
                                        </p:tgtEl>
                                        <p:attrNameLst>
                                          <p:attrName>style.visibility</p:attrName>
                                        </p:attrNameLst>
                                      </p:cBhvr>
                                      <p:to>
                                        <p:strVal val="hidden"/>
                                      </p:to>
                                    </p:set>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3F5EAF-9B0C-426B-86EB-FA04D6D35B39}"/>
              </a:ext>
            </a:extLst>
          </p:cNvPr>
          <p:cNvSpPr/>
          <p:nvPr/>
        </p:nvSpPr>
        <p:spPr bwMode="auto">
          <a:xfrm>
            <a:off x="0" y="1797430"/>
            <a:ext cx="12436475" cy="519709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Azure SQL Database</a:t>
            </a:r>
          </a:p>
        </p:txBody>
      </p:sp>
      <p:sp>
        <p:nvSpPr>
          <p:cNvPr id="7" name="Text Placeholder 6"/>
          <p:cNvSpPr>
            <a:spLocks noGrp="1"/>
          </p:cNvSpPr>
          <p:nvPr>
            <p:ph type="body" sz="quarter" idx="4294967295"/>
          </p:nvPr>
        </p:nvSpPr>
        <p:spPr>
          <a:xfrm>
            <a:off x="3049270" y="1967387"/>
            <a:ext cx="8664575" cy="4585871"/>
          </a:xfrm>
        </p:spPr>
        <p:txBody>
          <a:bodyPr/>
          <a:lstStyle/>
          <a:p>
            <a:pPr marL="0" indent="0">
              <a:lnSpc>
                <a:spcPct val="100000"/>
              </a:lnSpc>
              <a:spcBef>
                <a:spcPts val="1200"/>
              </a:spcBef>
              <a:buNone/>
            </a:pPr>
            <a:r>
              <a:rPr lang="en-US" sz="2400" dirty="0">
                <a:solidFill>
                  <a:srgbClr val="FFFFFF"/>
                </a:solidFill>
                <a:latin typeface="+mn-lt"/>
              </a:rPr>
              <a:t>Database provisioning on-demand</a:t>
            </a:r>
          </a:p>
          <a:p>
            <a:pPr marL="0" indent="0">
              <a:lnSpc>
                <a:spcPct val="100000"/>
              </a:lnSpc>
              <a:spcBef>
                <a:spcPts val="1200"/>
              </a:spcBef>
              <a:buNone/>
            </a:pPr>
            <a:r>
              <a:rPr lang="en-US" sz="2400" dirty="0">
                <a:solidFill>
                  <a:srgbClr val="FFFFFF"/>
                </a:solidFill>
                <a:latin typeface="+mn-lt"/>
              </a:rPr>
              <a:t>Elastic, scalable performance for all workloads</a:t>
            </a:r>
          </a:p>
          <a:p>
            <a:pPr marL="0" indent="0">
              <a:lnSpc>
                <a:spcPct val="100000"/>
              </a:lnSpc>
              <a:spcBef>
                <a:spcPts val="1200"/>
              </a:spcBef>
              <a:buNone/>
            </a:pPr>
            <a:r>
              <a:rPr lang="en-US" sz="2400" dirty="0">
                <a:solidFill>
                  <a:srgbClr val="FFFFFF"/>
                </a:solidFill>
                <a:latin typeface="+mn-lt"/>
              </a:rPr>
              <a:t>Learns and adapts to optimize performance, detect threats</a:t>
            </a:r>
          </a:p>
          <a:p>
            <a:pPr marL="0" indent="0">
              <a:lnSpc>
                <a:spcPct val="100000"/>
              </a:lnSpc>
              <a:spcBef>
                <a:spcPts val="1200"/>
              </a:spcBef>
              <a:buNone/>
            </a:pPr>
            <a:r>
              <a:rPr lang="en-US" sz="2400" dirty="0">
                <a:solidFill>
                  <a:srgbClr val="FFFFFF"/>
                </a:solidFill>
                <a:latin typeface="+mn-lt"/>
              </a:rPr>
              <a:t>Secure and compliant to protect sensitive data</a:t>
            </a:r>
          </a:p>
          <a:p>
            <a:pPr marL="0" indent="0">
              <a:lnSpc>
                <a:spcPct val="100000"/>
              </a:lnSpc>
              <a:spcBef>
                <a:spcPts val="1200"/>
              </a:spcBef>
              <a:buNone/>
            </a:pPr>
            <a:r>
              <a:rPr lang="en-US" sz="2400" dirty="0">
                <a:solidFill>
                  <a:srgbClr val="FFFFFF"/>
                </a:solidFill>
                <a:latin typeface="+mn-lt"/>
              </a:rPr>
              <a:t>Built in high availability, automatic geo-redundant backups, opt-in geo-replication for DR</a:t>
            </a:r>
          </a:p>
          <a:p>
            <a:pPr marL="0" indent="0">
              <a:lnSpc>
                <a:spcPct val="100000"/>
              </a:lnSpc>
              <a:spcBef>
                <a:spcPts val="1200"/>
              </a:spcBef>
              <a:buNone/>
            </a:pPr>
            <a:r>
              <a:rPr lang="en-US" sz="2400" dirty="0">
                <a:solidFill>
                  <a:srgbClr val="FFFFFF"/>
                </a:solidFill>
                <a:latin typeface="+mn-lt"/>
              </a:rPr>
              <a:t>Elastic database tools enable massive scale out</a:t>
            </a:r>
          </a:p>
          <a:p>
            <a:pPr marL="0" indent="0">
              <a:lnSpc>
                <a:spcPct val="100000"/>
              </a:lnSpc>
              <a:spcBef>
                <a:spcPts val="1200"/>
              </a:spcBef>
              <a:buNone/>
            </a:pPr>
            <a:r>
              <a:rPr lang="en-US" sz="2400" dirty="0">
                <a:solidFill>
                  <a:srgbClr val="FFFFFF"/>
                </a:solidFill>
                <a:latin typeface="+mn-lt"/>
              </a:rPr>
              <a:t>Database-level language compatibility with SQL Server</a:t>
            </a:r>
          </a:p>
          <a:p>
            <a:pPr marL="0" indent="0">
              <a:lnSpc>
                <a:spcPct val="100000"/>
              </a:lnSpc>
              <a:spcBef>
                <a:spcPts val="1200"/>
              </a:spcBef>
              <a:buNone/>
            </a:pPr>
            <a:r>
              <a:rPr lang="en-US" sz="2400" dirty="0">
                <a:solidFill>
                  <a:srgbClr val="FFFFFF"/>
                </a:solidFill>
                <a:latin typeface="+mn-lt"/>
              </a:rPr>
              <a:t>Zero maintenance</a:t>
            </a:r>
          </a:p>
        </p:txBody>
      </p:sp>
      <p:sp>
        <p:nvSpPr>
          <p:cNvPr id="9" name="TextBox 8"/>
          <p:cNvSpPr txBox="1"/>
          <p:nvPr/>
        </p:nvSpPr>
        <p:spPr>
          <a:xfrm>
            <a:off x="274639" y="986050"/>
            <a:ext cx="11637263" cy="683222"/>
          </a:xfrm>
          <a:prstGeom prst="rect">
            <a:avLst/>
          </a:prstGeom>
          <a:noFill/>
        </p:spPr>
        <p:txBody>
          <a:bodyPr wrap="square" lIns="182854" tIns="146283" rIns="182854" bIns="146283" rtlCol="0">
            <a:spAutoFit/>
          </a:bodyPr>
          <a:lstStyle/>
          <a:p>
            <a:pPr defTabSz="932563">
              <a:lnSpc>
                <a:spcPct val="90000"/>
              </a:lnSpc>
              <a:spcAft>
                <a:spcPts val="600"/>
              </a:spcAft>
            </a:pPr>
            <a:r>
              <a:rPr lang="en-US" sz="2800" dirty="0">
                <a:solidFill>
                  <a:schemeClr val="accent1">
                    <a:lumMod val="75000"/>
                  </a:schemeClr>
                </a:solidFill>
                <a:latin typeface="Segoe UI Light" panose="020B0502040204020203" pitchFamily="34" charset="0"/>
                <a:cs typeface="Segoe UI Light" panose="020B0502040204020203" pitchFamily="34" charset="0"/>
              </a:rPr>
              <a:t>Intelligent, fully managed database-as-a-service</a:t>
            </a:r>
          </a:p>
        </p:txBody>
      </p:sp>
      <p:grpSp>
        <p:nvGrpSpPr>
          <p:cNvPr id="3" name="Group 2"/>
          <p:cNvGrpSpPr/>
          <p:nvPr/>
        </p:nvGrpSpPr>
        <p:grpSpPr>
          <a:xfrm>
            <a:off x="434045" y="2082629"/>
            <a:ext cx="2178004" cy="2177694"/>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89630" tIns="44815" rIns="89630" bIns="44815" numCol="1" rtlCol="0" anchor="t" anchorCtr="0" compatLnSpc="1">
              <a:prstTxWarp prst="textNoShape">
                <a:avLst/>
              </a:prstTxWarp>
            </a:bodyPr>
            <a:lstStyle/>
            <a:p>
              <a:pPr algn="ctr" defTabSz="895922" fontAlgn="base">
                <a:spcBef>
                  <a:spcPct val="0"/>
                </a:spcBef>
                <a:spcAft>
                  <a:spcPct val="0"/>
                </a:spcAft>
              </a:pPr>
              <a:r>
                <a:rPr lang="en-US" sz="2157" kern="0" dirty="0">
                  <a:gradFill>
                    <a:gsLst>
                      <a:gs pos="0">
                        <a:srgbClr val="FFFFFF"/>
                      </a:gs>
                      <a:gs pos="100000">
                        <a:srgbClr val="FFFFFF"/>
                      </a:gs>
                    </a:gsLst>
                    <a:lin ang="5400000" scaled="0"/>
                  </a:gradFill>
                  <a:latin typeface="Segoe UI"/>
                </a:rPr>
                <a:t>Azure</a:t>
              </a:r>
            </a:p>
            <a:p>
              <a:pPr algn="ctr" defTabSz="895922" fontAlgn="base">
                <a:spcBef>
                  <a:spcPct val="0"/>
                </a:spcBef>
                <a:spcAft>
                  <a:spcPct val="0"/>
                </a:spcAft>
              </a:pPr>
              <a:r>
                <a:rPr lang="en-US" sz="2157" kern="0" dirty="0">
                  <a:gradFill>
                    <a:gsLst>
                      <a:gs pos="0">
                        <a:srgbClr val="FFFFFF"/>
                      </a:gs>
                      <a:gs pos="100000">
                        <a:srgbClr val="FFFFFF"/>
                      </a:gs>
                    </a:gsLst>
                    <a:lin ang="5400000" scaled="0"/>
                  </a:gradFill>
                  <a:latin typeface="Segoe UI"/>
                </a:rPr>
                <a:t>SQL Database</a:t>
              </a:r>
            </a:p>
          </p:txBody>
        </p:sp>
        <p:pic>
          <p:nvPicPr>
            <p:cNvPr id="17"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29" rIns="0" bIns="0" numCol="1" spcCol="0" rtlCol="0" fromWordArt="0" anchor="ctr" anchorCtr="0" forceAA="0" compatLnSpc="1">
              <a:prstTxWarp prst="textNoShape">
                <a:avLst/>
              </a:prstTxWarp>
              <a:noAutofit/>
            </a:bodyPr>
            <a:lstStyle/>
            <a:p>
              <a:pPr algn="ctr" defTabSz="913926" fontAlgn="base">
                <a:spcBef>
                  <a:spcPct val="0"/>
                </a:spcBef>
                <a:spcAft>
                  <a:spcPct val="0"/>
                </a:spcAft>
                <a:defRPr/>
              </a:pPr>
              <a:r>
                <a:rPr lang="en-US" sz="1200" b="1" kern="0" dirty="0">
                  <a:ln>
                    <a:solidFill>
                      <a:srgbClr val="FFFFFF">
                        <a:alpha val="0"/>
                      </a:srgbClr>
                    </a:solidFill>
                  </a:ln>
                  <a:solidFill>
                    <a:srgbClr val="0078D7">
                      <a:lumMod val="75000"/>
                    </a:srgbClr>
                  </a:solidFill>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417371297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p:nvPr/>
        </p:nvPicPr>
        <p:blipFill rotWithShape="1">
          <a:blip r:embed="rId3" cstate="email">
            <a:extLst>
              <a:ext uri="{28A0092B-C50C-407E-A947-70E740481C1C}">
                <a14:useLocalDpi xmlns:a14="http://schemas.microsoft.com/office/drawing/2010/main"/>
              </a:ext>
            </a:extLst>
          </a:blip>
          <a:srcRect t="2852"/>
          <a:stretch/>
        </p:blipFill>
        <p:spPr bwMode="auto">
          <a:xfrm>
            <a:off x="0" y="2141427"/>
            <a:ext cx="6400800" cy="4389120"/>
          </a:xfrm>
          <a:prstGeom prst="rect">
            <a:avLst/>
          </a:prstGeom>
          <a:extLst>
            <a:ext uri="{53640926-AAD7-44D8-BBD7-CCE9431645EC}">
              <a14:shadowObscured xmlns:a14="http://schemas.microsoft.com/office/drawing/2010/main"/>
            </a:ext>
          </a:extLst>
        </p:spPr>
      </p:pic>
      <p:sp>
        <p:nvSpPr>
          <p:cNvPr id="2" name="Title 1"/>
          <p:cNvSpPr>
            <a:spLocks noGrp="1"/>
          </p:cNvSpPr>
          <p:nvPr>
            <p:ph type="title"/>
          </p:nvPr>
        </p:nvSpPr>
        <p:spPr>
          <a:xfrm>
            <a:off x="274639" y="295274"/>
            <a:ext cx="11889564" cy="917575"/>
          </a:xfrm>
        </p:spPr>
        <p:txBody>
          <a:bodyPr/>
          <a:lstStyle/>
          <a:p>
            <a:r>
              <a:rPr lang="en-US" dirty="0">
                <a:gradFill>
                  <a:gsLst>
                    <a:gs pos="1250">
                      <a:schemeClr val="tx2"/>
                    </a:gs>
                    <a:gs pos="100000">
                      <a:schemeClr val="accent1"/>
                    </a:gs>
                  </a:gsLst>
                  <a:lin ang="5400000" scaled="0"/>
                </a:gradFill>
                <a:latin typeface="Segoe UI Semibold" panose="020B0702040204020203" pitchFamily="34" charset="0"/>
                <a:cs typeface="Segoe UI Semibold" panose="020B0702040204020203" pitchFamily="34" charset="0"/>
              </a:rPr>
              <a:t>Embed reports easily</a:t>
            </a:r>
            <a:r>
              <a:rPr lang="en-US" dirty="0"/>
              <a:t>—for any </a:t>
            </a:r>
            <a:br>
              <a:rPr lang="en-US" dirty="0"/>
            </a:br>
            <a:r>
              <a:rPr lang="en-US" dirty="0"/>
              <a:t>device and faster time-to-value</a:t>
            </a:r>
          </a:p>
        </p:txBody>
      </p:sp>
      <p:sp>
        <p:nvSpPr>
          <p:cNvPr id="9" name="Rectangle 8"/>
          <p:cNvSpPr/>
          <p:nvPr/>
        </p:nvSpPr>
        <p:spPr>
          <a:xfrm>
            <a:off x="978789"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algn="ctr" defTabSz="914400">
              <a:defRPr/>
            </a:pPr>
            <a:r>
              <a:rPr lang="en-US" sz="1000" kern="0" dirty="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a:t>
            </a:r>
          </a:p>
        </p:txBody>
      </p:sp>
      <p:sp>
        <p:nvSpPr>
          <p:cNvPr id="10" name="Rectangle 9"/>
          <p:cNvSpPr/>
          <p:nvPr/>
        </p:nvSpPr>
        <p:spPr>
          <a:xfrm>
            <a:off x="0" y="6697663"/>
            <a:ext cx="957569" cy="296862"/>
          </a:xfrm>
          <a:prstGeom prst="rect">
            <a:avLst/>
          </a:prstGeom>
          <a:solidFill>
            <a:schemeClr val="bg1">
              <a:lumMod val="95000"/>
            </a:schemeClr>
          </a:solidFill>
          <a:ln w="6350" cap="flat" cmpd="sng" algn="ctr">
            <a:noFill/>
            <a:prstDash val="solid"/>
          </a:ln>
          <a:effectLst/>
        </p:spPr>
        <p:txBody>
          <a:bodyPr wrap="square" lIns="146304" tIns="91440" rIns="146304" bIns="91440" rtlCol="0" anchor="ctr">
            <a:noAutofit/>
          </a:bodyPr>
          <a:lstStyle/>
          <a:p>
            <a:pPr algn="ctr" defTabSz="914400">
              <a:defRPr/>
            </a:pPr>
            <a:r>
              <a:rPr lang="en-US" sz="1000" kern="0" dirty="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Create</a:t>
            </a:r>
          </a:p>
        </p:txBody>
      </p:sp>
      <p:sp>
        <p:nvSpPr>
          <p:cNvPr id="11" name="Rectangle 10"/>
          <p:cNvSpPr/>
          <p:nvPr/>
        </p:nvSpPr>
        <p:spPr>
          <a:xfrm>
            <a:off x="1957579" y="6697663"/>
            <a:ext cx="957569" cy="296862"/>
          </a:xfrm>
          <a:prstGeom prst="rect">
            <a:avLst/>
          </a:prstGeom>
          <a:solidFill>
            <a:schemeClr val="accent3"/>
          </a:solidFill>
          <a:ln w="6350" cap="flat" cmpd="sng" algn="ctr">
            <a:noFill/>
            <a:prstDash val="solid"/>
          </a:ln>
          <a:effectLst/>
        </p:spPr>
        <p:txBody>
          <a:bodyPr wrap="square" lIns="146304" tIns="91440" rIns="146304" bIns="91440" rtlCol="0" anchor="ctr">
            <a:noAutofit/>
          </a:bodyPr>
          <a:lstStyle/>
          <a:p>
            <a:pPr marR="0" lvl="0" indent="0" algn="ctr" defTabSz="914400" fontAlgn="auto">
              <a:lnSpc>
                <a:spcPct val="100000"/>
              </a:lnSpc>
              <a:spcBef>
                <a:spcPts val="0"/>
              </a:spcBef>
              <a:spcAft>
                <a:spcPts val="0"/>
              </a:spcAft>
              <a:buClrTx/>
              <a:buSzTx/>
              <a:buFontTx/>
              <a:buNone/>
              <a:tabLst/>
              <a:defRPr/>
            </a:pPr>
            <a:r>
              <a:rPr lang="en-US" sz="1000" kern="0" dirty="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p>
        </p:txBody>
      </p:sp>
      <p:sp>
        <p:nvSpPr>
          <p:cNvPr id="17" name="Content Placeholder 2"/>
          <p:cNvSpPr txBox="1">
            <a:spLocks/>
          </p:cNvSpPr>
          <p:nvPr/>
        </p:nvSpPr>
        <p:spPr>
          <a:xfrm>
            <a:off x="6675438" y="1929559"/>
            <a:ext cx="5486400" cy="4389437"/>
          </a:xfrm>
          <a:prstGeom prst="rect">
            <a:avLst/>
          </a:prstGeom>
          <a:noFill/>
        </p:spPr>
        <p:txBody>
          <a:bodyPr vert="horz" wrap="square" lIns="146304" tIns="146304" rIns="91440" bIns="91440"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Easily embed interactive reports and dashboards in your app using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REST APIs </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and the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Power BI SDK</a:t>
            </a:r>
          </a:p>
          <a:p>
            <a:pPr marL="0" lvl="0" indent="0" defTabSz="914400">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Make intelligent actions the norm with </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the bidirectional </a:t>
            </a:r>
            <a:r>
              <a:rPr lang="en-US" sz="2000" b="1"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JavaScript API</a:t>
            </a:r>
          </a:p>
          <a:p>
            <a:pPr marL="0" lvl="0" indent="0" defTabSz="914400">
              <a:lnSpc>
                <a:spcPct val="100000"/>
              </a:lnSpc>
              <a:spcBef>
                <a:spcPts val="0"/>
              </a:spcBef>
              <a:spcAft>
                <a:spcPts val="600"/>
              </a:spcAft>
              <a:buSzPct val="100000"/>
              <a:buNone/>
              <a:defRPr/>
            </a:pPr>
            <a:endPar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a:p>
            <a:pPr marL="0" lvl="0" indent="0" defTabSz="914400">
              <a:lnSpc>
                <a:spcPct val="100000"/>
              </a:lnSpc>
              <a:spcBef>
                <a:spcPts val="0"/>
              </a:spcBef>
              <a:spcAft>
                <a:spcPts val="600"/>
              </a:spcAft>
              <a:buSzPct val="100000"/>
              <a:buNone/>
              <a:defRPr/>
            </a:pP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Provide friction-free authentication </a:t>
            </a:r>
            <a:b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br>
            <a:r>
              <a:rPr lang="en-US" sz="2000" kern="0" dirty="0">
                <a:ln w="3175">
                  <a:noFill/>
                </a:ln>
                <a:gradFill>
                  <a:gsLst>
                    <a:gs pos="1770">
                      <a:schemeClr val="tx1"/>
                    </a:gs>
                    <a:gs pos="14159">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and authorization experiences</a:t>
            </a:r>
          </a:p>
        </p:txBody>
      </p:sp>
    </p:spTree>
    <p:extLst>
      <p:ext uri="{BB962C8B-B14F-4D97-AF65-F5344CB8AC3E}">
        <p14:creationId xmlns:p14="http://schemas.microsoft.com/office/powerpoint/2010/main" val="155197285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dirty="0"/>
              <a:t>Embedded analytics for all users</a:t>
            </a:r>
          </a:p>
        </p:txBody>
      </p:sp>
      <p:grpSp>
        <p:nvGrpSpPr>
          <p:cNvPr id="9" name="Group 8"/>
          <p:cNvGrpSpPr/>
          <p:nvPr/>
        </p:nvGrpSpPr>
        <p:grpSpPr>
          <a:xfrm>
            <a:off x="7246301" y="2065164"/>
            <a:ext cx="4532448" cy="2913214"/>
            <a:chOff x="8595651" y="1394165"/>
            <a:chExt cx="4791445" cy="2913214"/>
          </a:xfrm>
        </p:grpSpPr>
        <p:sp>
          <p:nvSpPr>
            <p:cNvPr id="10" name="Rectangle 9"/>
            <p:cNvSpPr/>
            <p:nvPr/>
          </p:nvSpPr>
          <p:spPr>
            <a:xfrm>
              <a:off x="8595651" y="1394165"/>
              <a:ext cx="3383280" cy="480131"/>
            </a:xfrm>
            <a:prstGeom prst="rect">
              <a:avLst/>
            </a:prstGeom>
          </p:spPr>
          <p:txBody>
            <a:bodyPr wrap="square">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Internal</a:t>
              </a:r>
            </a:p>
          </p:txBody>
        </p:sp>
        <p:sp>
          <p:nvSpPr>
            <p:cNvPr id="11" name="Rectangle 10"/>
            <p:cNvSpPr/>
            <p:nvPr/>
          </p:nvSpPr>
          <p:spPr>
            <a:xfrm>
              <a:off x="8595651" y="2217116"/>
              <a:ext cx="4791445" cy="424732"/>
            </a:xfrm>
            <a:prstGeom prst="rect">
              <a:avLst/>
            </a:prstGeom>
          </p:spPr>
          <p:txBody>
            <a:bodyPr wrap="square" anchor="t">
              <a:spAutoFit/>
            </a:bodyPr>
            <a:lstStyle/>
            <a:p>
              <a:pPr marL="0" marR="0" lvl="0" indent="0" algn="l" defTabSz="932742" rtl="0" eaLnBrk="1" fontAlgn="base" latinLnBrk="0" hangingPunct="1">
                <a:lnSpc>
                  <a:spcPct val="90000"/>
                </a:lnSpc>
                <a:spcBef>
                  <a:spcPts val="600"/>
                </a:spcBef>
                <a:spcAft>
                  <a:spcPct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Line of Business applications</a:t>
              </a:r>
            </a:p>
          </p:txBody>
        </p:sp>
        <p:sp>
          <p:nvSpPr>
            <p:cNvPr id="12" name="Rectangle 11"/>
            <p:cNvSpPr/>
            <p:nvPr/>
          </p:nvSpPr>
          <p:spPr bwMode="auto">
            <a:xfrm>
              <a:off x="8595651" y="2014609"/>
              <a:ext cx="3963271" cy="0"/>
            </a:xfrm>
            <a:prstGeom prst="rect">
              <a:avLst/>
            </a:prstGeom>
            <a:noFill/>
            <a:ln w="539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12"/>
            <p:cNvSpPr/>
            <p:nvPr/>
          </p:nvSpPr>
          <p:spPr>
            <a:xfrm>
              <a:off x="8595651" y="3059696"/>
              <a:ext cx="3383280" cy="424732"/>
            </a:xfrm>
            <a:prstGeom prst="rect">
              <a:avLst/>
            </a:prstGeom>
          </p:spPr>
          <p:txBody>
            <a:bodyPr wrap="square" anchor="t">
              <a:spAutoFit/>
            </a:bodyPr>
            <a:lstStyle/>
            <a:p>
              <a:pPr marL="0" marR="0" lvl="0" indent="0" algn="l" defTabSz="932742" rtl="0" eaLnBrk="1" fontAlgn="base" latinLnBrk="0" hangingPunct="1">
                <a:lnSpc>
                  <a:spcPct val="90000"/>
                </a:lnSpc>
                <a:spcBef>
                  <a:spcPts val="600"/>
                </a:spcBef>
                <a:spcAft>
                  <a:spcPct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SharePoint Online</a:t>
              </a:r>
            </a:p>
          </p:txBody>
        </p:sp>
        <p:sp>
          <p:nvSpPr>
            <p:cNvPr id="14" name="Rectangle 13"/>
            <p:cNvSpPr/>
            <p:nvPr/>
          </p:nvSpPr>
          <p:spPr bwMode="auto">
            <a:xfrm>
              <a:off x="8595651" y="2857189"/>
              <a:ext cx="396327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 name="Rectangle 14"/>
            <p:cNvSpPr/>
            <p:nvPr/>
          </p:nvSpPr>
          <p:spPr>
            <a:xfrm>
              <a:off x="8595651" y="3882647"/>
              <a:ext cx="3383280" cy="424732"/>
            </a:xfrm>
            <a:prstGeom prst="rect">
              <a:avLst/>
            </a:prstGeom>
          </p:spPr>
          <p:txBody>
            <a:bodyPr wrap="square" anchor="t">
              <a:spAutoFit/>
            </a:bodyPr>
            <a:lstStyle/>
            <a:p>
              <a:pPr marL="0" marR="0" lvl="0" indent="0" algn="l" defTabSz="932742" rtl="0" eaLnBrk="1" fontAlgn="base" latinLnBrk="0" hangingPunct="1">
                <a:lnSpc>
                  <a:spcPct val="90000"/>
                </a:lnSpc>
                <a:spcBef>
                  <a:spcPts val="600"/>
                </a:spcBef>
                <a:spcAft>
                  <a:spcPct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Internal portals</a:t>
              </a:r>
            </a:p>
          </p:txBody>
        </p:sp>
        <p:sp>
          <p:nvSpPr>
            <p:cNvPr id="16" name="Rectangle 15"/>
            <p:cNvSpPr/>
            <p:nvPr/>
          </p:nvSpPr>
          <p:spPr bwMode="auto">
            <a:xfrm>
              <a:off x="8595651" y="3680140"/>
              <a:ext cx="396327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7" name="Group 16"/>
          <p:cNvGrpSpPr/>
          <p:nvPr/>
        </p:nvGrpSpPr>
        <p:grpSpPr>
          <a:xfrm>
            <a:off x="1083489" y="2001719"/>
            <a:ext cx="3200400" cy="2913214"/>
            <a:chOff x="4709495" y="1394165"/>
            <a:chExt cx="3383280" cy="2913214"/>
          </a:xfrm>
        </p:grpSpPr>
        <p:sp>
          <p:nvSpPr>
            <p:cNvPr id="18" name="Rectangle 17"/>
            <p:cNvSpPr/>
            <p:nvPr/>
          </p:nvSpPr>
          <p:spPr>
            <a:xfrm>
              <a:off x="4709495" y="1394165"/>
              <a:ext cx="3383280" cy="480131"/>
            </a:xfrm>
            <a:prstGeom prst="rect">
              <a:avLst/>
            </a:prstGeom>
          </p:spPr>
          <p:txBody>
            <a:bodyPr wrap="square">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External</a:t>
              </a:r>
            </a:p>
          </p:txBody>
        </p:sp>
        <p:sp>
          <p:nvSpPr>
            <p:cNvPr id="19" name="Rectangle 18"/>
            <p:cNvSpPr/>
            <p:nvPr/>
          </p:nvSpPr>
          <p:spPr bwMode="auto">
            <a:xfrm>
              <a:off x="4709495" y="2014609"/>
              <a:ext cx="338328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Rectangle 19"/>
            <p:cNvSpPr/>
            <p:nvPr/>
          </p:nvSpPr>
          <p:spPr>
            <a:xfrm>
              <a:off x="4709495" y="2217116"/>
              <a:ext cx="3383280" cy="424732"/>
            </a:xfrm>
            <a:prstGeom prst="rect">
              <a:avLst/>
            </a:prstGeom>
          </p:spPr>
          <p:txBody>
            <a:bodyPr wrap="square" anchor="t">
              <a:spAutoFit/>
            </a:bodyPr>
            <a:lstStyle/>
            <a:p>
              <a:pPr marL="0" marR="0" lvl="0" indent="0" algn="l" defTabSz="932742" rtl="0" eaLnBrk="1" fontAlgn="base" latinLnBrk="0" hangingPunct="1">
                <a:lnSpc>
                  <a:spcPct val="90000"/>
                </a:lnSpc>
                <a:spcBef>
                  <a:spcPts val="600"/>
                </a:spcBef>
                <a:spcAft>
                  <a:spcPct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Packaged applications</a:t>
              </a:r>
            </a:p>
          </p:txBody>
        </p:sp>
        <p:sp>
          <p:nvSpPr>
            <p:cNvPr id="23" name="Rectangle 22"/>
            <p:cNvSpPr/>
            <p:nvPr/>
          </p:nvSpPr>
          <p:spPr bwMode="auto">
            <a:xfrm>
              <a:off x="4709495" y="2857189"/>
              <a:ext cx="338328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 name="Rectangle 24"/>
            <p:cNvSpPr/>
            <p:nvPr/>
          </p:nvSpPr>
          <p:spPr>
            <a:xfrm>
              <a:off x="4709495" y="3059696"/>
              <a:ext cx="3383280" cy="424732"/>
            </a:xfrm>
            <a:prstGeom prst="rect">
              <a:avLst/>
            </a:prstGeom>
          </p:spPr>
          <p:txBody>
            <a:bodyPr wrap="square" anchor="t">
              <a:spAutoFit/>
            </a:bodyPr>
            <a:lstStyle/>
            <a:p>
              <a:pPr marL="0" marR="0" lvl="0" indent="0" algn="l" defTabSz="932742" rtl="0" eaLnBrk="1" fontAlgn="base" latinLnBrk="0" hangingPunct="1">
                <a:lnSpc>
                  <a:spcPct val="90000"/>
                </a:lnSpc>
                <a:spcBef>
                  <a:spcPts val="600"/>
                </a:spcBef>
                <a:spcAft>
                  <a:spcPct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SaaS applications</a:t>
              </a:r>
            </a:p>
          </p:txBody>
        </p:sp>
        <p:sp>
          <p:nvSpPr>
            <p:cNvPr id="28" name="Rectangle 27"/>
            <p:cNvSpPr/>
            <p:nvPr/>
          </p:nvSpPr>
          <p:spPr bwMode="auto">
            <a:xfrm>
              <a:off x="4709495" y="3680140"/>
              <a:ext cx="338328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Rectangle 30"/>
            <p:cNvSpPr/>
            <p:nvPr/>
          </p:nvSpPr>
          <p:spPr>
            <a:xfrm>
              <a:off x="4709495" y="3882647"/>
              <a:ext cx="3383280" cy="424732"/>
            </a:xfrm>
            <a:prstGeom prst="rect">
              <a:avLst/>
            </a:prstGeom>
          </p:spPr>
          <p:txBody>
            <a:bodyPr wrap="square" anchor="t">
              <a:spAutoFit/>
            </a:bodyPr>
            <a:lstStyle/>
            <a:p>
              <a:pPr marL="0" marR="0" lvl="0" indent="0" algn="l" defTabSz="932742" rtl="0" eaLnBrk="1" fontAlgn="base" latinLnBrk="0" hangingPunct="1">
                <a:lnSpc>
                  <a:spcPct val="90000"/>
                </a:lnSpc>
                <a:spcBef>
                  <a:spcPts val="600"/>
                </a:spcBef>
                <a:spcAft>
                  <a:spcPct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External portals</a:t>
              </a:r>
            </a:p>
          </p:txBody>
        </p:sp>
      </p:grpSp>
    </p:spTree>
    <p:extLst>
      <p:ext uri="{BB962C8B-B14F-4D97-AF65-F5344CB8AC3E}">
        <p14:creationId xmlns:p14="http://schemas.microsoft.com/office/powerpoint/2010/main" val="225486931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63712D-C4C0-4C45-8B2F-9DC372B9888D}"/>
              </a:ext>
            </a:extLst>
          </p:cNvPr>
          <p:cNvPicPr>
            <a:picLocks noChangeAspect="1"/>
          </p:cNvPicPr>
          <p:nvPr/>
        </p:nvPicPr>
        <p:blipFill rotWithShape="1">
          <a:blip r:embed="rId3"/>
          <a:srcRect t="1" b="39468"/>
          <a:stretch/>
        </p:blipFill>
        <p:spPr>
          <a:xfrm>
            <a:off x="1403961" y="1032669"/>
            <a:ext cx="4360053" cy="4151264"/>
          </a:xfrm>
          <a:prstGeom prst="rect">
            <a:avLst/>
          </a:prstGeom>
        </p:spPr>
      </p:pic>
      <p:sp>
        <p:nvSpPr>
          <p:cNvPr id="3" name="TextBox 2">
            <a:extLst>
              <a:ext uri="{FF2B5EF4-FFF2-40B4-BE49-F238E27FC236}">
                <a16:creationId xmlns:a16="http://schemas.microsoft.com/office/drawing/2014/main" id="{80196871-D631-46D5-A477-A5C7A1CF83D4}"/>
              </a:ext>
            </a:extLst>
          </p:cNvPr>
          <p:cNvSpPr txBox="1"/>
          <p:nvPr/>
        </p:nvSpPr>
        <p:spPr>
          <a:xfrm>
            <a:off x="1928077" y="1051719"/>
            <a:ext cx="1629106" cy="390524"/>
          </a:xfrm>
          <a:prstGeom prst="rect">
            <a:avLst/>
          </a:prstGeom>
          <a:solidFill>
            <a:srgbClr val="666666"/>
          </a:solidFill>
        </p:spPr>
        <p:txBody>
          <a:bodyPr wrap="square" tIns="0" bIns="0" rtlCol="0">
            <a:noAutofit/>
          </a:bodyPr>
          <a:lstStyle/>
          <a:p>
            <a:r>
              <a:rPr lang="en-US" sz="1100" dirty="0">
                <a:solidFill>
                  <a:schemeClr val="bg1">
                    <a:lumMod val="95000"/>
                  </a:schemeClr>
                </a:solidFill>
              </a:rPr>
              <a:t>Contoso Concert Hall</a:t>
            </a:r>
          </a:p>
          <a:p>
            <a:r>
              <a:rPr lang="en-US" sz="1100" spc="150" dirty="0">
                <a:solidFill>
                  <a:schemeClr val="bg1">
                    <a:lumMod val="95000"/>
                  </a:schemeClr>
                </a:solidFill>
              </a:rPr>
              <a:t>ADMINISTRATION</a:t>
            </a:r>
          </a:p>
        </p:txBody>
      </p:sp>
      <p:sp>
        <p:nvSpPr>
          <p:cNvPr id="4" name="Rectangle 3">
            <a:extLst>
              <a:ext uri="{FF2B5EF4-FFF2-40B4-BE49-F238E27FC236}">
                <a16:creationId xmlns:a16="http://schemas.microsoft.com/office/drawing/2014/main" id="{28C1DC7E-5020-4703-99DA-20D8F103E680}"/>
              </a:ext>
            </a:extLst>
          </p:cNvPr>
          <p:cNvSpPr/>
          <p:nvPr/>
        </p:nvSpPr>
        <p:spPr>
          <a:xfrm>
            <a:off x="1519785" y="1518443"/>
            <a:ext cx="3062288" cy="14763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DE6925-08B8-4635-ABF2-A2E5F2E25EC4}"/>
              </a:ext>
            </a:extLst>
          </p:cNvPr>
          <p:cNvSpPr/>
          <p:nvPr/>
        </p:nvSpPr>
        <p:spPr>
          <a:xfrm>
            <a:off x="1416416" y="1592262"/>
            <a:ext cx="4327661" cy="373752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50000"/>
                  <a:lumOff val="50000"/>
                </a:schemeClr>
              </a:solidFill>
            </a:endParaRPr>
          </a:p>
        </p:txBody>
      </p:sp>
      <p:sp>
        <p:nvSpPr>
          <p:cNvPr id="6" name="TextBox 5">
            <a:extLst>
              <a:ext uri="{FF2B5EF4-FFF2-40B4-BE49-F238E27FC236}">
                <a16:creationId xmlns:a16="http://schemas.microsoft.com/office/drawing/2014/main" id="{46EE0997-8481-4EA6-9147-FAC29C77BD70}"/>
              </a:ext>
            </a:extLst>
          </p:cNvPr>
          <p:cNvSpPr txBox="1"/>
          <p:nvPr/>
        </p:nvSpPr>
        <p:spPr>
          <a:xfrm>
            <a:off x="4489751" y="1488916"/>
            <a:ext cx="1274708" cy="184666"/>
          </a:xfrm>
          <a:prstGeom prst="rect">
            <a:avLst/>
          </a:prstGeom>
          <a:solidFill>
            <a:srgbClr val="E6E6E6"/>
          </a:solidFill>
        </p:spPr>
        <p:txBody>
          <a:bodyPr wrap="none" rtlCol="0">
            <a:spAutoFit/>
          </a:bodyPr>
          <a:lstStyle/>
          <a:p>
            <a:r>
              <a:rPr lang="en-US" sz="600" b="1" dirty="0">
                <a:solidFill>
                  <a:schemeClr val="tx1">
                    <a:lumMod val="65000"/>
                    <a:lumOff val="35000"/>
                  </a:schemeClr>
                </a:solidFill>
              </a:rPr>
              <a:t>WELCOME ADMIN [SIGN OFF]</a:t>
            </a:r>
          </a:p>
        </p:txBody>
      </p:sp>
      <p:sp>
        <p:nvSpPr>
          <p:cNvPr id="7" name="TextBox 6">
            <a:extLst>
              <a:ext uri="{FF2B5EF4-FFF2-40B4-BE49-F238E27FC236}">
                <a16:creationId xmlns:a16="http://schemas.microsoft.com/office/drawing/2014/main" id="{A4E8A2B7-1BD6-45F2-BB24-FD624D09EF1E}"/>
              </a:ext>
            </a:extLst>
          </p:cNvPr>
          <p:cNvSpPr txBox="1"/>
          <p:nvPr/>
        </p:nvSpPr>
        <p:spPr>
          <a:xfrm>
            <a:off x="1800575" y="2114394"/>
            <a:ext cx="734496" cy="215444"/>
          </a:xfrm>
          <a:prstGeom prst="rect">
            <a:avLst/>
          </a:prstGeom>
          <a:noFill/>
        </p:spPr>
        <p:txBody>
          <a:bodyPr wrap="none" rtlCol="0">
            <a:spAutoFit/>
          </a:bodyPr>
          <a:lstStyle/>
          <a:p>
            <a:r>
              <a:rPr lang="en-US" sz="800" dirty="0">
                <a:solidFill>
                  <a:schemeClr val="tx1">
                    <a:lumMod val="65000"/>
                    <a:lumOff val="35000"/>
                  </a:schemeClr>
                </a:solidFill>
              </a:rPr>
              <a:t>Event name:</a:t>
            </a:r>
          </a:p>
        </p:txBody>
      </p:sp>
      <p:sp>
        <p:nvSpPr>
          <p:cNvPr id="8" name="TextBox 7">
            <a:extLst>
              <a:ext uri="{FF2B5EF4-FFF2-40B4-BE49-F238E27FC236}">
                <a16:creationId xmlns:a16="http://schemas.microsoft.com/office/drawing/2014/main" id="{77B761C1-A439-43F1-A93E-2726FB7D1C7E}"/>
              </a:ext>
            </a:extLst>
          </p:cNvPr>
          <p:cNvSpPr txBox="1"/>
          <p:nvPr/>
        </p:nvSpPr>
        <p:spPr>
          <a:xfrm>
            <a:off x="1790453" y="2348559"/>
            <a:ext cx="819455" cy="215444"/>
          </a:xfrm>
          <a:prstGeom prst="rect">
            <a:avLst/>
          </a:prstGeom>
          <a:noFill/>
        </p:spPr>
        <p:txBody>
          <a:bodyPr wrap="none" rtlCol="0">
            <a:spAutoFit/>
          </a:bodyPr>
          <a:lstStyle/>
          <a:p>
            <a:r>
              <a:rPr lang="en-US" sz="800" dirty="0">
                <a:solidFill>
                  <a:schemeClr val="tx1">
                    <a:lumMod val="65000"/>
                    <a:lumOff val="35000"/>
                  </a:schemeClr>
                </a:solidFill>
              </a:rPr>
              <a:t>Event subtitle:</a:t>
            </a:r>
          </a:p>
        </p:txBody>
      </p:sp>
      <p:sp>
        <p:nvSpPr>
          <p:cNvPr id="9" name="TextBox 8">
            <a:extLst>
              <a:ext uri="{FF2B5EF4-FFF2-40B4-BE49-F238E27FC236}">
                <a16:creationId xmlns:a16="http://schemas.microsoft.com/office/drawing/2014/main" id="{F8BC988E-C6E2-4325-9AFA-B23C593FBD76}"/>
              </a:ext>
            </a:extLst>
          </p:cNvPr>
          <p:cNvSpPr txBox="1"/>
          <p:nvPr/>
        </p:nvSpPr>
        <p:spPr>
          <a:xfrm>
            <a:off x="1790453" y="2576156"/>
            <a:ext cx="684803" cy="215444"/>
          </a:xfrm>
          <a:prstGeom prst="rect">
            <a:avLst/>
          </a:prstGeom>
          <a:noFill/>
        </p:spPr>
        <p:txBody>
          <a:bodyPr wrap="none" rtlCol="0">
            <a:spAutoFit/>
          </a:bodyPr>
          <a:lstStyle/>
          <a:p>
            <a:r>
              <a:rPr lang="en-US" sz="800" dirty="0">
                <a:solidFill>
                  <a:schemeClr val="tx1">
                    <a:lumMod val="65000"/>
                    <a:lumOff val="35000"/>
                  </a:schemeClr>
                </a:solidFill>
              </a:rPr>
              <a:t>Event date:</a:t>
            </a:r>
          </a:p>
        </p:txBody>
      </p:sp>
      <p:sp>
        <p:nvSpPr>
          <p:cNvPr id="10" name="TextBox 9">
            <a:extLst>
              <a:ext uri="{FF2B5EF4-FFF2-40B4-BE49-F238E27FC236}">
                <a16:creationId xmlns:a16="http://schemas.microsoft.com/office/drawing/2014/main" id="{6845ED00-0367-441A-9909-E1F26D9B9434}"/>
              </a:ext>
            </a:extLst>
          </p:cNvPr>
          <p:cNvSpPr txBox="1"/>
          <p:nvPr/>
        </p:nvSpPr>
        <p:spPr>
          <a:xfrm>
            <a:off x="1790453" y="2845945"/>
            <a:ext cx="651140" cy="215444"/>
          </a:xfrm>
          <a:prstGeom prst="rect">
            <a:avLst/>
          </a:prstGeom>
          <a:noFill/>
        </p:spPr>
        <p:txBody>
          <a:bodyPr wrap="none" rtlCol="0">
            <a:spAutoFit/>
          </a:bodyPr>
          <a:lstStyle/>
          <a:p>
            <a:r>
              <a:rPr lang="en-US" sz="800" dirty="0">
                <a:solidFill>
                  <a:schemeClr val="tx1">
                    <a:lumMod val="65000"/>
                    <a:lumOff val="35000"/>
                  </a:schemeClr>
                </a:solidFill>
              </a:rPr>
              <a:t>Start time:</a:t>
            </a:r>
          </a:p>
        </p:txBody>
      </p:sp>
      <p:sp>
        <p:nvSpPr>
          <p:cNvPr id="11" name="Rectangle 10">
            <a:extLst>
              <a:ext uri="{FF2B5EF4-FFF2-40B4-BE49-F238E27FC236}">
                <a16:creationId xmlns:a16="http://schemas.microsoft.com/office/drawing/2014/main" id="{F0A9E509-EC6D-43F2-9FDD-27B213281157}"/>
              </a:ext>
            </a:extLst>
          </p:cNvPr>
          <p:cNvSpPr/>
          <p:nvPr/>
        </p:nvSpPr>
        <p:spPr>
          <a:xfrm>
            <a:off x="2863672" y="2384360"/>
            <a:ext cx="1730031" cy="1758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2CA323-E66E-4D93-94F3-5D2296D928CE}"/>
              </a:ext>
            </a:extLst>
          </p:cNvPr>
          <p:cNvSpPr/>
          <p:nvPr/>
        </p:nvSpPr>
        <p:spPr>
          <a:xfrm>
            <a:off x="2863673" y="2879450"/>
            <a:ext cx="448058" cy="1576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lumMod val="65000"/>
                    <a:lumOff val="35000"/>
                  </a:schemeClr>
                </a:solidFill>
              </a:rPr>
              <a:t>8:00</a:t>
            </a:r>
          </a:p>
        </p:txBody>
      </p:sp>
      <p:sp>
        <p:nvSpPr>
          <p:cNvPr id="13" name="Rectangle 12">
            <a:extLst>
              <a:ext uri="{FF2B5EF4-FFF2-40B4-BE49-F238E27FC236}">
                <a16:creationId xmlns:a16="http://schemas.microsoft.com/office/drawing/2014/main" id="{90785906-3B3A-42BC-BA35-35C8F659475E}"/>
              </a:ext>
            </a:extLst>
          </p:cNvPr>
          <p:cNvSpPr/>
          <p:nvPr/>
        </p:nvSpPr>
        <p:spPr>
          <a:xfrm>
            <a:off x="4977683" y="2131664"/>
            <a:ext cx="605932" cy="179877"/>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Save</a:t>
            </a:r>
            <a:endParaRPr lang="en-US" sz="1000" dirty="0"/>
          </a:p>
        </p:txBody>
      </p:sp>
      <p:sp>
        <p:nvSpPr>
          <p:cNvPr id="14" name="Rectangle 13">
            <a:extLst>
              <a:ext uri="{FF2B5EF4-FFF2-40B4-BE49-F238E27FC236}">
                <a16:creationId xmlns:a16="http://schemas.microsoft.com/office/drawing/2014/main" id="{29E0E6DB-319F-4157-B027-18BAA4294EA9}"/>
              </a:ext>
            </a:extLst>
          </p:cNvPr>
          <p:cNvSpPr/>
          <p:nvPr/>
        </p:nvSpPr>
        <p:spPr>
          <a:xfrm>
            <a:off x="3392883" y="2879450"/>
            <a:ext cx="473493" cy="15901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solidFill>
                  <a:schemeClr val="tx1">
                    <a:lumMod val="65000"/>
                    <a:lumOff val="35000"/>
                  </a:schemeClr>
                </a:solidFill>
              </a:rPr>
              <a:t>PM</a:t>
            </a:r>
          </a:p>
        </p:txBody>
      </p:sp>
      <p:sp>
        <p:nvSpPr>
          <p:cNvPr id="15" name="Isosceles Triangle 14">
            <a:extLst>
              <a:ext uri="{FF2B5EF4-FFF2-40B4-BE49-F238E27FC236}">
                <a16:creationId xmlns:a16="http://schemas.microsoft.com/office/drawing/2014/main" id="{1D455822-5770-4045-A7EC-593F41188F37}"/>
              </a:ext>
            </a:extLst>
          </p:cNvPr>
          <p:cNvSpPr/>
          <p:nvPr/>
        </p:nvSpPr>
        <p:spPr>
          <a:xfrm flipV="1">
            <a:off x="3737286" y="2921188"/>
            <a:ext cx="100584" cy="100584"/>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Rectangle 15">
            <a:extLst>
              <a:ext uri="{FF2B5EF4-FFF2-40B4-BE49-F238E27FC236}">
                <a16:creationId xmlns:a16="http://schemas.microsoft.com/office/drawing/2014/main" id="{72790066-832A-4BF1-8A01-ABDA1E7DECF8}"/>
              </a:ext>
            </a:extLst>
          </p:cNvPr>
          <p:cNvSpPr/>
          <p:nvPr/>
        </p:nvSpPr>
        <p:spPr>
          <a:xfrm>
            <a:off x="4083229" y="2623410"/>
            <a:ext cx="173871" cy="173985"/>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0F630D-2157-4242-A6B9-968F070FA717}"/>
              </a:ext>
            </a:extLst>
          </p:cNvPr>
          <p:cNvSpPr/>
          <p:nvPr/>
        </p:nvSpPr>
        <p:spPr>
          <a:xfrm>
            <a:off x="2856239" y="2635863"/>
            <a:ext cx="277546" cy="16128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00" dirty="0">
                <a:solidFill>
                  <a:schemeClr val="tx1">
                    <a:lumMod val="65000"/>
                    <a:lumOff val="35000"/>
                  </a:schemeClr>
                </a:solidFill>
              </a:rPr>
              <a:t>mm</a:t>
            </a:r>
          </a:p>
        </p:txBody>
      </p:sp>
      <p:sp>
        <p:nvSpPr>
          <p:cNvPr id="18" name="Rectangle 17">
            <a:extLst>
              <a:ext uri="{FF2B5EF4-FFF2-40B4-BE49-F238E27FC236}">
                <a16:creationId xmlns:a16="http://schemas.microsoft.com/office/drawing/2014/main" id="{6C39720D-9963-49DC-AB3A-C71708B6E2CE}"/>
              </a:ext>
            </a:extLst>
          </p:cNvPr>
          <p:cNvSpPr/>
          <p:nvPr/>
        </p:nvSpPr>
        <p:spPr>
          <a:xfrm>
            <a:off x="3214578" y="2635863"/>
            <a:ext cx="277546" cy="16128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700" dirty="0" err="1">
                <a:solidFill>
                  <a:schemeClr val="tx1">
                    <a:lumMod val="65000"/>
                    <a:lumOff val="35000"/>
                  </a:schemeClr>
                </a:solidFill>
              </a:rPr>
              <a:t>dd</a:t>
            </a:r>
            <a:endParaRPr lang="en-US" sz="700" dirty="0">
              <a:solidFill>
                <a:schemeClr val="tx1">
                  <a:lumMod val="65000"/>
                  <a:lumOff val="35000"/>
                </a:schemeClr>
              </a:solidFill>
            </a:endParaRPr>
          </a:p>
        </p:txBody>
      </p:sp>
      <p:sp>
        <p:nvSpPr>
          <p:cNvPr id="19" name="Rectangle 18">
            <a:extLst>
              <a:ext uri="{FF2B5EF4-FFF2-40B4-BE49-F238E27FC236}">
                <a16:creationId xmlns:a16="http://schemas.microsoft.com/office/drawing/2014/main" id="{AFAD7121-0620-487D-9FCF-5A70917FBFE9}"/>
              </a:ext>
            </a:extLst>
          </p:cNvPr>
          <p:cNvSpPr/>
          <p:nvPr/>
        </p:nvSpPr>
        <p:spPr>
          <a:xfrm>
            <a:off x="3582748" y="2635863"/>
            <a:ext cx="425358" cy="16128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lumMod val="65000"/>
                    <a:lumOff val="35000"/>
                  </a:schemeClr>
                </a:solidFill>
              </a:rPr>
              <a:t>yyyy</a:t>
            </a:r>
            <a:endParaRPr lang="en-US" sz="700" dirty="0">
              <a:solidFill>
                <a:schemeClr val="tx1">
                  <a:lumMod val="65000"/>
                  <a:lumOff val="35000"/>
                </a:schemeClr>
              </a:solidFill>
            </a:endParaRPr>
          </a:p>
        </p:txBody>
      </p:sp>
      <p:sp>
        <p:nvSpPr>
          <p:cNvPr id="20" name="Rectangle 19">
            <a:extLst>
              <a:ext uri="{FF2B5EF4-FFF2-40B4-BE49-F238E27FC236}">
                <a16:creationId xmlns:a16="http://schemas.microsoft.com/office/drawing/2014/main" id="{BE1ABBAD-09D1-4B51-B74E-A518B2BE40CA}"/>
              </a:ext>
            </a:extLst>
          </p:cNvPr>
          <p:cNvSpPr/>
          <p:nvPr/>
        </p:nvSpPr>
        <p:spPr>
          <a:xfrm>
            <a:off x="3058826" y="2592076"/>
            <a:ext cx="234360" cy="246221"/>
          </a:xfrm>
          <a:prstGeom prst="rect">
            <a:avLst/>
          </a:prstGeom>
        </p:spPr>
        <p:txBody>
          <a:bodyPr wrap="none">
            <a:spAutoFit/>
          </a:bodyPr>
          <a:lstStyle/>
          <a:p>
            <a:pPr algn="ctr"/>
            <a:r>
              <a:rPr lang="en-US" sz="1000" dirty="0">
                <a:solidFill>
                  <a:schemeClr val="tx1">
                    <a:lumMod val="50000"/>
                    <a:lumOff val="50000"/>
                  </a:schemeClr>
                </a:solidFill>
              </a:rPr>
              <a:t>/</a:t>
            </a:r>
          </a:p>
        </p:txBody>
      </p:sp>
      <p:sp>
        <p:nvSpPr>
          <p:cNvPr id="21" name="Rectangle 20">
            <a:extLst>
              <a:ext uri="{FF2B5EF4-FFF2-40B4-BE49-F238E27FC236}">
                <a16:creationId xmlns:a16="http://schemas.microsoft.com/office/drawing/2014/main" id="{DE7AFF82-FF42-4133-A3BA-4088AC32F5A2}"/>
              </a:ext>
            </a:extLst>
          </p:cNvPr>
          <p:cNvSpPr/>
          <p:nvPr/>
        </p:nvSpPr>
        <p:spPr>
          <a:xfrm>
            <a:off x="3420766" y="2583212"/>
            <a:ext cx="234360" cy="246221"/>
          </a:xfrm>
          <a:prstGeom prst="rect">
            <a:avLst/>
          </a:prstGeom>
        </p:spPr>
        <p:txBody>
          <a:bodyPr wrap="none">
            <a:spAutoFit/>
          </a:bodyPr>
          <a:lstStyle/>
          <a:p>
            <a:pPr algn="ctr"/>
            <a:r>
              <a:rPr lang="en-US" sz="1000" dirty="0">
                <a:solidFill>
                  <a:schemeClr val="tx1">
                    <a:lumMod val="50000"/>
                    <a:lumOff val="50000"/>
                  </a:schemeClr>
                </a:solidFill>
              </a:rPr>
              <a:t>/</a:t>
            </a:r>
          </a:p>
        </p:txBody>
      </p:sp>
      <p:graphicFrame>
        <p:nvGraphicFramePr>
          <p:cNvPr id="22" name="Table 21">
            <a:extLst>
              <a:ext uri="{FF2B5EF4-FFF2-40B4-BE49-F238E27FC236}">
                <a16:creationId xmlns:a16="http://schemas.microsoft.com/office/drawing/2014/main" id="{92F11702-4A27-499A-A1AA-A1598B137785}"/>
              </a:ext>
            </a:extLst>
          </p:cNvPr>
          <p:cNvGraphicFramePr>
            <a:graphicFrameLocks noGrp="1"/>
          </p:cNvGraphicFramePr>
          <p:nvPr>
            <p:extLst/>
          </p:nvPr>
        </p:nvGraphicFramePr>
        <p:xfrm>
          <a:off x="1867499" y="3450365"/>
          <a:ext cx="3001984" cy="1697095"/>
        </p:xfrm>
        <a:graphic>
          <a:graphicData uri="http://schemas.openxmlformats.org/drawingml/2006/table">
            <a:tbl>
              <a:tblPr firstRow="1" bandRow="1">
                <a:tableStyleId>{5940675A-B579-460E-94D1-54222C63F5DA}</a:tableStyleId>
              </a:tblPr>
              <a:tblGrid>
                <a:gridCol w="988252">
                  <a:extLst>
                    <a:ext uri="{9D8B030D-6E8A-4147-A177-3AD203B41FA5}">
                      <a16:colId xmlns:a16="http://schemas.microsoft.com/office/drawing/2014/main" val="2195420922"/>
                    </a:ext>
                  </a:extLst>
                </a:gridCol>
                <a:gridCol w="671244">
                  <a:extLst>
                    <a:ext uri="{9D8B030D-6E8A-4147-A177-3AD203B41FA5}">
                      <a16:colId xmlns:a16="http://schemas.microsoft.com/office/drawing/2014/main" val="2001024150"/>
                    </a:ext>
                  </a:extLst>
                </a:gridCol>
                <a:gridCol w="553040">
                  <a:extLst>
                    <a:ext uri="{9D8B030D-6E8A-4147-A177-3AD203B41FA5}">
                      <a16:colId xmlns:a16="http://schemas.microsoft.com/office/drawing/2014/main" val="3528555575"/>
                    </a:ext>
                  </a:extLst>
                </a:gridCol>
                <a:gridCol w="789448">
                  <a:extLst>
                    <a:ext uri="{9D8B030D-6E8A-4147-A177-3AD203B41FA5}">
                      <a16:colId xmlns:a16="http://schemas.microsoft.com/office/drawing/2014/main" val="369512482"/>
                    </a:ext>
                  </a:extLst>
                </a:gridCol>
              </a:tblGrid>
              <a:tr h="203575">
                <a:tc>
                  <a:txBody>
                    <a:bodyPr/>
                    <a:lstStyle/>
                    <a:p>
                      <a:r>
                        <a:rPr lang="en-US" sz="700" b="1" kern="1200" dirty="0">
                          <a:solidFill>
                            <a:schemeClr val="bg1"/>
                          </a:solidFill>
                          <a:latin typeface="+mn-lt"/>
                          <a:ea typeface="+mn-ea"/>
                          <a:cs typeface="+mn-cs"/>
                        </a:rPr>
                        <a:t>Section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65000"/>
                      </a:schemeClr>
                    </a:solidFill>
                  </a:tcPr>
                </a:tc>
                <a:tc>
                  <a:txBody>
                    <a:bodyPr/>
                    <a:lstStyle/>
                    <a:p>
                      <a:pPr algn="ctr"/>
                      <a:r>
                        <a:rPr lang="en-US" sz="700" b="1" kern="1200" dirty="0">
                          <a:solidFill>
                            <a:schemeClr val="bg1"/>
                          </a:solidFill>
                          <a:latin typeface="+mn-lt"/>
                          <a:ea typeface="+mn-ea"/>
                          <a:cs typeface="+mn-cs"/>
                        </a:rPr>
                        <a:t>Initial Price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65000"/>
                      </a:schemeClr>
                    </a:solidFill>
                  </a:tcPr>
                </a:tc>
                <a:tc>
                  <a:txBody>
                    <a:bodyPr/>
                    <a:lstStyle/>
                    <a:p>
                      <a:pPr algn="ctr"/>
                      <a:r>
                        <a:rPr lang="en-US" sz="700" b="1" kern="1200" dirty="0">
                          <a:solidFill>
                            <a:schemeClr val="bg1"/>
                          </a:solidFill>
                          <a:latin typeface="+mn-lt"/>
                          <a:ea typeface="+mn-ea"/>
                          <a:cs typeface="+mn-cs"/>
                        </a:rPr>
                        <a:t>Discount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65000"/>
                      </a:schemeClr>
                    </a:solidFill>
                  </a:tcPr>
                </a:tc>
                <a:tc>
                  <a:txBody>
                    <a:bodyPr/>
                    <a:lstStyle/>
                    <a:p>
                      <a:pPr algn="ctr"/>
                      <a:r>
                        <a:rPr lang="en-US" sz="700" b="1" kern="1200" dirty="0">
                          <a:solidFill>
                            <a:schemeClr val="bg1"/>
                          </a:solidFill>
                          <a:latin typeface="+mn-lt"/>
                          <a:ea typeface="+mn-ea"/>
                          <a:cs typeface="+mn-cs"/>
                        </a:rPr>
                        <a:t>Current Price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63583631"/>
                  </a:ext>
                </a:extLst>
              </a:tr>
              <a:tr h="203575">
                <a:tc>
                  <a:txBody>
                    <a:bodyPr/>
                    <a:lstStyle/>
                    <a:p>
                      <a:r>
                        <a:rPr lang="en-US" sz="700" dirty="0">
                          <a:solidFill>
                            <a:schemeClr val="tx1">
                              <a:lumMod val="65000"/>
                              <a:lumOff val="35000"/>
                            </a:schemeClr>
                          </a:solidFill>
                        </a:rPr>
                        <a:t>Main floor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700" dirty="0">
                          <a:solidFill>
                            <a:schemeClr val="tx1">
                              <a:lumMod val="65000"/>
                              <a:lumOff val="35000"/>
                            </a:schemeClr>
                          </a:solidFill>
                        </a:rPr>
                        <a:t>80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1">
                              <a:lumMod val="65000"/>
                              <a:lumOff val="35000"/>
                            </a:schemeClr>
                          </a:solidFill>
                        </a:rPr>
                        <a:t>10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1">
                              <a:lumMod val="65000"/>
                              <a:lumOff val="35000"/>
                            </a:schemeClr>
                          </a:solidFill>
                        </a:rPr>
                        <a:t>72</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extLst>
                  <a:ext uri="{0D108BD9-81ED-4DB2-BD59-A6C34878D82A}">
                    <a16:rowId xmlns:a16="http://schemas.microsoft.com/office/drawing/2014/main" val="3382190566"/>
                  </a:ext>
                </a:extLst>
              </a:tr>
              <a:tr h="203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solidFill>
                            <a:schemeClr val="tx1">
                              <a:lumMod val="65000"/>
                              <a:lumOff val="35000"/>
                            </a:schemeClr>
                          </a:solidFill>
                        </a:rPr>
                        <a:t>Balcony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700" dirty="0">
                          <a:solidFill>
                            <a:schemeClr val="tx1">
                              <a:lumMod val="65000"/>
                              <a:lumOff val="35000"/>
                            </a:schemeClr>
                          </a:solidFill>
                        </a:rPr>
                        <a:t>50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1">
                              <a:lumMod val="65000"/>
                              <a:lumOff val="35000"/>
                            </a:schemeClr>
                          </a:solidFill>
                        </a:rPr>
                        <a:t>10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1">
                              <a:lumMod val="65000"/>
                              <a:lumOff val="35000"/>
                            </a:schemeClr>
                          </a:solidFill>
                        </a:rPr>
                        <a:t>45</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extLst>
                  <a:ext uri="{0D108BD9-81ED-4DB2-BD59-A6C34878D82A}">
                    <a16:rowId xmlns:a16="http://schemas.microsoft.com/office/drawing/2014/main" val="3788731881"/>
                  </a:ext>
                </a:extLst>
              </a:tr>
              <a:tr h="203575">
                <a:tc>
                  <a:txBody>
                    <a:bodyPr/>
                    <a:lstStyle/>
                    <a:p>
                      <a:r>
                        <a:rPr lang="en-US" sz="700" dirty="0">
                          <a:solidFill>
                            <a:schemeClr val="tx1">
                              <a:lumMod val="65000"/>
                              <a:lumOff val="35000"/>
                            </a:schemeClr>
                          </a:solidFill>
                        </a:rPr>
                        <a:t>Pit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700" dirty="0">
                          <a:solidFill>
                            <a:schemeClr val="tx1">
                              <a:lumMod val="65000"/>
                              <a:lumOff val="35000"/>
                            </a:schemeClr>
                          </a:solidFill>
                        </a:rPr>
                        <a:t>40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1">
                              <a:lumMod val="65000"/>
                              <a:lumOff val="35000"/>
                            </a:schemeClr>
                          </a:solidFill>
                        </a:rPr>
                        <a:t>20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1">
                              <a:lumMod val="65000"/>
                              <a:lumOff val="35000"/>
                            </a:schemeClr>
                          </a:solidFill>
                        </a:rPr>
                        <a:t>32</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extLst>
                  <a:ext uri="{0D108BD9-81ED-4DB2-BD59-A6C34878D82A}">
                    <a16:rowId xmlns:a16="http://schemas.microsoft.com/office/drawing/2014/main" val="790000095"/>
                  </a:ext>
                </a:extLst>
              </a:tr>
              <a:tr h="203575">
                <a:tc>
                  <a:txBody>
                    <a:bodyPr/>
                    <a:lstStyle/>
                    <a:p>
                      <a:endParaRPr lang="en-US" sz="80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53402682"/>
                  </a:ext>
                </a:extLst>
              </a:tr>
              <a:tr h="203575">
                <a:tc>
                  <a:txBody>
                    <a:bodyPr/>
                    <a:lstStyle/>
                    <a:p>
                      <a:endParaRPr lang="en-US" sz="80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36184463"/>
                  </a:ext>
                </a:extLst>
              </a:tr>
              <a:tr h="203575">
                <a:tc>
                  <a:txBody>
                    <a:bodyPr/>
                    <a:lstStyle/>
                    <a:p>
                      <a:endParaRPr lang="en-US" sz="80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545022598"/>
                  </a:ext>
                </a:extLst>
              </a:tr>
              <a:tr h="203575">
                <a:tc>
                  <a:txBody>
                    <a:bodyPr/>
                    <a:lstStyle/>
                    <a:p>
                      <a:endParaRPr lang="en-US" sz="80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800" dirty="0">
                        <a:solidFill>
                          <a:schemeClr val="tx1">
                            <a:lumMod val="65000"/>
                            <a:lumOff val="35000"/>
                          </a:schemeClr>
                        </a:solidFill>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87056502"/>
                  </a:ext>
                </a:extLst>
              </a:tr>
            </a:tbl>
          </a:graphicData>
        </a:graphic>
      </p:graphicFrame>
      <p:sp>
        <p:nvSpPr>
          <p:cNvPr id="23" name="Rectangle 22">
            <a:extLst>
              <a:ext uri="{FF2B5EF4-FFF2-40B4-BE49-F238E27FC236}">
                <a16:creationId xmlns:a16="http://schemas.microsoft.com/office/drawing/2014/main" id="{42325C69-E2B4-42D5-955C-0E0FDADA6AEB}"/>
              </a:ext>
            </a:extLst>
          </p:cNvPr>
          <p:cNvSpPr/>
          <p:nvPr/>
        </p:nvSpPr>
        <p:spPr>
          <a:xfrm>
            <a:off x="4977683" y="3457985"/>
            <a:ext cx="605932" cy="179877"/>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Reset</a:t>
            </a:r>
            <a:endParaRPr lang="en-US" sz="1000" dirty="0"/>
          </a:p>
        </p:txBody>
      </p:sp>
      <p:sp>
        <p:nvSpPr>
          <p:cNvPr id="24" name="Rectangle 23">
            <a:extLst>
              <a:ext uri="{FF2B5EF4-FFF2-40B4-BE49-F238E27FC236}">
                <a16:creationId xmlns:a16="http://schemas.microsoft.com/office/drawing/2014/main" id="{61B7FABA-3962-43C2-92D8-16D831DA869F}"/>
              </a:ext>
            </a:extLst>
          </p:cNvPr>
          <p:cNvSpPr/>
          <p:nvPr/>
        </p:nvSpPr>
        <p:spPr>
          <a:xfrm>
            <a:off x="4880604" y="3728592"/>
            <a:ext cx="51338" cy="1418868"/>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6A3C04-8BA4-4BD0-8159-3ACE6A0CB452}"/>
              </a:ext>
            </a:extLst>
          </p:cNvPr>
          <p:cNvSpPr/>
          <p:nvPr/>
        </p:nvSpPr>
        <p:spPr>
          <a:xfrm flipH="1">
            <a:off x="4880601" y="3665092"/>
            <a:ext cx="45719" cy="12252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5081E41-3632-4268-95C2-2F5DA4FB3424}"/>
              </a:ext>
            </a:extLst>
          </p:cNvPr>
          <p:cNvSpPr txBox="1"/>
          <p:nvPr/>
        </p:nvSpPr>
        <p:spPr>
          <a:xfrm>
            <a:off x="1612928" y="1756341"/>
            <a:ext cx="1059906" cy="246221"/>
          </a:xfrm>
          <a:prstGeom prst="rect">
            <a:avLst/>
          </a:prstGeom>
          <a:noFill/>
        </p:spPr>
        <p:txBody>
          <a:bodyPr wrap="none" rtlCol="0">
            <a:spAutoFit/>
          </a:bodyPr>
          <a:lstStyle/>
          <a:p>
            <a:r>
              <a:rPr lang="en-US" sz="1000" dirty="0">
                <a:solidFill>
                  <a:schemeClr val="tx1">
                    <a:lumMod val="65000"/>
                    <a:lumOff val="35000"/>
                  </a:schemeClr>
                </a:solidFill>
              </a:rPr>
              <a:t>EVENT DETAILS</a:t>
            </a:r>
          </a:p>
        </p:txBody>
      </p:sp>
      <p:cxnSp>
        <p:nvCxnSpPr>
          <p:cNvPr id="27" name="Straight Connector 26">
            <a:extLst>
              <a:ext uri="{FF2B5EF4-FFF2-40B4-BE49-F238E27FC236}">
                <a16:creationId xmlns:a16="http://schemas.microsoft.com/office/drawing/2014/main" id="{BDA8F174-A1A2-4091-BF17-FB3C462A5C56}"/>
              </a:ext>
            </a:extLst>
          </p:cNvPr>
          <p:cNvCxnSpPr/>
          <p:nvPr/>
        </p:nvCxnSpPr>
        <p:spPr>
          <a:xfrm>
            <a:off x="1613373" y="2002562"/>
            <a:ext cx="40325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C3A61D8-5057-4C82-8F22-6DD639D4EE6D}"/>
              </a:ext>
            </a:extLst>
          </p:cNvPr>
          <p:cNvSpPr/>
          <p:nvPr/>
        </p:nvSpPr>
        <p:spPr>
          <a:xfrm>
            <a:off x="4977683" y="2377907"/>
            <a:ext cx="605932" cy="179877"/>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Delete</a:t>
            </a:r>
            <a:endParaRPr lang="en-US" sz="1000" dirty="0"/>
          </a:p>
        </p:txBody>
      </p:sp>
      <p:sp>
        <p:nvSpPr>
          <p:cNvPr id="29" name="TextBox 28">
            <a:extLst>
              <a:ext uri="{FF2B5EF4-FFF2-40B4-BE49-F238E27FC236}">
                <a16:creationId xmlns:a16="http://schemas.microsoft.com/office/drawing/2014/main" id="{85E68704-94DD-4E9E-A120-B0D16928EBB7}"/>
              </a:ext>
            </a:extLst>
          </p:cNvPr>
          <p:cNvSpPr txBox="1"/>
          <p:nvPr/>
        </p:nvSpPr>
        <p:spPr>
          <a:xfrm>
            <a:off x="1612928" y="3126544"/>
            <a:ext cx="880369" cy="246221"/>
          </a:xfrm>
          <a:prstGeom prst="rect">
            <a:avLst/>
          </a:prstGeom>
          <a:noFill/>
        </p:spPr>
        <p:txBody>
          <a:bodyPr wrap="none" rtlCol="0">
            <a:spAutoFit/>
          </a:bodyPr>
          <a:lstStyle/>
          <a:p>
            <a:r>
              <a:rPr lang="en-US" sz="1000" dirty="0">
                <a:solidFill>
                  <a:schemeClr val="tx1">
                    <a:lumMod val="65000"/>
                    <a:lumOff val="35000"/>
                  </a:schemeClr>
                </a:solidFill>
              </a:rPr>
              <a:t>Ticket Prices</a:t>
            </a:r>
          </a:p>
        </p:txBody>
      </p:sp>
      <p:cxnSp>
        <p:nvCxnSpPr>
          <p:cNvPr id="30" name="Straight Connector 29">
            <a:extLst>
              <a:ext uri="{FF2B5EF4-FFF2-40B4-BE49-F238E27FC236}">
                <a16:creationId xmlns:a16="http://schemas.microsoft.com/office/drawing/2014/main" id="{79604488-9A3C-48D0-9104-585D75B66B9C}"/>
              </a:ext>
            </a:extLst>
          </p:cNvPr>
          <p:cNvCxnSpPr/>
          <p:nvPr/>
        </p:nvCxnSpPr>
        <p:spPr>
          <a:xfrm>
            <a:off x="1613373" y="3372765"/>
            <a:ext cx="40325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F67B775-47A7-45AF-9236-50F2570F5633}"/>
              </a:ext>
            </a:extLst>
          </p:cNvPr>
          <p:cNvSpPr/>
          <p:nvPr/>
        </p:nvSpPr>
        <p:spPr>
          <a:xfrm>
            <a:off x="2863672" y="2146988"/>
            <a:ext cx="1730031" cy="1758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631D83B5-11D0-4579-B820-64ACE68D0587}"/>
              </a:ext>
            </a:extLst>
          </p:cNvPr>
          <p:cNvPicPr>
            <a:picLocks noChangeAspect="1"/>
          </p:cNvPicPr>
          <p:nvPr/>
        </p:nvPicPr>
        <p:blipFill rotWithShape="1">
          <a:blip r:embed="rId4"/>
          <a:srcRect t="25000" b="35076"/>
          <a:stretch/>
        </p:blipFill>
        <p:spPr>
          <a:xfrm>
            <a:off x="3557628" y="1050850"/>
            <a:ext cx="2141287" cy="391393"/>
          </a:xfrm>
          <a:prstGeom prst="rect">
            <a:avLst/>
          </a:prstGeom>
        </p:spPr>
      </p:pic>
      <p:pic>
        <p:nvPicPr>
          <p:cNvPr id="33" name="Picture 32">
            <a:extLst>
              <a:ext uri="{FF2B5EF4-FFF2-40B4-BE49-F238E27FC236}">
                <a16:creationId xmlns:a16="http://schemas.microsoft.com/office/drawing/2014/main" id="{AA313C9D-B538-4178-8C14-7153296379B1}"/>
              </a:ext>
            </a:extLst>
          </p:cNvPr>
          <p:cNvPicPr>
            <a:picLocks noChangeAspect="1"/>
          </p:cNvPicPr>
          <p:nvPr/>
        </p:nvPicPr>
        <p:blipFill rotWithShape="1">
          <a:blip r:embed="rId3"/>
          <a:srcRect t="88103" b="546"/>
          <a:stretch/>
        </p:blipFill>
        <p:spPr>
          <a:xfrm>
            <a:off x="1412587" y="5327999"/>
            <a:ext cx="4360053" cy="778412"/>
          </a:xfrm>
          <a:prstGeom prst="rect">
            <a:avLst/>
          </a:prstGeom>
        </p:spPr>
      </p:pic>
      <p:sp>
        <p:nvSpPr>
          <p:cNvPr id="34" name="TextBox 33">
            <a:extLst>
              <a:ext uri="{FF2B5EF4-FFF2-40B4-BE49-F238E27FC236}">
                <a16:creationId xmlns:a16="http://schemas.microsoft.com/office/drawing/2014/main" id="{E2EA15B3-B083-4E8E-BDEE-3B0B5D45C964}"/>
              </a:ext>
            </a:extLst>
          </p:cNvPr>
          <p:cNvSpPr txBox="1"/>
          <p:nvPr/>
        </p:nvSpPr>
        <p:spPr>
          <a:xfrm>
            <a:off x="4477468" y="1458436"/>
            <a:ext cx="1277914" cy="184666"/>
          </a:xfrm>
          <a:prstGeom prst="rect">
            <a:avLst/>
          </a:prstGeom>
          <a:solidFill>
            <a:srgbClr val="E6E6E6"/>
          </a:solidFill>
        </p:spPr>
        <p:txBody>
          <a:bodyPr wrap="none" rtlCol="0">
            <a:spAutoFit/>
          </a:bodyPr>
          <a:lstStyle/>
          <a:p>
            <a:r>
              <a:rPr lang="en-US" sz="600" b="1" dirty="0">
                <a:solidFill>
                  <a:schemeClr val="tx1">
                    <a:lumMod val="65000"/>
                    <a:lumOff val="35000"/>
                  </a:schemeClr>
                </a:solidFill>
              </a:rPr>
              <a:t>WELCOME SARAH  [LOG OUT]</a:t>
            </a:r>
          </a:p>
        </p:txBody>
      </p:sp>
      <p:sp>
        <p:nvSpPr>
          <p:cNvPr id="35" name="Rectangle 34">
            <a:extLst>
              <a:ext uri="{FF2B5EF4-FFF2-40B4-BE49-F238E27FC236}">
                <a16:creationId xmlns:a16="http://schemas.microsoft.com/office/drawing/2014/main" id="{7362F722-3DEF-4253-BC37-2D97F088977C}"/>
              </a:ext>
            </a:extLst>
          </p:cNvPr>
          <p:cNvSpPr/>
          <p:nvPr/>
        </p:nvSpPr>
        <p:spPr>
          <a:xfrm>
            <a:off x="4977683" y="2611911"/>
            <a:ext cx="605932" cy="179877"/>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Cancel</a:t>
            </a:r>
            <a:endParaRPr lang="en-US" sz="1000" dirty="0"/>
          </a:p>
        </p:txBody>
      </p:sp>
      <p:sp>
        <p:nvSpPr>
          <p:cNvPr id="36" name="TextBox 35">
            <a:extLst>
              <a:ext uri="{FF2B5EF4-FFF2-40B4-BE49-F238E27FC236}">
                <a16:creationId xmlns:a16="http://schemas.microsoft.com/office/drawing/2014/main" id="{F9B5E3E4-DC4B-441D-AFA4-DE3D7F6A633D}"/>
              </a:ext>
            </a:extLst>
          </p:cNvPr>
          <p:cNvSpPr txBox="1"/>
          <p:nvPr/>
        </p:nvSpPr>
        <p:spPr>
          <a:xfrm>
            <a:off x="3985177" y="5542407"/>
            <a:ext cx="1768449" cy="419302"/>
          </a:xfrm>
          <a:prstGeom prst="rect">
            <a:avLst/>
          </a:prstGeom>
          <a:solidFill>
            <a:srgbClr val="4D4D4D"/>
          </a:solidFill>
        </p:spPr>
        <p:txBody>
          <a:bodyPr wrap="square" lIns="0" tIns="0" rIns="0" bIns="0" rtlCol="0">
            <a:noAutofit/>
          </a:bodyPr>
          <a:lstStyle/>
          <a:p>
            <a:pPr>
              <a:lnSpc>
                <a:spcPct val="95000"/>
              </a:lnSpc>
            </a:pPr>
            <a:r>
              <a:rPr lang="en-US" sz="500" dirty="0">
                <a:solidFill>
                  <a:schemeClr val="bg1">
                    <a:lumMod val="95000"/>
                  </a:schemeClr>
                </a:solidFill>
              </a:rPr>
              <a:t>LEARN HOW TO BUILD A SAAS APP ON SQL DATABASE</a:t>
            </a:r>
            <a:br>
              <a:rPr lang="en-US" sz="500" dirty="0">
                <a:solidFill>
                  <a:schemeClr val="bg1">
                    <a:lumMod val="95000"/>
                  </a:schemeClr>
                </a:solidFill>
              </a:rPr>
            </a:br>
            <a:r>
              <a:rPr lang="en-US" sz="300" dirty="0">
                <a:solidFill>
                  <a:schemeClr val="bg1">
                    <a:lumMod val="95000"/>
                  </a:schemeClr>
                </a:solidFill>
              </a:rPr>
              <a:t>  </a:t>
            </a:r>
          </a:p>
          <a:p>
            <a:r>
              <a:rPr lang="en-US" sz="500" dirty="0">
                <a:solidFill>
                  <a:schemeClr val="bg1">
                    <a:lumMod val="95000"/>
                  </a:schemeClr>
                </a:solidFill>
              </a:rPr>
              <a:t>Running on Azure SQL Database, ©2017 Microsoft</a:t>
            </a:r>
            <a:br>
              <a:rPr lang="en-US" sz="500" dirty="0">
                <a:solidFill>
                  <a:schemeClr val="bg1">
                    <a:lumMod val="95000"/>
                  </a:schemeClr>
                </a:solidFill>
              </a:rPr>
            </a:br>
            <a:r>
              <a:rPr lang="en-US" sz="500" dirty="0">
                <a:solidFill>
                  <a:schemeClr val="bg1">
                    <a:lumMod val="95000"/>
                  </a:schemeClr>
                </a:solidFill>
              </a:rPr>
              <a:t>server: &lt;tenant-server&gt;.database.windows.net </a:t>
            </a:r>
          </a:p>
          <a:p>
            <a:r>
              <a:rPr lang="en-US" sz="500" dirty="0">
                <a:solidFill>
                  <a:schemeClr val="bg1">
                    <a:lumMod val="95000"/>
                  </a:schemeClr>
                </a:solidFill>
              </a:rPr>
              <a:t>database: &lt;tenant-db-name&gt;      tenant id: &lt;tenant-raw-id&gt;</a:t>
            </a:r>
          </a:p>
        </p:txBody>
      </p:sp>
      <p:sp>
        <p:nvSpPr>
          <p:cNvPr id="37" name="TextBox 36">
            <a:extLst>
              <a:ext uri="{FF2B5EF4-FFF2-40B4-BE49-F238E27FC236}">
                <a16:creationId xmlns:a16="http://schemas.microsoft.com/office/drawing/2014/main" id="{E0995173-2625-4C27-ADAA-1D2AC1DD50B6}"/>
              </a:ext>
            </a:extLst>
          </p:cNvPr>
          <p:cNvSpPr txBox="1"/>
          <p:nvPr/>
        </p:nvSpPr>
        <p:spPr>
          <a:xfrm>
            <a:off x="1520198" y="1458436"/>
            <a:ext cx="1042273" cy="184666"/>
          </a:xfrm>
          <a:prstGeom prst="rect">
            <a:avLst/>
          </a:prstGeom>
          <a:solidFill>
            <a:srgbClr val="E6E6E6"/>
          </a:solidFill>
        </p:spPr>
        <p:txBody>
          <a:bodyPr wrap="none" rtlCol="0">
            <a:spAutoFit/>
          </a:bodyPr>
          <a:lstStyle/>
          <a:p>
            <a:r>
              <a:rPr lang="en-US" sz="600" b="1" dirty="0">
                <a:solidFill>
                  <a:srgbClr val="E77A39"/>
                </a:solidFill>
              </a:rPr>
              <a:t>EVENTS</a:t>
            </a:r>
            <a:r>
              <a:rPr lang="en-US" sz="600" b="1" dirty="0">
                <a:solidFill>
                  <a:schemeClr val="tx1">
                    <a:lumMod val="65000"/>
                    <a:lumOff val="35000"/>
                  </a:schemeClr>
                </a:solidFill>
              </a:rPr>
              <a:t>     |     VENUE</a:t>
            </a:r>
            <a:r>
              <a:rPr lang="en-US" sz="600" b="1" dirty="0">
                <a:solidFill>
                  <a:srgbClr val="E77A39"/>
                </a:solidFill>
              </a:rPr>
              <a:t>  </a:t>
            </a:r>
            <a:r>
              <a:rPr lang="en-US" sz="600" b="1" dirty="0">
                <a:solidFill>
                  <a:schemeClr val="tx1">
                    <a:lumMod val="65000"/>
                    <a:lumOff val="35000"/>
                  </a:schemeClr>
                </a:solidFill>
              </a:rPr>
              <a:t> </a:t>
            </a:r>
            <a:endParaRPr lang="en-US" sz="600" b="1" dirty="0">
              <a:solidFill>
                <a:srgbClr val="E77A39"/>
              </a:solidFill>
            </a:endParaRPr>
          </a:p>
        </p:txBody>
      </p:sp>
      <p:sp>
        <p:nvSpPr>
          <p:cNvPr id="38" name="TextBox 37">
            <a:extLst>
              <a:ext uri="{FF2B5EF4-FFF2-40B4-BE49-F238E27FC236}">
                <a16:creationId xmlns:a16="http://schemas.microsoft.com/office/drawing/2014/main" id="{EF2BC2A8-3405-498D-BD7B-291DFE2D17C5}"/>
              </a:ext>
            </a:extLst>
          </p:cNvPr>
          <p:cNvSpPr txBox="1"/>
          <p:nvPr/>
        </p:nvSpPr>
        <p:spPr>
          <a:xfrm>
            <a:off x="2423487" y="3126544"/>
            <a:ext cx="1327608" cy="246221"/>
          </a:xfrm>
          <a:prstGeom prst="rect">
            <a:avLst/>
          </a:prstGeom>
          <a:noFill/>
        </p:spPr>
        <p:txBody>
          <a:bodyPr wrap="none" rtlCol="0">
            <a:spAutoFit/>
          </a:bodyPr>
          <a:lstStyle/>
          <a:p>
            <a:r>
              <a:rPr lang="en-US" sz="1000" dirty="0">
                <a:solidFill>
                  <a:schemeClr val="bg1">
                    <a:lumMod val="65000"/>
                  </a:schemeClr>
                </a:solidFill>
              </a:rPr>
              <a:t>Ticket Sales Analysis</a:t>
            </a:r>
          </a:p>
        </p:txBody>
      </p:sp>
      <p:grpSp>
        <p:nvGrpSpPr>
          <p:cNvPr id="39" name="Group 38" hidden="1">
            <a:extLst>
              <a:ext uri="{FF2B5EF4-FFF2-40B4-BE49-F238E27FC236}">
                <a16:creationId xmlns:a16="http://schemas.microsoft.com/office/drawing/2014/main" id="{C1C6174B-FC23-4AE2-9F48-6339BC360E03}"/>
              </a:ext>
            </a:extLst>
          </p:cNvPr>
          <p:cNvGrpSpPr/>
          <p:nvPr/>
        </p:nvGrpSpPr>
        <p:grpSpPr>
          <a:xfrm>
            <a:off x="1356337" y="982662"/>
            <a:ext cx="4455647" cy="5174747"/>
            <a:chOff x="826047" y="650144"/>
            <a:chExt cx="4455647" cy="5174747"/>
          </a:xfrm>
        </p:grpSpPr>
        <p:pic>
          <p:nvPicPr>
            <p:cNvPr id="40" name="Picture 39">
              <a:extLst>
                <a:ext uri="{FF2B5EF4-FFF2-40B4-BE49-F238E27FC236}">
                  <a16:creationId xmlns:a16="http://schemas.microsoft.com/office/drawing/2014/main" id="{1A5AA6CA-C9A1-4DCC-AE08-BA558E7D8A81}"/>
                </a:ext>
              </a:extLst>
            </p:cNvPr>
            <p:cNvPicPr>
              <a:picLocks noChangeAspect="1"/>
            </p:cNvPicPr>
            <p:nvPr/>
          </p:nvPicPr>
          <p:blipFill rotWithShape="1">
            <a:blip r:embed="rId3"/>
            <a:srcRect t="1" b="39468"/>
            <a:stretch/>
          </p:blipFill>
          <p:spPr>
            <a:xfrm>
              <a:off x="826047" y="650144"/>
              <a:ext cx="4446850" cy="4233905"/>
            </a:xfrm>
            <a:prstGeom prst="rect">
              <a:avLst/>
            </a:prstGeom>
          </p:spPr>
        </p:pic>
        <p:sp>
          <p:nvSpPr>
            <p:cNvPr id="41" name="TextBox 40">
              <a:extLst>
                <a:ext uri="{FF2B5EF4-FFF2-40B4-BE49-F238E27FC236}">
                  <a16:creationId xmlns:a16="http://schemas.microsoft.com/office/drawing/2014/main" id="{380BCC10-E72E-4346-B145-82F6AE5828D3}"/>
                </a:ext>
              </a:extLst>
            </p:cNvPr>
            <p:cNvSpPr txBox="1"/>
            <p:nvPr/>
          </p:nvSpPr>
          <p:spPr>
            <a:xfrm>
              <a:off x="1360596" y="669573"/>
              <a:ext cx="1669537" cy="398298"/>
            </a:xfrm>
            <a:prstGeom prst="rect">
              <a:avLst/>
            </a:prstGeom>
            <a:solidFill>
              <a:srgbClr val="666666"/>
            </a:solidFill>
          </p:spPr>
          <p:txBody>
            <a:bodyPr wrap="square" tIns="0" bIns="0" rtlCol="0">
              <a:noAutofit/>
            </a:bodyPr>
            <a:lstStyle/>
            <a:p>
              <a:r>
                <a:rPr lang="en-US" sz="1122" dirty="0">
                  <a:solidFill>
                    <a:schemeClr val="bg1">
                      <a:lumMod val="95000"/>
                    </a:schemeClr>
                  </a:solidFill>
                </a:rPr>
                <a:t>Contoso Concert Hall</a:t>
              </a:r>
            </a:p>
            <a:p>
              <a:r>
                <a:rPr lang="en-US" sz="1122" spc="153" dirty="0">
                  <a:solidFill>
                    <a:schemeClr val="bg1">
                      <a:lumMod val="95000"/>
                    </a:schemeClr>
                  </a:solidFill>
                </a:rPr>
                <a:t>ADMINISTRATION</a:t>
              </a:r>
            </a:p>
          </p:txBody>
        </p:sp>
        <p:sp>
          <p:nvSpPr>
            <p:cNvPr id="42" name="Rectangle 41">
              <a:extLst>
                <a:ext uri="{FF2B5EF4-FFF2-40B4-BE49-F238E27FC236}">
                  <a16:creationId xmlns:a16="http://schemas.microsoft.com/office/drawing/2014/main" id="{15071363-ED8E-40DA-95DD-8BAC20F01E00}"/>
                </a:ext>
              </a:extLst>
            </p:cNvPr>
            <p:cNvSpPr/>
            <p:nvPr/>
          </p:nvSpPr>
          <p:spPr>
            <a:xfrm>
              <a:off x="944176" y="1145588"/>
              <a:ext cx="3123250" cy="15057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3" name="Rectangle 42">
              <a:extLst>
                <a:ext uri="{FF2B5EF4-FFF2-40B4-BE49-F238E27FC236}">
                  <a16:creationId xmlns:a16="http://schemas.microsoft.com/office/drawing/2014/main" id="{B292A4D3-601D-4D92-B1EA-045C5E8500F2}"/>
                </a:ext>
              </a:extLst>
            </p:cNvPr>
            <p:cNvSpPr/>
            <p:nvPr/>
          </p:nvSpPr>
          <p:spPr>
            <a:xfrm>
              <a:off x="917712" y="1220878"/>
              <a:ext cx="4328721" cy="38119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dirty="0">
                <a:solidFill>
                  <a:schemeClr val="tx1">
                    <a:lumMod val="50000"/>
                    <a:lumOff val="50000"/>
                  </a:schemeClr>
                </a:solidFill>
              </a:endParaRPr>
            </a:p>
          </p:txBody>
        </p:sp>
        <p:sp>
          <p:nvSpPr>
            <p:cNvPr id="44" name="TextBox 43">
              <a:extLst>
                <a:ext uri="{FF2B5EF4-FFF2-40B4-BE49-F238E27FC236}">
                  <a16:creationId xmlns:a16="http://schemas.microsoft.com/office/drawing/2014/main" id="{8184E87F-F1C9-4591-8C51-D44FF5C14E2C}"/>
                </a:ext>
              </a:extLst>
            </p:cNvPr>
            <p:cNvSpPr txBox="1"/>
            <p:nvPr/>
          </p:nvSpPr>
          <p:spPr>
            <a:xfrm>
              <a:off x="3973266" y="1115474"/>
              <a:ext cx="1231418" cy="190239"/>
            </a:xfrm>
            <a:prstGeom prst="rect">
              <a:avLst/>
            </a:prstGeom>
            <a:solidFill>
              <a:srgbClr val="E6E6E6"/>
            </a:solidFill>
          </p:spPr>
          <p:txBody>
            <a:bodyPr wrap="none" rtlCol="0">
              <a:spAutoFit/>
            </a:bodyPr>
            <a:lstStyle/>
            <a:p>
              <a:r>
                <a:rPr lang="en-US" sz="612" b="1" dirty="0">
                  <a:solidFill>
                    <a:schemeClr val="tx1">
                      <a:lumMod val="65000"/>
                      <a:lumOff val="35000"/>
                    </a:schemeClr>
                  </a:solidFill>
                </a:rPr>
                <a:t>WELCOME ADMIN [SIGN OFF]</a:t>
              </a:r>
            </a:p>
          </p:txBody>
        </p:sp>
        <p:sp>
          <p:nvSpPr>
            <p:cNvPr id="45" name="TextBox 44">
              <a:extLst>
                <a:ext uri="{FF2B5EF4-FFF2-40B4-BE49-F238E27FC236}">
                  <a16:creationId xmlns:a16="http://schemas.microsoft.com/office/drawing/2014/main" id="{B5B9706D-611B-46D5-B0CF-E50226455CE0}"/>
                </a:ext>
              </a:extLst>
            </p:cNvPr>
            <p:cNvSpPr txBox="1"/>
            <p:nvPr/>
          </p:nvSpPr>
          <p:spPr>
            <a:xfrm>
              <a:off x="1220232" y="1992230"/>
              <a:ext cx="829229" cy="222217"/>
            </a:xfrm>
            <a:prstGeom prst="rect">
              <a:avLst/>
            </a:prstGeom>
            <a:noFill/>
          </p:spPr>
          <p:txBody>
            <a:bodyPr wrap="none" rtlCol="0">
              <a:spAutoFit/>
            </a:bodyPr>
            <a:lstStyle/>
            <a:p>
              <a:r>
                <a:rPr lang="en-US" sz="816" dirty="0">
                  <a:solidFill>
                    <a:schemeClr val="tx1">
                      <a:lumMod val="65000"/>
                      <a:lumOff val="35000"/>
                    </a:schemeClr>
                  </a:solidFill>
                </a:rPr>
                <a:t>Event subtitle:</a:t>
              </a:r>
            </a:p>
          </p:txBody>
        </p:sp>
        <p:sp>
          <p:nvSpPr>
            <p:cNvPr id="46" name="TextBox 45">
              <a:extLst>
                <a:ext uri="{FF2B5EF4-FFF2-40B4-BE49-F238E27FC236}">
                  <a16:creationId xmlns:a16="http://schemas.microsoft.com/office/drawing/2014/main" id="{6C5CF477-37AD-4BE4-9803-495DF5FC675D}"/>
                </a:ext>
              </a:extLst>
            </p:cNvPr>
            <p:cNvSpPr txBox="1"/>
            <p:nvPr/>
          </p:nvSpPr>
          <p:spPr>
            <a:xfrm>
              <a:off x="1220232" y="2224358"/>
              <a:ext cx="696801" cy="222217"/>
            </a:xfrm>
            <a:prstGeom prst="rect">
              <a:avLst/>
            </a:prstGeom>
            <a:noFill/>
          </p:spPr>
          <p:txBody>
            <a:bodyPr wrap="none" rtlCol="0">
              <a:spAutoFit/>
            </a:bodyPr>
            <a:lstStyle/>
            <a:p>
              <a:r>
                <a:rPr lang="en-US" sz="816" dirty="0">
                  <a:solidFill>
                    <a:schemeClr val="tx1">
                      <a:lumMod val="65000"/>
                      <a:lumOff val="35000"/>
                    </a:schemeClr>
                  </a:solidFill>
                </a:rPr>
                <a:t>Event date:</a:t>
              </a:r>
            </a:p>
          </p:txBody>
        </p:sp>
        <p:sp>
          <p:nvSpPr>
            <p:cNvPr id="47" name="TextBox 46">
              <a:extLst>
                <a:ext uri="{FF2B5EF4-FFF2-40B4-BE49-F238E27FC236}">
                  <a16:creationId xmlns:a16="http://schemas.microsoft.com/office/drawing/2014/main" id="{08412F35-11F6-4399-B81D-F6C08B240582}"/>
                </a:ext>
              </a:extLst>
            </p:cNvPr>
            <p:cNvSpPr txBox="1"/>
            <p:nvPr/>
          </p:nvSpPr>
          <p:spPr>
            <a:xfrm>
              <a:off x="1220232" y="2499518"/>
              <a:ext cx="659198" cy="222217"/>
            </a:xfrm>
            <a:prstGeom prst="rect">
              <a:avLst/>
            </a:prstGeom>
            <a:noFill/>
          </p:spPr>
          <p:txBody>
            <a:bodyPr wrap="none" rtlCol="0">
              <a:spAutoFit/>
            </a:bodyPr>
            <a:lstStyle/>
            <a:p>
              <a:r>
                <a:rPr lang="en-US" sz="816" dirty="0">
                  <a:solidFill>
                    <a:schemeClr val="tx1">
                      <a:lumMod val="65000"/>
                      <a:lumOff val="35000"/>
                    </a:schemeClr>
                  </a:solidFill>
                </a:rPr>
                <a:t>Start time:</a:t>
              </a:r>
            </a:p>
          </p:txBody>
        </p:sp>
        <p:sp>
          <p:nvSpPr>
            <p:cNvPr id="48" name="Rectangle 47">
              <a:extLst>
                <a:ext uri="{FF2B5EF4-FFF2-40B4-BE49-F238E27FC236}">
                  <a16:creationId xmlns:a16="http://schemas.microsoft.com/office/drawing/2014/main" id="{2FD530ED-9CFB-4FB8-A468-3FA3A39F98E1}"/>
                </a:ext>
              </a:extLst>
            </p:cNvPr>
            <p:cNvSpPr/>
            <p:nvPr/>
          </p:nvSpPr>
          <p:spPr>
            <a:xfrm>
              <a:off x="2314817" y="2028743"/>
              <a:ext cx="1764471" cy="1793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9" name="Rectangle 48">
              <a:extLst>
                <a:ext uri="{FF2B5EF4-FFF2-40B4-BE49-F238E27FC236}">
                  <a16:creationId xmlns:a16="http://schemas.microsoft.com/office/drawing/2014/main" id="{BD5956B9-5BBC-4539-B950-11731F01ACE7}"/>
                </a:ext>
              </a:extLst>
            </p:cNvPr>
            <p:cNvSpPr/>
            <p:nvPr/>
          </p:nvSpPr>
          <p:spPr>
            <a:xfrm>
              <a:off x="2314817" y="2533690"/>
              <a:ext cx="456978" cy="16074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14" dirty="0">
                  <a:solidFill>
                    <a:schemeClr val="tx1">
                      <a:lumMod val="65000"/>
                      <a:lumOff val="35000"/>
                    </a:schemeClr>
                  </a:solidFill>
                </a:rPr>
                <a:t>8:00</a:t>
              </a:r>
            </a:p>
          </p:txBody>
        </p:sp>
        <p:sp>
          <p:nvSpPr>
            <p:cNvPr id="50" name="Rectangle 49">
              <a:extLst>
                <a:ext uri="{FF2B5EF4-FFF2-40B4-BE49-F238E27FC236}">
                  <a16:creationId xmlns:a16="http://schemas.microsoft.com/office/drawing/2014/main" id="{05A8882D-52DE-4B8D-817F-02491B37AFF1}"/>
                </a:ext>
              </a:extLst>
            </p:cNvPr>
            <p:cNvSpPr/>
            <p:nvPr/>
          </p:nvSpPr>
          <p:spPr>
            <a:xfrm>
              <a:off x="4470911" y="1771017"/>
              <a:ext cx="617995" cy="183458"/>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8" dirty="0"/>
                <a:t>Save</a:t>
              </a:r>
              <a:endParaRPr lang="en-US" sz="1020" dirty="0"/>
            </a:p>
          </p:txBody>
        </p:sp>
        <p:sp>
          <p:nvSpPr>
            <p:cNvPr id="51" name="Rectangle 50">
              <a:extLst>
                <a:ext uri="{FF2B5EF4-FFF2-40B4-BE49-F238E27FC236}">
                  <a16:creationId xmlns:a16="http://schemas.microsoft.com/office/drawing/2014/main" id="{D9EB038E-19B8-4BA8-AD78-411C891CD084}"/>
                </a:ext>
              </a:extLst>
            </p:cNvPr>
            <p:cNvSpPr/>
            <p:nvPr/>
          </p:nvSpPr>
          <p:spPr>
            <a:xfrm>
              <a:off x="2854563" y="2533689"/>
              <a:ext cx="482919" cy="16217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14" dirty="0">
                  <a:solidFill>
                    <a:schemeClr val="tx1">
                      <a:lumMod val="65000"/>
                      <a:lumOff val="35000"/>
                    </a:schemeClr>
                  </a:solidFill>
                </a:rPr>
                <a:t>PM</a:t>
              </a:r>
            </a:p>
          </p:txBody>
        </p:sp>
        <p:sp>
          <p:nvSpPr>
            <p:cNvPr id="52" name="Isosceles Triangle 51">
              <a:extLst>
                <a:ext uri="{FF2B5EF4-FFF2-40B4-BE49-F238E27FC236}">
                  <a16:creationId xmlns:a16="http://schemas.microsoft.com/office/drawing/2014/main" id="{17F63678-9BB2-4636-844F-7F780C673816}"/>
                </a:ext>
              </a:extLst>
            </p:cNvPr>
            <p:cNvSpPr/>
            <p:nvPr/>
          </p:nvSpPr>
          <p:spPr>
            <a:xfrm flipV="1">
              <a:off x="3205822" y="2576259"/>
              <a:ext cx="102586" cy="10258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53" name="Rectangle 52">
              <a:extLst>
                <a:ext uri="{FF2B5EF4-FFF2-40B4-BE49-F238E27FC236}">
                  <a16:creationId xmlns:a16="http://schemas.microsoft.com/office/drawing/2014/main" id="{0A962A36-1A6D-4204-80D0-2203CB981C5B}"/>
                </a:ext>
              </a:extLst>
            </p:cNvPr>
            <p:cNvSpPr/>
            <p:nvPr/>
          </p:nvSpPr>
          <p:spPr>
            <a:xfrm>
              <a:off x="3558652" y="2272553"/>
              <a:ext cx="177332" cy="177449"/>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4" name="Rectangle 53">
              <a:extLst>
                <a:ext uri="{FF2B5EF4-FFF2-40B4-BE49-F238E27FC236}">
                  <a16:creationId xmlns:a16="http://schemas.microsoft.com/office/drawing/2014/main" id="{11799645-C0DC-4028-B28A-649C132AD2C4}"/>
                </a:ext>
              </a:extLst>
            </p:cNvPr>
            <p:cNvSpPr/>
            <p:nvPr/>
          </p:nvSpPr>
          <p:spPr>
            <a:xfrm>
              <a:off x="2307235" y="2285254"/>
              <a:ext cx="283071" cy="16449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14" dirty="0">
                  <a:solidFill>
                    <a:schemeClr val="tx1">
                      <a:lumMod val="65000"/>
                      <a:lumOff val="35000"/>
                    </a:schemeClr>
                  </a:solidFill>
                </a:rPr>
                <a:t>mm</a:t>
              </a:r>
            </a:p>
          </p:txBody>
        </p:sp>
        <p:sp>
          <p:nvSpPr>
            <p:cNvPr id="55" name="Rectangle 54">
              <a:extLst>
                <a:ext uri="{FF2B5EF4-FFF2-40B4-BE49-F238E27FC236}">
                  <a16:creationId xmlns:a16="http://schemas.microsoft.com/office/drawing/2014/main" id="{7F6E385A-2114-43A6-AF4E-6ABDE26E1B9D}"/>
                </a:ext>
              </a:extLst>
            </p:cNvPr>
            <p:cNvSpPr/>
            <p:nvPr/>
          </p:nvSpPr>
          <p:spPr>
            <a:xfrm>
              <a:off x="2672708" y="2285254"/>
              <a:ext cx="283071" cy="16449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a:r>
                <a:rPr lang="en-US" sz="714" dirty="0" err="1">
                  <a:solidFill>
                    <a:schemeClr val="tx1">
                      <a:lumMod val="65000"/>
                      <a:lumOff val="35000"/>
                    </a:schemeClr>
                  </a:solidFill>
                </a:rPr>
                <a:t>dd</a:t>
              </a:r>
              <a:endParaRPr lang="en-US" sz="714" dirty="0">
                <a:solidFill>
                  <a:schemeClr val="tx1">
                    <a:lumMod val="65000"/>
                    <a:lumOff val="35000"/>
                  </a:schemeClr>
                </a:solidFill>
              </a:endParaRPr>
            </a:p>
          </p:txBody>
        </p:sp>
        <p:sp>
          <p:nvSpPr>
            <p:cNvPr id="56" name="Rectangle 55">
              <a:extLst>
                <a:ext uri="{FF2B5EF4-FFF2-40B4-BE49-F238E27FC236}">
                  <a16:creationId xmlns:a16="http://schemas.microsoft.com/office/drawing/2014/main" id="{289599F2-6F4F-46B8-81AE-33D9E2C46D26}"/>
                </a:ext>
              </a:extLst>
            </p:cNvPr>
            <p:cNvSpPr/>
            <p:nvPr/>
          </p:nvSpPr>
          <p:spPr>
            <a:xfrm>
              <a:off x="3048207" y="2285254"/>
              <a:ext cx="433826" cy="16449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14" dirty="0" err="1">
                  <a:solidFill>
                    <a:schemeClr val="tx1">
                      <a:lumMod val="65000"/>
                      <a:lumOff val="35000"/>
                    </a:schemeClr>
                  </a:solidFill>
                </a:rPr>
                <a:t>yyyy</a:t>
              </a:r>
              <a:endParaRPr lang="en-US" sz="714" dirty="0">
                <a:solidFill>
                  <a:schemeClr val="tx1">
                    <a:lumMod val="65000"/>
                    <a:lumOff val="35000"/>
                  </a:schemeClr>
                </a:solidFill>
              </a:endParaRPr>
            </a:p>
          </p:txBody>
        </p:sp>
        <p:sp>
          <p:nvSpPr>
            <p:cNvPr id="57" name="Rectangle 56">
              <a:extLst>
                <a:ext uri="{FF2B5EF4-FFF2-40B4-BE49-F238E27FC236}">
                  <a16:creationId xmlns:a16="http://schemas.microsoft.com/office/drawing/2014/main" id="{68E09585-0DC1-4950-B548-D4AA53DFC7FC}"/>
                </a:ext>
              </a:extLst>
            </p:cNvPr>
            <p:cNvSpPr/>
            <p:nvPr/>
          </p:nvSpPr>
          <p:spPr>
            <a:xfrm>
              <a:off x="2513855" y="2240595"/>
              <a:ext cx="239026" cy="254262"/>
            </a:xfrm>
            <a:prstGeom prst="rect">
              <a:avLst/>
            </a:prstGeom>
          </p:spPr>
          <p:txBody>
            <a:bodyPr wrap="none">
              <a:spAutoFit/>
            </a:bodyPr>
            <a:lstStyle/>
            <a:p>
              <a:pPr algn="ctr"/>
              <a:r>
                <a:rPr lang="en-US" sz="1020" dirty="0">
                  <a:solidFill>
                    <a:schemeClr val="tx1">
                      <a:lumMod val="50000"/>
                      <a:lumOff val="50000"/>
                    </a:schemeClr>
                  </a:solidFill>
                </a:rPr>
                <a:t>/</a:t>
              </a:r>
            </a:p>
          </p:txBody>
        </p:sp>
        <p:sp>
          <p:nvSpPr>
            <p:cNvPr id="58" name="Rectangle 57">
              <a:extLst>
                <a:ext uri="{FF2B5EF4-FFF2-40B4-BE49-F238E27FC236}">
                  <a16:creationId xmlns:a16="http://schemas.microsoft.com/office/drawing/2014/main" id="{BE47B089-42C0-4EC6-9F9E-1136CC92D719}"/>
                </a:ext>
              </a:extLst>
            </p:cNvPr>
            <p:cNvSpPr/>
            <p:nvPr/>
          </p:nvSpPr>
          <p:spPr>
            <a:xfrm>
              <a:off x="2883000" y="2231555"/>
              <a:ext cx="239026" cy="254262"/>
            </a:xfrm>
            <a:prstGeom prst="rect">
              <a:avLst/>
            </a:prstGeom>
          </p:spPr>
          <p:txBody>
            <a:bodyPr wrap="none">
              <a:spAutoFit/>
            </a:bodyPr>
            <a:lstStyle/>
            <a:p>
              <a:pPr algn="ctr"/>
              <a:r>
                <a:rPr lang="en-US" sz="1020" dirty="0">
                  <a:solidFill>
                    <a:schemeClr val="tx1">
                      <a:lumMod val="50000"/>
                      <a:lumOff val="50000"/>
                    </a:schemeClr>
                  </a:solidFill>
                </a:rPr>
                <a:t>/</a:t>
              </a:r>
            </a:p>
          </p:txBody>
        </p:sp>
        <p:sp>
          <p:nvSpPr>
            <p:cNvPr id="59" name="TextBox 58">
              <a:extLst>
                <a:ext uri="{FF2B5EF4-FFF2-40B4-BE49-F238E27FC236}">
                  <a16:creationId xmlns:a16="http://schemas.microsoft.com/office/drawing/2014/main" id="{C18724CD-509E-43EF-B50B-457BFAF95C32}"/>
                </a:ext>
              </a:extLst>
            </p:cNvPr>
            <p:cNvSpPr txBox="1"/>
            <p:nvPr/>
          </p:nvSpPr>
          <p:spPr>
            <a:xfrm>
              <a:off x="1039173" y="1388223"/>
              <a:ext cx="1081006" cy="254262"/>
            </a:xfrm>
            <a:prstGeom prst="rect">
              <a:avLst/>
            </a:prstGeom>
            <a:noFill/>
          </p:spPr>
          <p:txBody>
            <a:bodyPr wrap="none" rtlCol="0">
              <a:spAutoFit/>
            </a:bodyPr>
            <a:lstStyle/>
            <a:p>
              <a:r>
                <a:rPr lang="en-US" sz="1020" dirty="0">
                  <a:solidFill>
                    <a:schemeClr val="tx1">
                      <a:lumMod val="65000"/>
                      <a:lumOff val="35000"/>
                    </a:schemeClr>
                  </a:solidFill>
                </a:rPr>
                <a:t>EVENT DETAILS</a:t>
              </a:r>
            </a:p>
          </p:txBody>
        </p:sp>
        <p:cxnSp>
          <p:nvCxnSpPr>
            <p:cNvPr id="60" name="Straight Connector 59">
              <a:extLst>
                <a:ext uri="{FF2B5EF4-FFF2-40B4-BE49-F238E27FC236}">
                  <a16:creationId xmlns:a16="http://schemas.microsoft.com/office/drawing/2014/main" id="{01F20E0C-9614-4A03-909A-49FEFDF05F5A}"/>
                </a:ext>
              </a:extLst>
            </p:cNvPr>
            <p:cNvCxnSpPr/>
            <p:nvPr/>
          </p:nvCxnSpPr>
          <p:spPr>
            <a:xfrm>
              <a:off x="1039627" y="1639345"/>
              <a:ext cx="41127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16A2818C-945A-4FF6-8815-8E8F0513E5EC}"/>
                </a:ext>
              </a:extLst>
            </p:cNvPr>
            <p:cNvSpPr/>
            <p:nvPr/>
          </p:nvSpPr>
          <p:spPr>
            <a:xfrm>
              <a:off x="4470911" y="2022162"/>
              <a:ext cx="617995" cy="183458"/>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8" dirty="0"/>
                <a:t>Delete</a:t>
              </a:r>
              <a:endParaRPr lang="en-US" sz="1020" dirty="0"/>
            </a:p>
          </p:txBody>
        </p:sp>
        <p:sp>
          <p:nvSpPr>
            <p:cNvPr id="62" name="TextBox 61">
              <a:extLst>
                <a:ext uri="{FF2B5EF4-FFF2-40B4-BE49-F238E27FC236}">
                  <a16:creationId xmlns:a16="http://schemas.microsoft.com/office/drawing/2014/main" id="{D969C4D2-F570-4CB2-87A3-611D0ABBC8DC}"/>
                </a:ext>
              </a:extLst>
            </p:cNvPr>
            <p:cNvSpPr txBox="1"/>
            <p:nvPr/>
          </p:nvSpPr>
          <p:spPr>
            <a:xfrm>
              <a:off x="1039174" y="2785703"/>
              <a:ext cx="888085" cy="254262"/>
            </a:xfrm>
            <a:prstGeom prst="rect">
              <a:avLst/>
            </a:prstGeom>
            <a:noFill/>
          </p:spPr>
          <p:txBody>
            <a:bodyPr wrap="none" rtlCol="0">
              <a:spAutoFit/>
            </a:bodyPr>
            <a:lstStyle/>
            <a:p>
              <a:r>
                <a:rPr lang="en-US" sz="1020" dirty="0">
                  <a:solidFill>
                    <a:schemeClr val="bg1">
                      <a:lumMod val="65000"/>
                    </a:schemeClr>
                  </a:solidFill>
                </a:rPr>
                <a:t>Ticket Prices</a:t>
              </a:r>
            </a:p>
          </p:txBody>
        </p:sp>
        <p:cxnSp>
          <p:nvCxnSpPr>
            <p:cNvPr id="63" name="Straight Connector 62">
              <a:extLst>
                <a:ext uri="{FF2B5EF4-FFF2-40B4-BE49-F238E27FC236}">
                  <a16:creationId xmlns:a16="http://schemas.microsoft.com/office/drawing/2014/main" id="{0BFD4A3E-67E5-4200-A4D5-2B5FC3B079CC}"/>
                </a:ext>
              </a:extLst>
            </p:cNvPr>
            <p:cNvCxnSpPr/>
            <p:nvPr/>
          </p:nvCxnSpPr>
          <p:spPr>
            <a:xfrm>
              <a:off x="1039627" y="3036825"/>
              <a:ext cx="41127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854E4F4D-EB15-4A94-A319-E997FE1CCF96}"/>
                </a:ext>
              </a:extLst>
            </p:cNvPr>
            <p:cNvPicPr>
              <a:picLocks noChangeAspect="1"/>
            </p:cNvPicPr>
            <p:nvPr/>
          </p:nvPicPr>
          <p:blipFill rotWithShape="1">
            <a:blip r:embed="rId4"/>
            <a:srcRect t="25000" b="35076"/>
            <a:stretch/>
          </p:blipFill>
          <p:spPr>
            <a:xfrm>
              <a:off x="3022588" y="668687"/>
              <a:ext cx="2183914" cy="399185"/>
            </a:xfrm>
            <a:prstGeom prst="rect">
              <a:avLst/>
            </a:prstGeom>
          </p:spPr>
        </p:pic>
        <p:pic>
          <p:nvPicPr>
            <p:cNvPr id="65" name="Picture 64">
              <a:extLst>
                <a:ext uri="{FF2B5EF4-FFF2-40B4-BE49-F238E27FC236}">
                  <a16:creationId xmlns:a16="http://schemas.microsoft.com/office/drawing/2014/main" id="{DD3256A7-D889-4D4B-A9D1-1C03E248F187}"/>
                </a:ext>
              </a:extLst>
            </p:cNvPr>
            <p:cNvPicPr>
              <a:picLocks noChangeAspect="1"/>
            </p:cNvPicPr>
            <p:nvPr/>
          </p:nvPicPr>
          <p:blipFill rotWithShape="1">
            <a:blip r:embed="rId3"/>
            <a:srcRect t="88103" b="546"/>
            <a:stretch/>
          </p:blipFill>
          <p:spPr>
            <a:xfrm>
              <a:off x="834844" y="5030983"/>
              <a:ext cx="4446850" cy="793908"/>
            </a:xfrm>
            <a:prstGeom prst="rect">
              <a:avLst/>
            </a:prstGeom>
          </p:spPr>
        </p:pic>
        <p:sp>
          <p:nvSpPr>
            <p:cNvPr id="66" name="TextBox 65">
              <a:extLst>
                <a:ext uri="{FF2B5EF4-FFF2-40B4-BE49-F238E27FC236}">
                  <a16:creationId xmlns:a16="http://schemas.microsoft.com/office/drawing/2014/main" id="{E2F8F795-38B9-4D3A-AA32-4DB17918AD04}"/>
                </a:ext>
              </a:extLst>
            </p:cNvPr>
            <p:cNvSpPr txBox="1"/>
            <p:nvPr/>
          </p:nvSpPr>
          <p:spPr>
            <a:xfrm>
              <a:off x="3960739" y="1084387"/>
              <a:ext cx="1241227" cy="190239"/>
            </a:xfrm>
            <a:prstGeom prst="rect">
              <a:avLst/>
            </a:prstGeom>
            <a:solidFill>
              <a:srgbClr val="E6E6E6"/>
            </a:solidFill>
          </p:spPr>
          <p:txBody>
            <a:bodyPr wrap="none" rtlCol="0">
              <a:spAutoFit/>
            </a:bodyPr>
            <a:lstStyle/>
            <a:p>
              <a:r>
                <a:rPr lang="en-US" sz="612" b="1" dirty="0">
                  <a:solidFill>
                    <a:schemeClr val="tx1">
                      <a:lumMod val="65000"/>
                      <a:lumOff val="35000"/>
                    </a:schemeClr>
                  </a:solidFill>
                </a:rPr>
                <a:t>WELCOME SARAH  [LOG OUT]</a:t>
              </a:r>
            </a:p>
          </p:txBody>
        </p:sp>
        <p:sp>
          <p:nvSpPr>
            <p:cNvPr id="67" name="Rectangle 66">
              <a:extLst>
                <a:ext uri="{FF2B5EF4-FFF2-40B4-BE49-F238E27FC236}">
                  <a16:creationId xmlns:a16="http://schemas.microsoft.com/office/drawing/2014/main" id="{8B89DFB1-DE45-4427-9DFC-84B8EF0E23C4}"/>
                </a:ext>
              </a:extLst>
            </p:cNvPr>
            <p:cNvSpPr/>
            <p:nvPr/>
          </p:nvSpPr>
          <p:spPr>
            <a:xfrm>
              <a:off x="4470911" y="2260825"/>
              <a:ext cx="617995" cy="183458"/>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8" dirty="0"/>
                <a:t>Cancel</a:t>
              </a:r>
              <a:endParaRPr lang="en-US" sz="1020" dirty="0"/>
            </a:p>
          </p:txBody>
        </p:sp>
        <p:sp>
          <p:nvSpPr>
            <p:cNvPr id="68" name="TextBox 67">
              <a:extLst>
                <a:ext uri="{FF2B5EF4-FFF2-40B4-BE49-F238E27FC236}">
                  <a16:creationId xmlns:a16="http://schemas.microsoft.com/office/drawing/2014/main" id="{10A74ADB-9B33-4795-A25E-5389E47395DE}"/>
                </a:ext>
              </a:extLst>
            </p:cNvPr>
            <p:cNvSpPr txBox="1"/>
            <p:nvPr/>
          </p:nvSpPr>
          <p:spPr>
            <a:xfrm>
              <a:off x="3458648" y="5249659"/>
              <a:ext cx="1803654" cy="427649"/>
            </a:xfrm>
            <a:prstGeom prst="rect">
              <a:avLst/>
            </a:prstGeom>
            <a:solidFill>
              <a:srgbClr val="4D4D4D"/>
            </a:solidFill>
          </p:spPr>
          <p:txBody>
            <a:bodyPr wrap="square" lIns="0" tIns="0" rIns="0" bIns="0" rtlCol="0">
              <a:noAutofit/>
            </a:bodyPr>
            <a:lstStyle/>
            <a:p>
              <a:pPr>
                <a:lnSpc>
                  <a:spcPct val="95000"/>
                </a:lnSpc>
              </a:pPr>
              <a:r>
                <a:rPr lang="en-US" sz="510" dirty="0">
                  <a:solidFill>
                    <a:schemeClr val="bg1">
                      <a:lumMod val="95000"/>
                    </a:schemeClr>
                  </a:solidFill>
                </a:rPr>
                <a:t>LEARN HOW TO BUILD A SAAS APP ON SQL DATABASE</a:t>
              </a:r>
              <a:br>
                <a:rPr lang="en-US" sz="510" dirty="0">
                  <a:solidFill>
                    <a:schemeClr val="bg1">
                      <a:lumMod val="95000"/>
                    </a:schemeClr>
                  </a:solidFill>
                </a:rPr>
              </a:br>
              <a:r>
                <a:rPr lang="en-US" sz="306" dirty="0">
                  <a:solidFill>
                    <a:schemeClr val="bg1">
                      <a:lumMod val="95000"/>
                    </a:schemeClr>
                  </a:solidFill>
                </a:rPr>
                <a:t>  </a:t>
              </a:r>
            </a:p>
            <a:p>
              <a:r>
                <a:rPr lang="en-US" sz="510" dirty="0">
                  <a:solidFill>
                    <a:schemeClr val="bg1">
                      <a:lumMod val="95000"/>
                    </a:schemeClr>
                  </a:solidFill>
                </a:rPr>
                <a:t>Running on Azure SQL Database, ©2017 Microsoft</a:t>
              </a:r>
              <a:br>
                <a:rPr lang="en-US" sz="510" dirty="0">
                  <a:solidFill>
                    <a:schemeClr val="bg1">
                      <a:lumMod val="95000"/>
                    </a:schemeClr>
                  </a:solidFill>
                </a:rPr>
              </a:br>
              <a:r>
                <a:rPr lang="en-US" sz="510" dirty="0">
                  <a:solidFill>
                    <a:schemeClr val="bg1">
                      <a:lumMod val="95000"/>
                    </a:schemeClr>
                  </a:solidFill>
                </a:rPr>
                <a:t>server: &lt;tenant-server&gt;.database.windows.net </a:t>
              </a:r>
            </a:p>
            <a:p>
              <a:r>
                <a:rPr lang="en-US" sz="510" dirty="0">
                  <a:solidFill>
                    <a:schemeClr val="bg1">
                      <a:lumMod val="95000"/>
                    </a:schemeClr>
                  </a:solidFill>
                </a:rPr>
                <a:t>database: &lt;tenant-db-name&gt;      tenant id: &lt;tenant-raw-id&gt;</a:t>
              </a:r>
            </a:p>
          </p:txBody>
        </p:sp>
        <p:sp>
          <p:nvSpPr>
            <p:cNvPr id="69" name="TextBox 68">
              <a:extLst>
                <a:ext uri="{FF2B5EF4-FFF2-40B4-BE49-F238E27FC236}">
                  <a16:creationId xmlns:a16="http://schemas.microsoft.com/office/drawing/2014/main" id="{1C9D6EDD-1C03-4B55-B8C4-FFE943FF9868}"/>
                </a:ext>
              </a:extLst>
            </p:cNvPr>
            <p:cNvSpPr txBox="1"/>
            <p:nvPr/>
          </p:nvSpPr>
          <p:spPr>
            <a:xfrm>
              <a:off x="944598" y="1084387"/>
              <a:ext cx="997625" cy="190239"/>
            </a:xfrm>
            <a:prstGeom prst="rect">
              <a:avLst/>
            </a:prstGeom>
            <a:solidFill>
              <a:srgbClr val="E6E6E6"/>
            </a:solidFill>
          </p:spPr>
          <p:txBody>
            <a:bodyPr wrap="none" rtlCol="0">
              <a:spAutoFit/>
            </a:bodyPr>
            <a:lstStyle/>
            <a:p>
              <a:r>
                <a:rPr lang="en-US" sz="612" b="1" dirty="0">
                  <a:solidFill>
                    <a:srgbClr val="E77A39"/>
                  </a:solidFill>
                </a:rPr>
                <a:t>EVENTS</a:t>
              </a:r>
              <a:r>
                <a:rPr lang="en-US" sz="612" b="1" dirty="0">
                  <a:solidFill>
                    <a:schemeClr val="tx1">
                      <a:lumMod val="65000"/>
                      <a:lumOff val="35000"/>
                    </a:schemeClr>
                  </a:solidFill>
                </a:rPr>
                <a:t>     |     VENUE</a:t>
              </a:r>
              <a:r>
                <a:rPr lang="en-US" sz="612" b="1" dirty="0">
                  <a:solidFill>
                    <a:srgbClr val="E77A39"/>
                  </a:solidFill>
                </a:rPr>
                <a:t>  </a:t>
              </a:r>
              <a:r>
                <a:rPr lang="en-US" sz="612" b="1" dirty="0">
                  <a:solidFill>
                    <a:schemeClr val="tx1">
                      <a:lumMod val="65000"/>
                      <a:lumOff val="35000"/>
                    </a:schemeClr>
                  </a:solidFill>
                </a:rPr>
                <a:t> </a:t>
              </a:r>
              <a:endParaRPr lang="en-US" sz="612" b="1" dirty="0">
                <a:solidFill>
                  <a:srgbClr val="E77A39"/>
                </a:solidFill>
              </a:endParaRPr>
            </a:p>
          </p:txBody>
        </p:sp>
        <p:sp>
          <p:nvSpPr>
            <p:cNvPr id="70" name="TextBox 69">
              <a:extLst>
                <a:ext uri="{FF2B5EF4-FFF2-40B4-BE49-F238E27FC236}">
                  <a16:creationId xmlns:a16="http://schemas.microsoft.com/office/drawing/2014/main" id="{66A0C551-D626-4DD3-AA49-BD2F17C18182}"/>
                </a:ext>
              </a:extLst>
            </p:cNvPr>
            <p:cNvSpPr txBox="1"/>
            <p:nvPr/>
          </p:nvSpPr>
          <p:spPr>
            <a:xfrm>
              <a:off x="1879542" y="2785703"/>
              <a:ext cx="1334417" cy="254262"/>
            </a:xfrm>
            <a:prstGeom prst="rect">
              <a:avLst/>
            </a:prstGeom>
            <a:noFill/>
          </p:spPr>
          <p:txBody>
            <a:bodyPr wrap="none" rtlCol="0">
              <a:spAutoFit/>
            </a:bodyPr>
            <a:lstStyle/>
            <a:p>
              <a:r>
                <a:rPr lang="en-US" sz="1020" dirty="0">
                  <a:solidFill>
                    <a:schemeClr val="tx1">
                      <a:lumMod val="65000"/>
                      <a:lumOff val="35000"/>
                    </a:schemeClr>
                  </a:solidFill>
                </a:rPr>
                <a:t>Ticket Sales Analysis</a:t>
              </a:r>
            </a:p>
          </p:txBody>
        </p:sp>
        <p:sp>
          <p:nvSpPr>
            <p:cNvPr id="71" name="TextBox 70">
              <a:extLst>
                <a:ext uri="{FF2B5EF4-FFF2-40B4-BE49-F238E27FC236}">
                  <a16:creationId xmlns:a16="http://schemas.microsoft.com/office/drawing/2014/main" id="{AD6ECDD7-5362-42D7-9F27-991F6FA3C352}"/>
                </a:ext>
              </a:extLst>
            </p:cNvPr>
            <p:cNvSpPr txBox="1"/>
            <p:nvPr/>
          </p:nvSpPr>
          <p:spPr>
            <a:xfrm>
              <a:off x="2056000" y="4689578"/>
              <a:ext cx="273358" cy="190239"/>
            </a:xfrm>
            <a:prstGeom prst="rect">
              <a:avLst/>
            </a:prstGeom>
            <a:noFill/>
          </p:spPr>
          <p:txBody>
            <a:bodyPr wrap="none" rtlCol="0">
              <a:spAutoFit/>
            </a:bodyPr>
            <a:lstStyle/>
            <a:p>
              <a:r>
                <a:rPr lang="en-US" sz="612" dirty="0">
                  <a:solidFill>
                    <a:schemeClr val="tx1">
                      <a:lumMod val="50000"/>
                      <a:lumOff val="50000"/>
                    </a:schemeClr>
                  </a:solidFill>
                </a:rPr>
                <a:t>60</a:t>
              </a:r>
            </a:p>
          </p:txBody>
        </p:sp>
        <p:sp>
          <p:nvSpPr>
            <p:cNvPr id="72" name="TextBox 71">
              <a:extLst>
                <a:ext uri="{FF2B5EF4-FFF2-40B4-BE49-F238E27FC236}">
                  <a16:creationId xmlns:a16="http://schemas.microsoft.com/office/drawing/2014/main" id="{3D65D7BA-8BB0-45FA-99C1-ECFA1C5B8CC3}"/>
                </a:ext>
              </a:extLst>
            </p:cNvPr>
            <p:cNvSpPr txBox="1"/>
            <p:nvPr/>
          </p:nvSpPr>
          <p:spPr>
            <a:xfrm>
              <a:off x="3030133" y="4689578"/>
              <a:ext cx="273358" cy="190239"/>
            </a:xfrm>
            <a:prstGeom prst="rect">
              <a:avLst/>
            </a:prstGeom>
            <a:noFill/>
          </p:spPr>
          <p:txBody>
            <a:bodyPr wrap="none" rtlCol="0">
              <a:spAutoFit/>
            </a:bodyPr>
            <a:lstStyle/>
            <a:p>
              <a:r>
                <a:rPr lang="en-US" sz="612" dirty="0">
                  <a:solidFill>
                    <a:schemeClr val="tx1">
                      <a:lumMod val="50000"/>
                      <a:lumOff val="50000"/>
                    </a:schemeClr>
                  </a:solidFill>
                </a:rPr>
                <a:t>30</a:t>
              </a:r>
            </a:p>
          </p:txBody>
        </p:sp>
        <p:sp>
          <p:nvSpPr>
            <p:cNvPr id="73" name="TextBox 72">
              <a:extLst>
                <a:ext uri="{FF2B5EF4-FFF2-40B4-BE49-F238E27FC236}">
                  <a16:creationId xmlns:a16="http://schemas.microsoft.com/office/drawing/2014/main" id="{5EDA8890-B02B-4595-AFB0-2B617F2BB954}"/>
                </a:ext>
              </a:extLst>
            </p:cNvPr>
            <p:cNvSpPr txBox="1"/>
            <p:nvPr/>
          </p:nvSpPr>
          <p:spPr>
            <a:xfrm>
              <a:off x="3961947" y="4684284"/>
              <a:ext cx="230850" cy="190239"/>
            </a:xfrm>
            <a:prstGeom prst="rect">
              <a:avLst/>
            </a:prstGeom>
            <a:noFill/>
          </p:spPr>
          <p:txBody>
            <a:bodyPr wrap="none" rtlCol="0">
              <a:spAutoFit/>
            </a:bodyPr>
            <a:lstStyle/>
            <a:p>
              <a:r>
                <a:rPr lang="en-US" sz="612" dirty="0">
                  <a:solidFill>
                    <a:schemeClr val="tx1">
                      <a:lumMod val="50000"/>
                      <a:lumOff val="50000"/>
                    </a:schemeClr>
                  </a:solidFill>
                </a:rPr>
                <a:t>0</a:t>
              </a:r>
            </a:p>
          </p:txBody>
        </p:sp>
        <p:sp>
          <p:nvSpPr>
            <p:cNvPr id="74" name="TextBox 73">
              <a:extLst>
                <a:ext uri="{FF2B5EF4-FFF2-40B4-BE49-F238E27FC236}">
                  <a16:creationId xmlns:a16="http://schemas.microsoft.com/office/drawing/2014/main" id="{C0DC6D7A-E2AE-4E0D-9C09-174CB4ABE920}"/>
                </a:ext>
              </a:extLst>
            </p:cNvPr>
            <p:cNvSpPr txBox="1"/>
            <p:nvPr/>
          </p:nvSpPr>
          <p:spPr>
            <a:xfrm>
              <a:off x="3354844" y="4689578"/>
              <a:ext cx="273358" cy="190239"/>
            </a:xfrm>
            <a:prstGeom prst="rect">
              <a:avLst/>
            </a:prstGeom>
            <a:noFill/>
          </p:spPr>
          <p:txBody>
            <a:bodyPr wrap="none" rtlCol="0">
              <a:spAutoFit/>
            </a:bodyPr>
            <a:lstStyle/>
            <a:p>
              <a:r>
                <a:rPr lang="en-US" sz="612" dirty="0">
                  <a:solidFill>
                    <a:schemeClr val="tx1">
                      <a:lumMod val="50000"/>
                      <a:lumOff val="50000"/>
                    </a:schemeClr>
                  </a:solidFill>
                </a:rPr>
                <a:t>20</a:t>
              </a:r>
            </a:p>
          </p:txBody>
        </p:sp>
        <p:sp>
          <p:nvSpPr>
            <p:cNvPr id="75" name="TextBox 74">
              <a:extLst>
                <a:ext uri="{FF2B5EF4-FFF2-40B4-BE49-F238E27FC236}">
                  <a16:creationId xmlns:a16="http://schemas.microsoft.com/office/drawing/2014/main" id="{93674167-995B-4300-B6AA-B7ECF35073A4}"/>
                </a:ext>
              </a:extLst>
            </p:cNvPr>
            <p:cNvSpPr txBox="1"/>
            <p:nvPr/>
          </p:nvSpPr>
          <p:spPr>
            <a:xfrm>
              <a:off x="3679555" y="4689578"/>
              <a:ext cx="260278" cy="190239"/>
            </a:xfrm>
            <a:prstGeom prst="rect">
              <a:avLst/>
            </a:prstGeom>
            <a:noFill/>
          </p:spPr>
          <p:txBody>
            <a:bodyPr wrap="none" rtlCol="0">
              <a:spAutoFit/>
            </a:bodyPr>
            <a:lstStyle/>
            <a:p>
              <a:r>
                <a:rPr lang="en-US" sz="612" dirty="0">
                  <a:solidFill>
                    <a:schemeClr val="tx1">
                      <a:lumMod val="50000"/>
                      <a:lumOff val="50000"/>
                    </a:schemeClr>
                  </a:solidFill>
                </a:rPr>
                <a:t>10</a:t>
              </a:r>
            </a:p>
          </p:txBody>
        </p:sp>
        <p:sp>
          <p:nvSpPr>
            <p:cNvPr id="76" name="TextBox 75">
              <a:extLst>
                <a:ext uri="{FF2B5EF4-FFF2-40B4-BE49-F238E27FC236}">
                  <a16:creationId xmlns:a16="http://schemas.microsoft.com/office/drawing/2014/main" id="{98BBF92D-39B4-4FBD-82D9-D2617166CF2F}"/>
                </a:ext>
              </a:extLst>
            </p:cNvPr>
            <p:cNvSpPr txBox="1"/>
            <p:nvPr/>
          </p:nvSpPr>
          <p:spPr>
            <a:xfrm>
              <a:off x="2705422" y="4689578"/>
              <a:ext cx="274994" cy="190239"/>
            </a:xfrm>
            <a:prstGeom prst="rect">
              <a:avLst/>
            </a:prstGeom>
            <a:noFill/>
          </p:spPr>
          <p:txBody>
            <a:bodyPr wrap="none" rtlCol="0">
              <a:spAutoFit/>
            </a:bodyPr>
            <a:lstStyle/>
            <a:p>
              <a:r>
                <a:rPr lang="en-US" sz="612" dirty="0">
                  <a:solidFill>
                    <a:schemeClr val="tx1">
                      <a:lumMod val="50000"/>
                      <a:lumOff val="50000"/>
                    </a:schemeClr>
                  </a:solidFill>
                </a:rPr>
                <a:t>40</a:t>
              </a:r>
            </a:p>
          </p:txBody>
        </p:sp>
        <p:sp>
          <p:nvSpPr>
            <p:cNvPr id="77" name="TextBox 76">
              <a:extLst>
                <a:ext uri="{FF2B5EF4-FFF2-40B4-BE49-F238E27FC236}">
                  <a16:creationId xmlns:a16="http://schemas.microsoft.com/office/drawing/2014/main" id="{D902BADE-9FCD-411D-A79E-6925B497A1A4}"/>
                </a:ext>
              </a:extLst>
            </p:cNvPr>
            <p:cNvSpPr txBox="1"/>
            <p:nvPr/>
          </p:nvSpPr>
          <p:spPr>
            <a:xfrm>
              <a:off x="2380711" y="4689578"/>
              <a:ext cx="273358" cy="190239"/>
            </a:xfrm>
            <a:prstGeom prst="rect">
              <a:avLst/>
            </a:prstGeom>
            <a:noFill/>
          </p:spPr>
          <p:txBody>
            <a:bodyPr wrap="none" rtlCol="0">
              <a:spAutoFit/>
            </a:bodyPr>
            <a:lstStyle/>
            <a:p>
              <a:r>
                <a:rPr lang="en-US" sz="612" dirty="0">
                  <a:solidFill>
                    <a:schemeClr val="tx1">
                      <a:lumMod val="50000"/>
                      <a:lumOff val="50000"/>
                    </a:schemeClr>
                  </a:solidFill>
                </a:rPr>
                <a:t>50</a:t>
              </a:r>
            </a:p>
          </p:txBody>
        </p:sp>
        <p:sp>
          <p:nvSpPr>
            <p:cNvPr id="78" name="TextBox 77">
              <a:extLst>
                <a:ext uri="{FF2B5EF4-FFF2-40B4-BE49-F238E27FC236}">
                  <a16:creationId xmlns:a16="http://schemas.microsoft.com/office/drawing/2014/main" id="{65416D8D-2F8E-4B0F-9857-DD5BDF330500}"/>
                </a:ext>
              </a:extLst>
            </p:cNvPr>
            <p:cNvSpPr txBox="1"/>
            <p:nvPr/>
          </p:nvSpPr>
          <p:spPr>
            <a:xfrm>
              <a:off x="4042016" y="3432578"/>
              <a:ext cx="302786" cy="190239"/>
            </a:xfrm>
            <a:prstGeom prst="rect">
              <a:avLst/>
            </a:prstGeom>
            <a:noFill/>
          </p:spPr>
          <p:txBody>
            <a:bodyPr wrap="none" rtlCol="0">
              <a:spAutoFit/>
            </a:bodyPr>
            <a:lstStyle/>
            <a:p>
              <a:pPr algn="ctr"/>
              <a:r>
                <a:rPr lang="en-US" sz="612" dirty="0">
                  <a:solidFill>
                    <a:schemeClr val="tx1">
                      <a:lumMod val="50000"/>
                      <a:lumOff val="50000"/>
                    </a:schemeClr>
                  </a:solidFill>
                </a:rPr>
                <a:t>100</a:t>
              </a:r>
            </a:p>
          </p:txBody>
        </p:sp>
        <p:sp>
          <p:nvSpPr>
            <p:cNvPr id="79" name="TextBox 78">
              <a:extLst>
                <a:ext uri="{FF2B5EF4-FFF2-40B4-BE49-F238E27FC236}">
                  <a16:creationId xmlns:a16="http://schemas.microsoft.com/office/drawing/2014/main" id="{80BFBBF1-23AE-4BD8-9B50-4622AC345DB4}"/>
                </a:ext>
              </a:extLst>
            </p:cNvPr>
            <p:cNvSpPr txBox="1"/>
            <p:nvPr/>
          </p:nvSpPr>
          <p:spPr>
            <a:xfrm>
              <a:off x="4057548" y="3739686"/>
              <a:ext cx="271723" cy="190239"/>
            </a:xfrm>
            <a:prstGeom prst="rect">
              <a:avLst/>
            </a:prstGeom>
            <a:noFill/>
          </p:spPr>
          <p:txBody>
            <a:bodyPr wrap="none" rtlCol="0">
              <a:spAutoFit/>
            </a:bodyPr>
            <a:lstStyle/>
            <a:p>
              <a:pPr algn="ctr"/>
              <a:r>
                <a:rPr lang="en-US" sz="612" dirty="0">
                  <a:solidFill>
                    <a:schemeClr val="tx1">
                      <a:lumMod val="50000"/>
                      <a:lumOff val="50000"/>
                    </a:schemeClr>
                  </a:solidFill>
                </a:rPr>
                <a:t>75</a:t>
              </a:r>
            </a:p>
          </p:txBody>
        </p:sp>
        <p:sp>
          <p:nvSpPr>
            <p:cNvPr id="80" name="TextBox 79">
              <a:extLst>
                <a:ext uri="{FF2B5EF4-FFF2-40B4-BE49-F238E27FC236}">
                  <a16:creationId xmlns:a16="http://schemas.microsoft.com/office/drawing/2014/main" id="{FF10849C-3113-4298-A171-161617C221DD}"/>
                </a:ext>
              </a:extLst>
            </p:cNvPr>
            <p:cNvSpPr txBox="1"/>
            <p:nvPr/>
          </p:nvSpPr>
          <p:spPr>
            <a:xfrm>
              <a:off x="4056730" y="4031251"/>
              <a:ext cx="273358" cy="190239"/>
            </a:xfrm>
            <a:prstGeom prst="rect">
              <a:avLst/>
            </a:prstGeom>
            <a:noFill/>
          </p:spPr>
          <p:txBody>
            <a:bodyPr wrap="none" rtlCol="0">
              <a:spAutoFit/>
            </a:bodyPr>
            <a:lstStyle/>
            <a:p>
              <a:pPr algn="ctr"/>
              <a:r>
                <a:rPr lang="en-US" sz="612" dirty="0">
                  <a:solidFill>
                    <a:schemeClr val="tx1">
                      <a:lumMod val="50000"/>
                      <a:lumOff val="50000"/>
                    </a:schemeClr>
                  </a:solidFill>
                </a:rPr>
                <a:t>50</a:t>
              </a:r>
            </a:p>
          </p:txBody>
        </p:sp>
        <p:sp>
          <p:nvSpPr>
            <p:cNvPr id="81" name="TextBox 80">
              <a:extLst>
                <a:ext uri="{FF2B5EF4-FFF2-40B4-BE49-F238E27FC236}">
                  <a16:creationId xmlns:a16="http://schemas.microsoft.com/office/drawing/2014/main" id="{3E300420-91E8-4EC8-99F0-491E190F9B89}"/>
                </a:ext>
              </a:extLst>
            </p:cNvPr>
            <p:cNvSpPr txBox="1"/>
            <p:nvPr/>
          </p:nvSpPr>
          <p:spPr>
            <a:xfrm>
              <a:off x="4056730" y="4322817"/>
              <a:ext cx="273358" cy="190239"/>
            </a:xfrm>
            <a:prstGeom prst="rect">
              <a:avLst/>
            </a:prstGeom>
            <a:noFill/>
          </p:spPr>
          <p:txBody>
            <a:bodyPr wrap="none" rtlCol="0">
              <a:spAutoFit/>
            </a:bodyPr>
            <a:lstStyle/>
            <a:p>
              <a:pPr algn="ctr"/>
              <a:r>
                <a:rPr lang="en-US" sz="612" dirty="0">
                  <a:solidFill>
                    <a:schemeClr val="tx1">
                      <a:lumMod val="50000"/>
                      <a:lumOff val="50000"/>
                    </a:schemeClr>
                  </a:solidFill>
                </a:rPr>
                <a:t>25</a:t>
              </a:r>
            </a:p>
          </p:txBody>
        </p:sp>
        <p:sp>
          <p:nvSpPr>
            <p:cNvPr id="82" name="TextBox 81">
              <a:extLst>
                <a:ext uri="{FF2B5EF4-FFF2-40B4-BE49-F238E27FC236}">
                  <a16:creationId xmlns:a16="http://schemas.microsoft.com/office/drawing/2014/main" id="{D41E7CF3-CCBC-425F-8F5E-E823255996FF}"/>
                </a:ext>
              </a:extLst>
            </p:cNvPr>
            <p:cNvSpPr txBox="1"/>
            <p:nvPr/>
          </p:nvSpPr>
          <p:spPr>
            <a:xfrm>
              <a:off x="2680825" y="3352670"/>
              <a:ext cx="552208" cy="126926"/>
            </a:xfrm>
            <a:prstGeom prst="rect">
              <a:avLst/>
            </a:prstGeom>
            <a:noFill/>
          </p:spPr>
          <p:txBody>
            <a:bodyPr wrap="square" lIns="0" tIns="0" rIns="0" bIns="0" rtlCol="0">
              <a:spAutoFit/>
            </a:bodyPr>
            <a:lstStyle/>
            <a:p>
              <a:r>
                <a:rPr lang="en-US" sz="816" dirty="0">
                  <a:solidFill>
                    <a:schemeClr val="tx1">
                      <a:lumMod val="65000"/>
                      <a:lumOff val="35000"/>
                    </a:schemeClr>
                  </a:solidFill>
                </a:rPr>
                <a:t>Ticket Sales</a:t>
              </a:r>
            </a:p>
          </p:txBody>
        </p:sp>
        <p:sp>
          <p:nvSpPr>
            <p:cNvPr id="83" name="Oval 82">
              <a:extLst>
                <a:ext uri="{FF2B5EF4-FFF2-40B4-BE49-F238E27FC236}">
                  <a16:creationId xmlns:a16="http://schemas.microsoft.com/office/drawing/2014/main" id="{3C403422-3EC6-4BD4-967E-E39FE3EC599D}"/>
                </a:ext>
              </a:extLst>
            </p:cNvPr>
            <p:cNvSpPr/>
            <p:nvPr/>
          </p:nvSpPr>
          <p:spPr>
            <a:xfrm>
              <a:off x="3280783" y="3389241"/>
              <a:ext cx="56688" cy="53782"/>
            </a:xfrm>
            <a:prstGeom prst="ellipse">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a:p>
          </p:txBody>
        </p:sp>
        <p:sp>
          <p:nvSpPr>
            <p:cNvPr id="84" name="TextBox 83">
              <a:extLst>
                <a:ext uri="{FF2B5EF4-FFF2-40B4-BE49-F238E27FC236}">
                  <a16:creationId xmlns:a16="http://schemas.microsoft.com/office/drawing/2014/main" id="{05DABE74-F3B9-4649-83B1-B0893A7B7B8C}"/>
                </a:ext>
              </a:extLst>
            </p:cNvPr>
            <p:cNvSpPr txBox="1"/>
            <p:nvPr/>
          </p:nvSpPr>
          <p:spPr>
            <a:xfrm>
              <a:off x="3378159" y="3353352"/>
              <a:ext cx="451676" cy="128046"/>
            </a:xfrm>
            <a:prstGeom prst="rect">
              <a:avLst/>
            </a:prstGeom>
            <a:noFill/>
          </p:spPr>
          <p:txBody>
            <a:bodyPr wrap="square" lIns="0" tIns="0" rIns="0" bIns="0" rtlCol="0">
              <a:spAutoFit/>
            </a:bodyPr>
            <a:lstStyle/>
            <a:p>
              <a:r>
                <a:rPr lang="en-US" sz="816" dirty="0">
                  <a:solidFill>
                    <a:schemeClr val="tx1">
                      <a:lumMod val="65000"/>
                      <a:lumOff val="35000"/>
                    </a:schemeClr>
                  </a:solidFill>
                </a:rPr>
                <a:t>Revenue</a:t>
              </a:r>
            </a:p>
          </p:txBody>
        </p:sp>
        <p:sp>
          <p:nvSpPr>
            <p:cNvPr id="85" name="TextBox 84">
              <a:extLst>
                <a:ext uri="{FF2B5EF4-FFF2-40B4-BE49-F238E27FC236}">
                  <a16:creationId xmlns:a16="http://schemas.microsoft.com/office/drawing/2014/main" id="{F2E1D039-3B9F-424C-8EB9-3B64B6229848}"/>
                </a:ext>
              </a:extLst>
            </p:cNvPr>
            <p:cNvSpPr txBox="1"/>
            <p:nvPr/>
          </p:nvSpPr>
          <p:spPr>
            <a:xfrm>
              <a:off x="4077984" y="4598374"/>
              <a:ext cx="230850" cy="190239"/>
            </a:xfrm>
            <a:prstGeom prst="rect">
              <a:avLst/>
            </a:prstGeom>
            <a:noFill/>
          </p:spPr>
          <p:txBody>
            <a:bodyPr wrap="none" rtlCol="0">
              <a:spAutoFit/>
            </a:bodyPr>
            <a:lstStyle/>
            <a:p>
              <a:pPr algn="ctr"/>
              <a:r>
                <a:rPr lang="en-US" sz="612" dirty="0">
                  <a:solidFill>
                    <a:schemeClr val="tx1">
                      <a:lumMod val="50000"/>
                      <a:lumOff val="50000"/>
                    </a:schemeClr>
                  </a:solidFill>
                </a:rPr>
                <a:t>0</a:t>
              </a:r>
            </a:p>
          </p:txBody>
        </p:sp>
        <p:sp>
          <p:nvSpPr>
            <p:cNvPr id="86" name="TextBox 85">
              <a:extLst>
                <a:ext uri="{FF2B5EF4-FFF2-40B4-BE49-F238E27FC236}">
                  <a16:creationId xmlns:a16="http://schemas.microsoft.com/office/drawing/2014/main" id="{4AC2668A-4805-4E6A-A2A6-F91330AD6BC4}"/>
                </a:ext>
              </a:extLst>
            </p:cNvPr>
            <p:cNvSpPr txBox="1"/>
            <p:nvPr/>
          </p:nvSpPr>
          <p:spPr>
            <a:xfrm>
              <a:off x="2846064" y="4827980"/>
              <a:ext cx="655089" cy="112090"/>
            </a:xfrm>
            <a:prstGeom prst="rect">
              <a:avLst/>
            </a:prstGeom>
            <a:noFill/>
          </p:spPr>
          <p:txBody>
            <a:bodyPr wrap="square" lIns="0" tIns="0" rIns="0" bIns="0" rtlCol="0">
              <a:spAutoFit/>
            </a:bodyPr>
            <a:lstStyle/>
            <a:p>
              <a:pPr algn="ctr"/>
              <a:r>
                <a:rPr lang="en-US" sz="714" dirty="0">
                  <a:solidFill>
                    <a:schemeClr val="tx1">
                      <a:lumMod val="50000"/>
                      <a:lumOff val="50000"/>
                    </a:schemeClr>
                  </a:solidFill>
                </a:rPr>
                <a:t>Days to Event</a:t>
              </a:r>
            </a:p>
          </p:txBody>
        </p:sp>
        <p:grpSp>
          <p:nvGrpSpPr>
            <p:cNvPr id="87" name="Group 86">
              <a:extLst>
                <a:ext uri="{FF2B5EF4-FFF2-40B4-BE49-F238E27FC236}">
                  <a16:creationId xmlns:a16="http://schemas.microsoft.com/office/drawing/2014/main" id="{A739AFE3-4526-45CC-84F9-A24B21039591}"/>
                </a:ext>
              </a:extLst>
            </p:cNvPr>
            <p:cNvGrpSpPr/>
            <p:nvPr/>
          </p:nvGrpSpPr>
          <p:grpSpPr>
            <a:xfrm>
              <a:off x="2137150" y="3491655"/>
              <a:ext cx="1981837" cy="1235115"/>
              <a:chOff x="7010998" y="3400558"/>
              <a:chExt cx="1943154" cy="1211007"/>
            </a:xfrm>
          </p:grpSpPr>
          <p:sp>
            <p:nvSpPr>
              <p:cNvPr id="139" name="Rectangle 138">
                <a:extLst>
                  <a:ext uri="{FF2B5EF4-FFF2-40B4-BE49-F238E27FC236}">
                    <a16:creationId xmlns:a16="http://schemas.microsoft.com/office/drawing/2014/main" id="{70B513AF-066C-44D3-B982-457103453487}"/>
                  </a:ext>
                </a:extLst>
              </p:cNvPr>
              <p:cNvSpPr/>
              <p:nvPr/>
            </p:nvSpPr>
            <p:spPr>
              <a:xfrm>
                <a:off x="7010998" y="3400558"/>
                <a:ext cx="1925647" cy="121100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140" name="Straight Connector 139">
                <a:extLst>
                  <a:ext uri="{FF2B5EF4-FFF2-40B4-BE49-F238E27FC236}">
                    <a16:creationId xmlns:a16="http://schemas.microsoft.com/office/drawing/2014/main" id="{A619A6F1-96FF-4F93-B419-6E95513FC50E}"/>
                  </a:ext>
                </a:extLst>
              </p:cNvPr>
              <p:cNvCxnSpPr/>
              <p:nvPr/>
            </p:nvCxnSpPr>
            <p:spPr>
              <a:xfrm>
                <a:off x="7041758" y="3599686"/>
                <a:ext cx="18562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7BA6F38-E737-4A67-9AA8-5E128709A42B}"/>
                  </a:ext>
                </a:extLst>
              </p:cNvPr>
              <p:cNvCxnSpPr/>
              <p:nvPr/>
            </p:nvCxnSpPr>
            <p:spPr>
              <a:xfrm>
                <a:off x="7041758" y="3776283"/>
                <a:ext cx="18562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AA8ECF2-B9F8-41F6-8C09-0A0B0F08D2AE}"/>
                  </a:ext>
                </a:extLst>
              </p:cNvPr>
              <p:cNvCxnSpPr/>
              <p:nvPr/>
            </p:nvCxnSpPr>
            <p:spPr>
              <a:xfrm>
                <a:off x="7041758" y="3952585"/>
                <a:ext cx="18562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C3BC41B-FBC4-4DB7-95CE-D1AE9FDB2358}"/>
                  </a:ext>
                </a:extLst>
              </p:cNvPr>
              <p:cNvCxnSpPr/>
              <p:nvPr/>
            </p:nvCxnSpPr>
            <p:spPr>
              <a:xfrm>
                <a:off x="7041758" y="4117505"/>
                <a:ext cx="18562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2CE8A29-F12D-4430-9C5F-796359C5DDD0}"/>
                  </a:ext>
                </a:extLst>
              </p:cNvPr>
              <p:cNvCxnSpPr/>
              <p:nvPr/>
            </p:nvCxnSpPr>
            <p:spPr>
              <a:xfrm>
                <a:off x="7041758" y="4275197"/>
                <a:ext cx="18562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A6CD5FC-E481-4E39-B588-D6F1BB5C47B6}"/>
                  </a:ext>
                </a:extLst>
              </p:cNvPr>
              <p:cNvCxnSpPr/>
              <p:nvPr/>
            </p:nvCxnSpPr>
            <p:spPr>
              <a:xfrm>
                <a:off x="7041758" y="4440204"/>
                <a:ext cx="185629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Freeform: Shape 145">
                <a:extLst>
                  <a:ext uri="{FF2B5EF4-FFF2-40B4-BE49-F238E27FC236}">
                    <a16:creationId xmlns:a16="http://schemas.microsoft.com/office/drawing/2014/main" id="{D1BCA66B-CCAF-4835-82B1-3C879F549C92}"/>
                  </a:ext>
                </a:extLst>
              </p:cNvPr>
              <p:cNvSpPr/>
              <p:nvPr/>
            </p:nvSpPr>
            <p:spPr>
              <a:xfrm>
                <a:off x="7842037" y="3581505"/>
                <a:ext cx="1087784" cy="472225"/>
              </a:xfrm>
              <a:custGeom>
                <a:avLst/>
                <a:gdLst>
                  <a:gd name="connsiteX0" fmla="*/ 0 w 1423219"/>
                  <a:gd name="connsiteY0" fmla="*/ 418951 h 418951"/>
                  <a:gd name="connsiteX1" fmla="*/ 368709 w 1423219"/>
                  <a:gd name="connsiteY1" fmla="*/ 278842 h 418951"/>
                  <a:gd name="connsiteX2" fmla="*/ 811161 w 1423219"/>
                  <a:gd name="connsiteY2" fmla="*/ 123984 h 418951"/>
                  <a:gd name="connsiteX3" fmla="*/ 1275735 w 1423219"/>
                  <a:gd name="connsiteY3" fmla="*/ 13371 h 418951"/>
                  <a:gd name="connsiteX4" fmla="*/ 1423219 w 1423219"/>
                  <a:gd name="connsiteY4" fmla="*/ 5997 h 418951"/>
                  <a:gd name="connsiteX0" fmla="*/ 0 w 1415845"/>
                  <a:gd name="connsiteY0" fmla="*/ 418951 h 418951"/>
                  <a:gd name="connsiteX1" fmla="*/ 368709 w 1415845"/>
                  <a:gd name="connsiteY1" fmla="*/ 27884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15845"/>
                  <a:gd name="connsiteY0" fmla="*/ 418951 h 418951"/>
                  <a:gd name="connsiteX1" fmla="*/ 412667 w 1415845"/>
                  <a:gd name="connsiteY1" fmla="*/ 28620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30498"/>
                  <a:gd name="connsiteY0" fmla="*/ 461530 h 461530"/>
                  <a:gd name="connsiteX1" fmla="*/ 412667 w 1430498"/>
                  <a:gd name="connsiteY1" fmla="*/ 328781 h 461530"/>
                  <a:gd name="connsiteX2" fmla="*/ 811161 w 1430498"/>
                  <a:gd name="connsiteY2" fmla="*/ 166563 h 461530"/>
                  <a:gd name="connsiteX3" fmla="*/ 1275735 w 1430498"/>
                  <a:gd name="connsiteY3" fmla="*/ 55950 h 461530"/>
                  <a:gd name="connsiteX4" fmla="*/ 1430498 w 1430498"/>
                  <a:gd name="connsiteY4" fmla="*/ 733 h 461530"/>
                  <a:gd name="connsiteX0" fmla="*/ 0 w 1430498"/>
                  <a:gd name="connsiteY0" fmla="*/ 461810 h 461810"/>
                  <a:gd name="connsiteX1" fmla="*/ 412667 w 1430498"/>
                  <a:gd name="connsiteY1" fmla="*/ 329061 h 461810"/>
                  <a:gd name="connsiteX2" fmla="*/ 811161 w 1430498"/>
                  <a:gd name="connsiteY2" fmla="*/ 166843 h 461810"/>
                  <a:gd name="connsiteX3" fmla="*/ 1231775 w 1430498"/>
                  <a:gd name="connsiteY3" fmla="*/ 45189 h 461810"/>
                  <a:gd name="connsiteX4" fmla="*/ 1430498 w 1430498"/>
                  <a:gd name="connsiteY4" fmla="*/ 1013 h 461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98" h="461810">
                    <a:moveTo>
                      <a:pt x="0" y="461810"/>
                    </a:moveTo>
                    <a:lnTo>
                      <a:pt x="412667" y="329061"/>
                    </a:lnTo>
                    <a:cubicBezTo>
                      <a:pt x="547861" y="279900"/>
                      <a:pt x="674643" y="214155"/>
                      <a:pt x="811161" y="166843"/>
                    </a:cubicBezTo>
                    <a:cubicBezTo>
                      <a:pt x="947679" y="119531"/>
                      <a:pt x="1128552" y="72827"/>
                      <a:pt x="1231775" y="45189"/>
                    </a:cubicBezTo>
                    <a:cubicBezTo>
                      <a:pt x="1334998" y="17551"/>
                      <a:pt x="1407761" y="-5133"/>
                      <a:pt x="1430498" y="1013"/>
                    </a:cubicBezTo>
                  </a:path>
                </a:pathLst>
              </a:custGeom>
              <a:noFill/>
              <a:ln w="1905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7" name="Freeform: Shape 146">
                <a:extLst>
                  <a:ext uri="{FF2B5EF4-FFF2-40B4-BE49-F238E27FC236}">
                    <a16:creationId xmlns:a16="http://schemas.microsoft.com/office/drawing/2014/main" id="{13D9298A-25AE-4A02-96DF-FA6806730A82}"/>
                  </a:ext>
                </a:extLst>
              </p:cNvPr>
              <p:cNvSpPr/>
              <p:nvPr/>
            </p:nvSpPr>
            <p:spPr>
              <a:xfrm>
                <a:off x="7852605" y="3454764"/>
                <a:ext cx="1061436" cy="600081"/>
              </a:xfrm>
              <a:custGeom>
                <a:avLst/>
                <a:gdLst>
                  <a:gd name="connsiteX0" fmla="*/ 0 w 1423219"/>
                  <a:gd name="connsiteY0" fmla="*/ 418951 h 418951"/>
                  <a:gd name="connsiteX1" fmla="*/ 368709 w 1423219"/>
                  <a:gd name="connsiteY1" fmla="*/ 278842 h 418951"/>
                  <a:gd name="connsiteX2" fmla="*/ 811161 w 1423219"/>
                  <a:gd name="connsiteY2" fmla="*/ 123984 h 418951"/>
                  <a:gd name="connsiteX3" fmla="*/ 1275735 w 1423219"/>
                  <a:gd name="connsiteY3" fmla="*/ 13371 h 418951"/>
                  <a:gd name="connsiteX4" fmla="*/ 1423219 w 1423219"/>
                  <a:gd name="connsiteY4" fmla="*/ 5997 h 418951"/>
                  <a:gd name="connsiteX0" fmla="*/ 0 w 1415845"/>
                  <a:gd name="connsiteY0" fmla="*/ 418951 h 418951"/>
                  <a:gd name="connsiteX1" fmla="*/ 368709 w 1415845"/>
                  <a:gd name="connsiteY1" fmla="*/ 27884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15845"/>
                  <a:gd name="connsiteY0" fmla="*/ 418951 h 418951"/>
                  <a:gd name="connsiteX1" fmla="*/ 412667 w 1415845"/>
                  <a:gd name="connsiteY1" fmla="*/ 28620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30498"/>
                  <a:gd name="connsiteY0" fmla="*/ 461530 h 461530"/>
                  <a:gd name="connsiteX1" fmla="*/ 412667 w 1430498"/>
                  <a:gd name="connsiteY1" fmla="*/ 328781 h 461530"/>
                  <a:gd name="connsiteX2" fmla="*/ 811161 w 1430498"/>
                  <a:gd name="connsiteY2" fmla="*/ 166563 h 461530"/>
                  <a:gd name="connsiteX3" fmla="*/ 1275735 w 1430498"/>
                  <a:gd name="connsiteY3" fmla="*/ 55950 h 461530"/>
                  <a:gd name="connsiteX4" fmla="*/ 1430498 w 1430498"/>
                  <a:gd name="connsiteY4" fmla="*/ 733 h 461530"/>
                  <a:gd name="connsiteX0" fmla="*/ 0 w 1430498"/>
                  <a:gd name="connsiteY0" fmla="*/ 461810 h 461810"/>
                  <a:gd name="connsiteX1" fmla="*/ 412667 w 1430498"/>
                  <a:gd name="connsiteY1" fmla="*/ 329061 h 461810"/>
                  <a:gd name="connsiteX2" fmla="*/ 811161 w 1430498"/>
                  <a:gd name="connsiteY2" fmla="*/ 166843 h 461810"/>
                  <a:gd name="connsiteX3" fmla="*/ 1231775 w 1430498"/>
                  <a:gd name="connsiteY3" fmla="*/ 45189 h 461810"/>
                  <a:gd name="connsiteX4" fmla="*/ 1430498 w 1430498"/>
                  <a:gd name="connsiteY4" fmla="*/ 1013 h 461810"/>
                  <a:gd name="connsiteX0" fmla="*/ 0 w 1430498"/>
                  <a:gd name="connsiteY0" fmla="*/ 461810 h 461810"/>
                  <a:gd name="connsiteX1" fmla="*/ 381859 w 1430498"/>
                  <a:gd name="connsiteY1" fmla="*/ 287986 h 461810"/>
                  <a:gd name="connsiteX2" fmla="*/ 811161 w 1430498"/>
                  <a:gd name="connsiteY2" fmla="*/ 166843 h 461810"/>
                  <a:gd name="connsiteX3" fmla="*/ 1231775 w 1430498"/>
                  <a:gd name="connsiteY3" fmla="*/ 45189 h 461810"/>
                  <a:gd name="connsiteX4" fmla="*/ 1430498 w 1430498"/>
                  <a:gd name="connsiteY4" fmla="*/ 1013 h 461810"/>
                  <a:gd name="connsiteX0" fmla="*/ 0 w 1430498"/>
                  <a:gd name="connsiteY0" fmla="*/ 461810 h 461810"/>
                  <a:gd name="connsiteX1" fmla="*/ 381859 w 1430498"/>
                  <a:gd name="connsiteY1" fmla="*/ 287986 h 461810"/>
                  <a:gd name="connsiteX2" fmla="*/ 790622 w 1430498"/>
                  <a:gd name="connsiteY2" fmla="*/ 143372 h 461810"/>
                  <a:gd name="connsiteX3" fmla="*/ 1231775 w 1430498"/>
                  <a:gd name="connsiteY3" fmla="*/ 45189 h 461810"/>
                  <a:gd name="connsiteX4" fmla="*/ 1430498 w 1430498"/>
                  <a:gd name="connsiteY4" fmla="*/ 1013 h 461810"/>
                  <a:gd name="connsiteX0" fmla="*/ 0 w 1430498"/>
                  <a:gd name="connsiteY0" fmla="*/ 461810 h 461810"/>
                  <a:gd name="connsiteX1" fmla="*/ 381859 w 1430498"/>
                  <a:gd name="connsiteY1" fmla="*/ 287986 h 461810"/>
                  <a:gd name="connsiteX2" fmla="*/ 780352 w 1430498"/>
                  <a:gd name="connsiteY2" fmla="*/ 125768 h 461810"/>
                  <a:gd name="connsiteX3" fmla="*/ 1231775 w 1430498"/>
                  <a:gd name="connsiteY3" fmla="*/ 45189 h 461810"/>
                  <a:gd name="connsiteX4" fmla="*/ 1430498 w 1430498"/>
                  <a:gd name="connsiteY4" fmla="*/ 1013 h 461810"/>
                  <a:gd name="connsiteX0" fmla="*/ 0 w 1430498"/>
                  <a:gd name="connsiteY0" fmla="*/ 463126 h 463126"/>
                  <a:gd name="connsiteX1" fmla="*/ 381859 w 1430498"/>
                  <a:gd name="connsiteY1" fmla="*/ 289302 h 463126"/>
                  <a:gd name="connsiteX2" fmla="*/ 780352 w 1430498"/>
                  <a:gd name="connsiteY2" fmla="*/ 127084 h 463126"/>
                  <a:gd name="connsiteX3" fmla="*/ 1231775 w 1430498"/>
                  <a:gd name="connsiteY3" fmla="*/ 28902 h 463126"/>
                  <a:gd name="connsiteX4" fmla="*/ 1430498 w 1430498"/>
                  <a:gd name="connsiteY4" fmla="*/ 2329 h 463126"/>
                  <a:gd name="connsiteX0" fmla="*/ 0 w 1430498"/>
                  <a:gd name="connsiteY0" fmla="*/ 462095 h 462095"/>
                  <a:gd name="connsiteX1" fmla="*/ 381859 w 1430498"/>
                  <a:gd name="connsiteY1" fmla="*/ 288271 h 462095"/>
                  <a:gd name="connsiteX2" fmla="*/ 780352 w 1430498"/>
                  <a:gd name="connsiteY2" fmla="*/ 126053 h 462095"/>
                  <a:gd name="connsiteX3" fmla="*/ 1231775 w 1430498"/>
                  <a:gd name="connsiteY3" fmla="*/ 27871 h 462095"/>
                  <a:gd name="connsiteX4" fmla="*/ 1430498 w 1430498"/>
                  <a:gd name="connsiteY4" fmla="*/ 1298 h 462095"/>
                  <a:gd name="connsiteX0" fmla="*/ 0 w 1430498"/>
                  <a:gd name="connsiteY0" fmla="*/ 462095 h 462095"/>
                  <a:gd name="connsiteX1" fmla="*/ 381859 w 1430498"/>
                  <a:gd name="connsiteY1" fmla="*/ 288271 h 462095"/>
                  <a:gd name="connsiteX2" fmla="*/ 780352 w 1430498"/>
                  <a:gd name="connsiteY2" fmla="*/ 126053 h 462095"/>
                  <a:gd name="connsiteX3" fmla="*/ 1231775 w 1430498"/>
                  <a:gd name="connsiteY3" fmla="*/ 27871 h 462095"/>
                  <a:gd name="connsiteX4" fmla="*/ 1430498 w 1430498"/>
                  <a:gd name="connsiteY4" fmla="*/ 1298 h 462095"/>
                  <a:gd name="connsiteX0" fmla="*/ 0 w 1430498"/>
                  <a:gd name="connsiteY0" fmla="*/ 462095 h 462095"/>
                  <a:gd name="connsiteX1" fmla="*/ 381859 w 1430498"/>
                  <a:gd name="connsiteY1" fmla="*/ 288271 h 462095"/>
                  <a:gd name="connsiteX2" fmla="*/ 780352 w 1430498"/>
                  <a:gd name="connsiteY2" fmla="*/ 126053 h 462095"/>
                  <a:gd name="connsiteX3" fmla="*/ 1231775 w 1430498"/>
                  <a:gd name="connsiteY3" fmla="*/ 27871 h 462095"/>
                  <a:gd name="connsiteX4" fmla="*/ 1430498 w 1430498"/>
                  <a:gd name="connsiteY4" fmla="*/ 1298 h 462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98" h="462095">
                    <a:moveTo>
                      <a:pt x="0" y="462095"/>
                    </a:moveTo>
                    <a:cubicBezTo>
                      <a:pt x="137556" y="417845"/>
                      <a:pt x="244303" y="332521"/>
                      <a:pt x="381859" y="288271"/>
                    </a:cubicBezTo>
                    <a:cubicBezTo>
                      <a:pt x="506784" y="227375"/>
                      <a:pt x="566813" y="192924"/>
                      <a:pt x="780352" y="126053"/>
                    </a:cubicBezTo>
                    <a:cubicBezTo>
                      <a:pt x="993891" y="59182"/>
                      <a:pt x="1081301" y="60598"/>
                      <a:pt x="1231775" y="27871"/>
                    </a:cubicBezTo>
                    <a:cubicBezTo>
                      <a:pt x="1334999" y="11968"/>
                      <a:pt x="1407761" y="-4848"/>
                      <a:pt x="1430498" y="1298"/>
                    </a:cubicBezTo>
                  </a:path>
                </a:pathLst>
              </a:custGeom>
              <a:noFill/>
              <a:ln>
                <a:solidFill>
                  <a:srgbClr val="E8A8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8" name="Freeform: Shape 147">
                <a:extLst>
                  <a:ext uri="{FF2B5EF4-FFF2-40B4-BE49-F238E27FC236}">
                    <a16:creationId xmlns:a16="http://schemas.microsoft.com/office/drawing/2014/main" id="{07F52F67-A55C-47E8-A497-E166DF8A0A26}"/>
                  </a:ext>
                </a:extLst>
              </p:cNvPr>
              <p:cNvSpPr/>
              <p:nvPr/>
            </p:nvSpPr>
            <p:spPr>
              <a:xfrm>
                <a:off x="7857277" y="3743555"/>
                <a:ext cx="1096875" cy="299163"/>
              </a:xfrm>
              <a:custGeom>
                <a:avLst/>
                <a:gdLst>
                  <a:gd name="connsiteX0" fmla="*/ 0 w 1423219"/>
                  <a:gd name="connsiteY0" fmla="*/ 418951 h 418951"/>
                  <a:gd name="connsiteX1" fmla="*/ 368709 w 1423219"/>
                  <a:gd name="connsiteY1" fmla="*/ 278842 h 418951"/>
                  <a:gd name="connsiteX2" fmla="*/ 811161 w 1423219"/>
                  <a:gd name="connsiteY2" fmla="*/ 123984 h 418951"/>
                  <a:gd name="connsiteX3" fmla="*/ 1275735 w 1423219"/>
                  <a:gd name="connsiteY3" fmla="*/ 13371 h 418951"/>
                  <a:gd name="connsiteX4" fmla="*/ 1423219 w 1423219"/>
                  <a:gd name="connsiteY4" fmla="*/ 5997 h 418951"/>
                  <a:gd name="connsiteX0" fmla="*/ 0 w 1415845"/>
                  <a:gd name="connsiteY0" fmla="*/ 418951 h 418951"/>
                  <a:gd name="connsiteX1" fmla="*/ 368709 w 1415845"/>
                  <a:gd name="connsiteY1" fmla="*/ 27884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15845"/>
                  <a:gd name="connsiteY0" fmla="*/ 418951 h 418951"/>
                  <a:gd name="connsiteX1" fmla="*/ 412667 w 1415845"/>
                  <a:gd name="connsiteY1" fmla="*/ 28620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30498"/>
                  <a:gd name="connsiteY0" fmla="*/ 461530 h 461530"/>
                  <a:gd name="connsiteX1" fmla="*/ 412667 w 1430498"/>
                  <a:gd name="connsiteY1" fmla="*/ 328781 h 461530"/>
                  <a:gd name="connsiteX2" fmla="*/ 811161 w 1430498"/>
                  <a:gd name="connsiteY2" fmla="*/ 166563 h 461530"/>
                  <a:gd name="connsiteX3" fmla="*/ 1275735 w 1430498"/>
                  <a:gd name="connsiteY3" fmla="*/ 55950 h 461530"/>
                  <a:gd name="connsiteX4" fmla="*/ 1430498 w 1430498"/>
                  <a:gd name="connsiteY4" fmla="*/ 733 h 461530"/>
                  <a:gd name="connsiteX0" fmla="*/ 0 w 1430498"/>
                  <a:gd name="connsiteY0" fmla="*/ 461810 h 461810"/>
                  <a:gd name="connsiteX1" fmla="*/ 412667 w 1430498"/>
                  <a:gd name="connsiteY1" fmla="*/ 329061 h 461810"/>
                  <a:gd name="connsiteX2" fmla="*/ 811161 w 1430498"/>
                  <a:gd name="connsiteY2" fmla="*/ 166843 h 461810"/>
                  <a:gd name="connsiteX3" fmla="*/ 1231775 w 1430498"/>
                  <a:gd name="connsiteY3" fmla="*/ 45189 h 461810"/>
                  <a:gd name="connsiteX4" fmla="*/ 1430498 w 1430498"/>
                  <a:gd name="connsiteY4" fmla="*/ 1013 h 461810"/>
                  <a:gd name="connsiteX0" fmla="*/ 0 w 1430498"/>
                  <a:gd name="connsiteY0" fmla="*/ 461810 h 461810"/>
                  <a:gd name="connsiteX1" fmla="*/ 412667 w 1430498"/>
                  <a:gd name="connsiteY1" fmla="*/ 306608 h 461810"/>
                  <a:gd name="connsiteX2" fmla="*/ 811161 w 1430498"/>
                  <a:gd name="connsiteY2" fmla="*/ 166843 h 461810"/>
                  <a:gd name="connsiteX3" fmla="*/ 1231775 w 1430498"/>
                  <a:gd name="connsiteY3" fmla="*/ 45189 h 461810"/>
                  <a:gd name="connsiteX4" fmla="*/ 1430498 w 1430498"/>
                  <a:gd name="connsiteY4" fmla="*/ 1013 h 461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98" h="461810">
                    <a:moveTo>
                      <a:pt x="0" y="461810"/>
                    </a:moveTo>
                    <a:lnTo>
                      <a:pt x="412667" y="306608"/>
                    </a:lnTo>
                    <a:cubicBezTo>
                      <a:pt x="547861" y="257447"/>
                      <a:pt x="674643" y="210413"/>
                      <a:pt x="811161" y="166843"/>
                    </a:cubicBezTo>
                    <a:cubicBezTo>
                      <a:pt x="947679" y="123273"/>
                      <a:pt x="1128552" y="72827"/>
                      <a:pt x="1231775" y="45189"/>
                    </a:cubicBezTo>
                    <a:cubicBezTo>
                      <a:pt x="1334998" y="17551"/>
                      <a:pt x="1407761" y="-5133"/>
                      <a:pt x="1430498" y="1013"/>
                    </a:cubicBezTo>
                  </a:path>
                </a:pathLst>
              </a:custGeom>
              <a:noFill/>
              <a:ln>
                <a:solidFill>
                  <a:srgbClr val="70A15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149" name="Straight Connector 148">
                <a:extLst>
                  <a:ext uri="{FF2B5EF4-FFF2-40B4-BE49-F238E27FC236}">
                    <a16:creationId xmlns:a16="http://schemas.microsoft.com/office/drawing/2014/main" id="{28FD3F46-4103-40E8-8385-D3C6C15A1217}"/>
                  </a:ext>
                </a:extLst>
              </p:cNvPr>
              <p:cNvCxnSpPr>
                <a:cxnSpLocks/>
              </p:cNvCxnSpPr>
              <p:nvPr/>
            </p:nvCxnSpPr>
            <p:spPr>
              <a:xfrm flipV="1">
                <a:off x="7848399" y="3400558"/>
                <a:ext cx="0" cy="121100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0" name="Freeform: Shape 149">
                <a:extLst>
                  <a:ext uri="{FF2B5EF4-FFF2-40B4-BE49-F238E27FC236}">
                    <a16:creationId xmlns:a16="http://schemas.microsoft.com/office/drawing/2014/main" id="{2E116EF0-C73F-40B2-878B-8E1B022358D9}"/>
                  </a:ext>
                </a:extLst>
              </p:cNvPr>
              <p:cNvSpPr/>
              <p:nvPr/>
            </p:nvSpPr>
            <p:spPr>
              <a:xfrm>
                <a:off x="7068478" y="4064651"/>
                <a:ext cx="771458" cy="539792"/>
              </a:xfrm>
              <a:custGeom>
                <a:avLst/>
                <a:gdLst>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054509 w 1290484"/>
                  <a:gd name="connsiteY4" fmla="*/ 58993 h 818535"/>
                  <a:gd name="connsiteX5" fmla="*/ 1290484 w 1290484"/>
                  <a:gd name="connsiteY5"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054509 w 1290484"/>
                  <a:gd name="connsiteY4" fmla="*/ 58993 h 818535"/>
                  <a:gd name="connsiteX5" fmla="*/ 1290484 w 1290484"/>
                  <a:gd name="connsiteY5" fmla="*/ 0 h 818535"/>
                  <a:gd name="connsiteX0" fmla="*/ 0 w 1290484"/>
                  <a:gd name="connsiteY0" fmla="*/ 818535 h 818535"/>
                  <a:gd name="connsiteX1" fmla="*/ 96720 w 1290484"/>
                  <a:gd name="connsiteY1" fmla="*/ 686561 h 818535"/>
                  <a:gd name="connsiteX2" fmla="*/ 280219 w 1290484"/>
                  <a:gd name="connsiteY2" fmla="*/ 4498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 name="connsiteX0" fmla="*/ 0 w 1290484"/>
                  <a:gd name="connsiteY0" fmla="*/ 818535 h 818535"/>
                  <a:gd name="connsiteX1" fmla="*/ 96720 w 1290484"/>
                  <a:gd name="connsiteY1" fmla="*/ 686561 h 818535"/>
                  <a:gd name="connsiteX2" fmla="*/ 280219 w 1290484"/>
                  <a:gd name="connsiteY2" fmla="*/ 4498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 name="connsiteX0" fmla="*/ 0 w 1290484"/>
                  <a:gd name="connsiteY0" fmla="*/ 818535 h 818535"/>
                  <a:gd name="connsiteX1" fmla="*/ 133919 w 1290484"/>
                  <a:gd name="connsiteY1" fmla="*/ 691661 h 818535"/>
                  <a:gd name="connsiteX2" fmla="*/ 280219 w 1290484"/>
                  <a:gd name="connsiteY2" fmla="*/ 4498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 name="connsiteX0" fmla="*/ 0 w 1290484"/>
                  <a:gd name="connsiteY0" fmla="*/ 818535 h 818535"/>
                  <a:gd name="connsiteX1" fmla="*/ 133919 w 1290484"/>
                  <a:gd name="connsiteY1" fmla="*/ 691661 h 818535"/>
                  <a:gd name="connsiteX2" fmla="*/ 332299 w 1290484"/>
                  <a:gd name="connsiteY2" fmla="*/ 4039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 name="connsiteX0" fmla="*/ 0 w 1054509"/>
                  <a:gd name="connsiteY0" fmla="*/ 759542 h 759542"/>
                  <a:gd name="connsiteX1" fmla="*/ 133919 w 1054509"/>
                  <a:gd name="connsiteY1" fmla="*/ 632668 h 759542"/>
                  <a:gd name="connsiteX2" fmla="*/ 332299 w 1054509"/>
                  <a:gd name="connsiteY2" fmla="*/ 344933 h 759542"/>
                  <a:gd name="connsiteX3" fmla="*/ 516193 w 1054509"/>
                  <a:gd name="connsiteY3" fmla="*/ 191729 h 759542"/>
                  <a:gd name="connsiteX4" fmla="*/ 803787 w 1054509"/>
                  <a:gd name="connsiteY4" fmla="*/ 58994 h 759542"/>
                  <a:gd name="connsiteX5" fmla="*/ 1054509 w 1054509"/>
                  <a:gd name="connsiteY5" fmla="*/ 0 h 759542"/>
                  <a:gd name="connsiteX0" fmla="*/ 0 w 803787"/>
                  <a:gd name="connsiteY0" fmla="*/ 700548 h 700548"/>
                  <a:gd name="connsiteX1" fmla="*/ 133919 w 803787"/>
                  <a:gd name="connsiteY1" fmla="*/ 573674 h 700548"/>
                  <a:gd name="connsiteX2" fmla="*/ 332299 w 803787"/>
                  <a:gd name="connsiteY2" fmla="*/ 285939 h 700548"/>
                  <a:gd name="connsiteX3" fmla="*/ 516193 w 803787"/>
                  <a:gd name="connsiteY3" fmla="*/ 132735 h 700548"/>
                  <a:gd name="connsiteX4" fmla="*/ 803787 w 803787"/>
                  <a:gd name="connsiteY4" fmla="*/ 0 h 700548"/>
                  <a:gd name="connsiteX0" fmla="*/ 0 w 516193"/>
                  <a:gd name="connsiteY0" fmla="*/ 567813 h 567813"/>
                  <a:gd name="connsiteX1" fmla="*/ 133919 w 516193"/>
                  <a:gd name="connsiteY1" fmla="*/ 440939 h 567813"/>
                  <a:gd name="connsiteX2" fmla="*/ 332299 w 516193"/>
                  <a:gd name="connsiteY2" fmla="*/ 153204 h 567813"/>
                  <a:gd name="connsiteX3" fmla="*/ 516193 w 516193"/>
                  <a:gd name="connsiteY3" fmla="*/ 0 h 567813"/>
                </a:gdLst>
                <a:ahLst/>
                <a:cxnLst>
                  <a:cxn ang="0">
                    <a:pos x="connsiteX0" y="connsiteY0"/>
                  </a:cxn>
                  <a:cxn ang="0">
                    <a:pos x="connsiteX1" y="connsiteY1"/>
                  </a:cxn>
                  <a:cxn ang="0">
                    <a:pos x="connsiteX2" y="connsiteY2"/>
                  </a:cxn>
                  <a:cxn ang="0">
                    <a:pos x="connsiteX3" y="connsiteY3"/>
                  </a:cxn>
                </a:cxnLst>
                <a:rect l="l" t="t" r="r" b="b"/>
                <a:pathLst>
                  <a:path w="516193" h="567813">
                    <a:moveTo>
                      <a:pt x="0" y="567813"/>
                    </a:moveTo>
                    <a:cubicBezTo>
                      <a:pt x="16120" y="545817"/>
                      <a:pt x="78536" y="510040"/>
                      <a:pt x="133919" y="440939"/>
                    </a:cubicBezTo>
                    <a:cubicBezTo>
                      <a:pt x="189302" y="371838"/>
                      <a:pt x="268587" y="226694"/>
                      <a:pt x="332299" y="153204"/>
                    </a:cubicBezTo>
                    <a:cubicBezTo>
                      <a:pt x="396011" y="79714"/>
                      <a:pt x="437612" y="47656"/>
                      <a:pt x="516193" y="0"/>
                    </a:cubicBezTo>
                  </a:path>
                </a:pathLst>
              </a:custGeom>
              <a:noFill/>
              <a:ln>
                <a:solidFill>
                  <a:srgbClr val="42668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1" name="Freeform: Shape 150">
                <a:extLst>
                  <a:ext uri="{FF2B5EF4-FFF2-40B4-BE49-F238E27FC236}">
                    <a16:creationId xmlns:a16="http://schemas.microsoft.com/office/drawing/2014/main" id="{40555EC0-52CA-4C66-B2B2-93524018E754}"/>
                  </a:ext>
                </a:extLst>
              </p:cNvPr>
              <p:cNvSpPr/>
              <p:nvPr/>
            </p:nvSpPr>
            <p:spPr>
              <a:xfrm>
                <a:off x="7841624" y="3814492"/>
                <a:ext cx="1087184" cy="250158"/>
              </a:xfrm>
              <a:custGeom>
                <a:avLst/>
                <a:gdLst>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054509 w 1290484"/>
                  <a:gd name="connsiteY4" fmla="*/ 58993 h 818535"/>
                  <a:gd name="connsiteX5" fmla="*/ 1290484 w 1290484"/>
                  <a:gd name="connsiteY5"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054509 w 1290484"/>
                  <a:gd name="connsiteY4" fmla="*/ 58993 h 818535"/>
                  <a:gd name="connsiteX5" fmla="*/ 1290484 w 1290484"/>
                  <a:gd name="connsiteY5" fmla="*/ 0 h 818535"/>
                  <a:gd name="connsiteX0" fmla="*/ 0 w 1290484"/>
                  <a:gd name="connsiteY0" fmla="*/ 818535 h 818535"/>
                  <a:gd name="connsiteX1" fmla="*/ 96720 w 1290484"/>
                  <a:gd name="connsiteY1" fmla="*/ 686561 h 818535"/>
                  <a:gd name="connsiteX2" fmla="*/ 280219 w 1290484"/>
                  <a:gd name="connsiteY2" fmla="*/ 4498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 name="connsiteX0" fmla="*/ 0 w 1290484"/>
                  <a:gd name="connsiteY0" fmla="*/ 818535 h 818535"/>
                  <a:gd name="connsiteX1" fmla="*/ 96720 w 1290484"/>
                  <a:gd name="connsiteY1" fmla="*/ 686561 h 818535"/>
                  <a:gd name="connsiteX2" fmla="*/ 280219 w 1290484"/>
                  <a:gd name="connsiteY2" fmla="*/ 4498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 name="connsiteX0" fmla="*/ 0 w 1290484"/>
                  <a:gd name="connsiteY0" fmla="*/ 818535 h 818535"/>
                  <a:gd name="connsiteX1" fmla="*/ 133919 w 1290484"/>
                  <a:gd name="connsiteY1" fmla="*/ 691661 h 818535"/>
                  <a:gd name="connsiteX2" fmla="*/ 280219 w 1290484"/>
                  <a:gd name="connsiteY2" fmla="*/ 4498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 name="connsiteX0" fmla="*/ 0 w 1290484"/>
                  <a:gd name="connsiteY0" fmla="*/ 818535 h 818535"/>
                  <a:gd name="connsiteX1" fmla="*/ 133919 w 1290484"/>
                  <a:gd name="connsiteY1" fmla="*/ 691661 h 818535"/>
                  <a:gd name="connsiteX2" fmla="*/ 332299 w 1290484"/>
                  <a:gd name="connsiteY2" fmla="*/ 4039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 name="connsiteX0" fmla="*/ 0 w 1156565"/>
                  <a:gd name="connsiteY0" fmla="*/ 691661 h 691661"/>
                  <a:gd name="connsiteX1" fmla="*/ 198380 w 1156565"/>
                  <a:gd name="connsiteY1" fmla="*/ 403926 h 691661"/>
                  <a:gd name="connsiteX2" fmla="*/ 382274 w 1156565"/>
                  <a:gd name="connsiteY2" fmla="*/ 250722 h 691661"/>
                  <a:gd name="connsiteX3" fmla="*/ 669868 w 1156565"/>
                  <a:gd name="connsiteY3" fmla="*/ 117987 h 691661"/>
                  <a:gd name="connsiteX4" fmla="*/ 920590 w 1156565"/>
                  <a:gd name="connsiteY4" fmla="*/ 58993 h 691661"/>
                  <a:gd name="connsiteX5" fmla="*/ 1156565 w 1156565"/>
                  <a:gd name="connsiteY5" fmla="*/ 0 h 691661"/>
                  <a:gd name="connsiteX0" fmla="*/ 0 w 958185"/>
                  <a:gd name="connsiteY0" fmla="*/ 403926 h 403926"/>
                  <a:gd name="connsiteX1" fmla="*/ 183894 w 958185"/>
                  <a:gd name="connsiteY1" fmla="*/ 250722 h 403926"/>
                  <a:gd name="connsiteX2" fmla="*/ 471488 w 958185"/>
                  <a:gd name="connsiteY2" fmla="*/ 117987 h 403926"/>
                  <a:gd name="connsiteX3" fmla="*/ 722210 w 958185"/>
                  <a:gd name="connsiteY3" fmla="*/ 58993 h 403926"/>
                  <a:gd name="connsiteX4" fmla="*/ 958185 w 958185"/>
                  <a:gd name="connsiteY4" fmla="*/ 0 h 403926"/>
                  <a:gd name="connsiteX0" fmla="*/ 0 w 774291"/>
                  <a:gd name="connsiteY0" fmla="*/ 250722 h 250722"/>
                  <a:gd name="connsiteX1" fmla="*/ 287594 w 774291"/>
                  <a:gd name="connsiteY1" fmla="*/ 117987 h 250722"/>
                  <a:gd name="connsiteX2" fmla="*/ 538316 w 774291"/>
                  <a:gd name="connsiteY2" fmla="*/ 58993 h 250722"/>
                  <a:gd name="connsiteX3" fmla="*/ 774291 w 774291"/>
                  <a:gd name="connsiteY3" fmla="*/ 0 h 250722"/>
                  <a:gd name="connsiteX0" fmla="*/ 0 w 853186"/>
                  <a:gd name="connsiteY0" fmla="*/ 295739 h 295739"/>
                  <a:gd name="connsiteX1" fmla="*/ 366489 w 853186"/>
                  <a:gd name="connsiteY1" fmla="*/ 117987 h 295739"/>
                  <a:gd name="connsiteX2" fmla="*/ 617211 w 853186"/>
                  <a:gd name="connsiteY2" fmla="*/ 58993 h 295739"/>
                  <a:gd name="connsiteX3" fmla="*/ 853186 w 853186"/>
                  <a:gd name="connsiteY3" fmla="*/ 0 h 295739"/>
                  <a:gd name="connsiteX0" fmla="*/ 0 w 853186"/>
                  <a:gd name="connsiteY0" fmla="*/ 295739 h 295739"/>
                  <a:gd name="connsiteX1" fmla="*/ 366489 w 853186"/>
                  <a:gd name="connsiteY1" fmla="*/ 117987 h 295739"/>
                  <a:gd name="connsiteX2" fmla="*/ 617211 w 853186"/>
                  <a:gd name="connsiteY2" fmla="*/ 53934 h 295739"/>
                  <a:gd name="connsiteX3" fmla="*/ 853186 w 853186"/>
                  <a:gd name="connsiteY3" fmla="*/ 0 h 295739"/>
                  <a:gd name="connsiteX0" fmla="*/ 0 w 853186"/>
                  <a:gd name="connsiteY0" fmla="*/ 295739 h 295739"/>
                  <a:gd name="connsiteX1" fmla="*/ 366489 w 853186"/>
                  <a:gd name="connsiteY1" fmla="*/ 117987 h 295739"/>
                  <a:gd name="connsiteX2" fmla="*/ 620754 w 853186"/>
                  <a:gd name="connsiteY2" fmla="*/ 48876 h 295739"/>
                  <a:gd name="connsiteX3" fmla="*/ 853186 w 853186"/>
                  <a:gd name="connsiteY3" fmla="*/ 0 h 295739"/>
                </a:gdLst>
                <a:ahLst/>
                <a:cxnLst>
                  <a:cxn ang="0">
                    <a:pos x="connsiteX0" y="connsiteY0"/>
                  </a:cxn>
                  <a:cxn ang="0">
                    <a:pos x="connsiteX1" y="connsiteY1"/>
                  </a:cxn>
                  <a:cxn ang="0">
                    <a:pos x="connsiteX2" y="connsiteY2"/>
                  </a:cxn>
                  <a:cxn ang="0">
                    <a:pos x="connsiteX3" y="connsiteY3"/>
                  </a:cxn>
                </a:cxnLst>
                <a:rect l="l" t="t" r="r" b="b"/>
                <a:pathLst>
                  <a:path w="853186" h="295739">
                    <a:moveTo>
                      <a:pt x="0" y="295739"/>
                    </a:moveTo>
                    <a:cubicBezTo>
                      <a:pt x="78581" y="248083"/>
                      <a:pt x="263030" y="159131"/>
                      <a:pt x="366489" y="117987"/>
                    </a:cubicBezTo>
                    <a:cubicBezTo>
                      <a:pt x="469948" y="76843"/>
                      <a:pt x="537180" y="68541"/>
                      <a:pt x="620754" y="48876"/>
                    </a:cubicBezTo>
                    <a:cubicBezTo>
                      <a:pt x="704328" y="29211"/>
                      <a:pt x="774528" y="19664"/>
                      <a:pt x="853186" y="0"/>
                    </a:cubicBezTo>
                  </a:path>
                </a:pathLst>
              </a:custGeom>
              <a:noFill/>
              <a:ln>
                <a:solidFill>
                  <a:srgbClr val="42668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88" name="Oval 87">
              <a:extLst>
                <a:ext uri="{FF2B5EF4-FFF2-40B4-BE49-F238E27FC236}">
                  <a16:creationId xmlns:a16="http://schemas.microsoft.com/office/drawing/2014/main" id="{C1519782-1AFF-422B-8E43-257E55658896}"/>
                </a:ext>
              </a:extLst>
            </p:cNvPr>
            <p:cNvSpPr/>
            <p:nvPr/>
          </p:nvSpPr>
          <p:spPr>
            <a:xfrm>
              <a:off x="2587005" y="3389241"/>
              <a:ext cx="56688" cy="53782"/>
            </a:xfrm>
            <a:prstGeom prst="ellipse">
              <a:avLst/>
            </a:prstGeom>
            <a:solidFill>
              <a:schemeClr val="tx1">
                <a:lumMod val="50000"/>
                <a:lumOff val="50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a:p>
          </p:txBody>
        </p:sp>
        <p:grpSp>
          <p:nvGrpSpPr>
            <p:cNvPr id="89" name="Group 88">
              <a:extLst>
                <a:ext uri="{FF2B5EF4-FFF2-40B4-BE49-F238E27FC236}">
                  <a16:creationId xmlns:a16="http://schemas.microsoft.com/office/drawing/2014/main" id="{120D2954-D955-4413-AFDE-B7B843B263B6}"/>
                </a:ext>
              </a:extLst>
            </p:cNvPr>
            <p:cNvGrpSpPr/>
            <p:nvPr/>
          </p:nvGrpSpPr>
          <p:grpSpPr>
            <a:xfrm>
              <a:off x="1179333" y="3475676"/>
              <a:ext cx="678877" cy="1473369"/>
              <a:chOff x="6071876" y="3384890"/>
              <a:chExt cx="665626" cy="1444611"/>
            </a:xfrm>
          </p:grpSpPr>
          <p:sp>
            <p:nvSpPr>
              <p:cNvPr id="115" name="Rectangle 114">
                <a:extLst>
                  <a:ext uri="{FF2B5EF4-FFF2-40B4-BE49-F238E27FC236}">
                    <a16:creationId xmlns:a16="http://schemas.microsoft.com/office/drawing/2014/main" id="{F4AD0264-10D2-4D1B-B85B-C6F03FF9D84F}"/>
                  </a:ext>
                </a:extLst>
              </p:cNvPr>
              <p:cNvSpPr/>
              <p:nvPr/>
            </p:nvSpPr>
            <p:spPr>
              <a:xfrm>
                <a:off x="6071876" y="3403672"/>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6" name="TextBox 115">
                <a:extLst>
                  <a:ext uri="{FF2B5EF4-FFF2-40B4-BE49-F238E27FC236}">
                    <a16:creationId xmlns:a16="http://schemas.microsoft.com/office/drawing/2014/main" id="{FF3B8010-4D09-4887-B377-392361E12C7A}"/>
                  </a:ext>
                </a:extLst>
              </p:cNvPr>
              <p:cNvSpPr txBox="1"/>
              <p:nvPr/>
            </p:nvSpPr>
            <p:spPr>
              <a:xfrm>
                <a:off x="6188113" y="3384890"/>
                <a:ext cx="439223" cy="109902"/>
              </a:xfrm>
              <a:prstGeom prst="rect">
                <a:avLst/>
              </a:prstGeom>
              <a:noFill/>
            </p:spPr>
            <p:txBody>
              <a:bodyPr wrap="none" lIns="0" tIns="0" rIns="0" bIns="0" rtlCol="0">
                <a:spAutoFit/>
              </a:bodyPr>
              <a:lstStyle/>
              <a:p>
                <a:r>
                  <a:rPr lang="en-US" sz="714" dirty="0">
                    <a:solidFill>
                      <a:schemeClr val="tx1">
                        <a:lumMod val="65000"/>
                        <a:lumOff val="35000"/>
                      </a:schemeClr>
                    </a:solidFill>
                  </a:rPr>
                  <a:t>All sections</a:t>
                </a:r>
                <a:endParaRPr lang="en-US" sz="816" dirty="0">
                  <a:solidFill>
                    <a:schemeClr val="tx1">
                      <a:lumMod val="65000"/>
                      <a:lumOff val="35000"/>
                    </a:schemeClr>
                  </a:solidFill>
                </a:endParaRPr>
              </a:p>
            </p:txBody>
          </p:sp>
          <p:sp>
            <p:nvSpPr>
              <p:cNvPr id="117" name="TextBox 116">
                <a:extLst>
                  <a:ext uri="{FF2B5EF4-FFF2-40B4-BE49-F238E27FC236}">
                    <a16:creationId xmlns:a16="http://schemas.microsoft.com/office/drawing/2014/main" id="{8C865E30-31D5-4622-9220-6DB20D817954}"/>
                  </a:ext>
                </a:extLst>
              </p:cNvPr>
              <p:cNvSpPr txBox="1"/>
              <p:nvPr/>
            </p:nvSpPr>
            <p:spPr>
              <a:xfrm>
                <a:off x="6263013" y="3632596"/>
                <a:ext cx="472886"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2&gt;</a:t>
                </a:r>
                <a:endParaRPr lang="en-US" sz="816" dirty="0">
                  <a:solidFill>
                    <a:schemeClr val="tx1">
                      <a:lumMod val="65000"/>
                      <a:lumOff val="35000"/>
                    </a:schemeClr>
                  </a:solidFill>
                </a:endParaRPr>
              </a:p>
            </p:txBody>
          </p:sp>
          <p:sp>
            <p:nvSpPr>
              <p:cNvPr id="118" name="TextBox 117">
                <a:extLst>
                  <a:ext uri="{FF2B5EF4-FFF2-40B4-BE49-F238E27FC236}">
                    <a16:creationId xmlns:a16="http://schemas.microsoft.com/office/drawing/2014/main" id="{49F28871-7D69-45B6-98B0-69330F0F827F}"/>
                  </a:ext>
                </a:extLst>
              </p:cNvPr>
              <p:cNvSpPr txBox="1"/>
              <p:nvPr/>
            </p:nvSpPr>
            <p:spPr>
              <a:xfrm>
                <a:off x="6263013" y="3752099"/>
                <a:ext cx="472886"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3&gt;</a:t>
                </a:r>
                <a:endParaRPr lang="en-US" sz="816" dirty="0">
                  <a:solidFill>
                    <a:schemeClr val="tx1">
                      <a:lumMod val="65000"/>
                      <a:lumOff val="35000"/>
                    </a:schemeClr>
                  </a:solidFill>
                </a:endParaRPr>
              </a:p>
            </p:txBody>
          </p:sp>
          <p:sp>
            <p:nvSpPr>
              <p:cNvPr id="119" name="TextBox 118">
                <a:extLst>
                  <a:ext uri="{FF2B5EF4-FFF2-40B4-BE49-F238E27FC236}">
                    <a16:creationId xmlns:a16="http://schemas.microsoft.com/office/drawing/2014/main" id="{D1043CE2-8C20-4341-A199-65740D6E7006}"/>
                  </a:ext>
                </a:extLst>
              </p:cNvPr>
              <p:cNvSpPr txBox="1"/>
              <p:nvPr/>
            </p:nvSpPr>
            <p:spPr>
              <a:xfrm>
                <a:off x="6263013" y="3871602"/>
                <a:ext cx="474489"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4&gt;</a:t>
                </a:r>
                <a:endParaRPr lang="en-US" sz="816" dirty="0">
                  <a:solidFill>
                    <a:schemeClr val="tx1">
                      <a:lumMod val="65000"/>
                      <a:lumOff val="35000"/>
                    </a:schemeClr>
                  </a:solidFill>
                </a:endParaRPr>
              </a:p>
            </p:txBody>
          </p:sp>
          <p:sp>
            <p:nvSpPr>
              <p:cNvPr id="120" name="TextBox 119">
                <a:extLst>
                  <a:ext uri="{FF2B5EF4-FFF2-40B4-BE49-F238E27FC236}">
                    <a16:creationId xmlns:a16="http://schemas.microsoft.com/office/drawing/2014/main" id="{81D08FDD-1CFE-4A32-B3AD-FFF405D6272E}"/>
                  </a:ext>
                </a:extLst>
              </p:cNvPr>
              <p:cNvSpPr txBox="1"/>
              <p:nvPr/>
            </p:nvSpPr>
            <p:spPr>
              <a:xfrm>
                <a:off x="6263013" y="3991105"/>
                <a:ext cx="472886"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5&gt;</a:t>
                </a:r>
                <a:endParaRPr lang="en-US" sz="816" dirty="0">
                  <a:solidFill>
                    <a:schemeClr val="tx1">
                      <a:lumMod val="65000"/>
                      <a:lumOff val="35000"/>
                    </a:schemeClr>
                  </a:solidFill>
                </a:endParaRPr>
              </a:p>
            </p:txBody>
          </p:sp>
          <p:sp>
            <p:nvSpPr>
              <p:cNvPr id="121" name="Rectangle 120">
                <a:extLst>
                  <a:ext uri="{FF2B5EF4-FFF2-40B4-BE49-F238E27FC236}">
                    <a16:creationId xmlns:a16="http://schemas.microsoft.com/office/drawing/2014/main" id="{B69BA45A-A46C-4F44-8497-5E37E2258557}"/>
                  </a:ext>
                </a:extLst>
              </p:cNvPr>
              <p:cNvSpPr/>
              <p:nvPr/>
            </p:nvSpPr>
            <p:spPr>
              <a:xfrm>
                <a:off x="6142158" y="3527349"/>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2" name="TextBox 121">
                <a:extLst>
                  <a:ext uri="{FF2B5EF4-FFF2-40B4-BE49-F238E27FC236}">
                    <a16:creationId xmlns:a16="http://schemas.microsoft.com/office/drawing/2014/main" id="{202A84E8-D70B-4BBA-B5A5-F92499A6DACF}"/>
                  </a:ext>
                </a:extLst>
              </p:cNvPr>
              <p:cNvSpPr txBox="1"/>
              <p:nvPr/>
            </p:nvSpPr>
            <p:spPr>
              <a:xfrm>
                <a:off x="6263013" y="3513093"/>
                <a:ext cx="458459"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1&gt;</a:t>
                </a:r>
                <a:endParaRPr lang="en-US" sz="816" dirty="0">
                  <a:solidFill>
                    <a:schemeClr val="tx1">
                      <a:lumMod val="65000"/>
                      <a:lumOff val="35000"/>
                    </a:schemeClr>
                  </a:solidFill>
                </a:endParaRPr>
              </a:p>
            </p:txBody>
          </p:sp>
          <p:sp>
            <p:nvSpPr>
              <p:cNvPr id="123" name="Rectangle 122">
                <a:extLst>
                  <a:ext uri="{FF2B5EF4-FFF2-40B4-BE49-F238E27FC236}">
                    <a16:creationId xmlns:a16="http://schemas.microsoft.com/office/drawing/2014/main" id="{8624FD63-BE35-416B-B809-BFAF0A466801}"/>
                  </a:ext>
                </a:extLst>
              </p:cNvPr>
              <p:cNvSpPr/>
              <p:nvPr/>
            </p:nvSpPr>
            <p:spPr>
              <a:xfrm>
                <a:off x="6142158" y="3766355"/>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4" name="Rectangle 123">
                <a:extLst>
                  <a:ext uri="{FF2B5EF4-FFF2-40B4-BE49-F238E27FC236}">
                    <a16:creationId xmlns:a16="http://schemas.microsoft.com/office/drawing/2014/main" id="{559986D0-0B50-4AD7-91F1-BC051BA07443}"/>
                  </a:ext>
                </a:extLst>
              </p:cNvPr>
              <p:cNvSpPr/>
              <p:nvPr/>
            </p:nvSpPr>
            <p:spPr>
              <a:xfrm>
                <a:off x="6142158" y="3885858"/>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5" name="Rectangle 124">
                <a:extLst>
                  <a:ext uri="{FF2B5EF4-FFF2-40B4-BE49-F238E27FC236}">
                    <a16:creationId xmlns:a16="http://schemas.microsoft.com/office/drawing/2014/main" id="{075D9FC2-7667-4811-9BC6-F90DD50FE1C8}"/>
                  </a:ext>
                </a:extLst>
              </p:cNvPr>
              <p:cNvSpPr/>
              <p:nvPr/>
            </p:nvSpPr>
            <p:spPr>
              <a:xfrm>
                <a:off x="6142158" y="3646852"/>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6" name="Rectangle 125">
                <a:extLst>
                  <a:ext uri="{FF2B5EF4-FFF2-40B4-BE49-F238E27FC236}">
                    <a16:creationId xmlns:a16="http://schemas.microsoft.com/office/drawing/2014/main" id="{BDBD987E-4A1F-45A2-9B2D-9C7D0BF3C0BB}"/>
                  </a:ext>
                </a:extLst>
              </p:cNvPr>
              <p:cNvSpPr/>
              <p:nvPr/>
            </p:nvSpPr>
            <p:spPr>
              <a:xfrm>
                <a:off x="6142158" y="4005361"/>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7" name="Rectangle 126">
                <a:extLst>
                  <a:ext uri="{FF2B5EF4-FFF2-40B4-BE49-F238E27FC236}">
                    <a16:creationId xmlns:a16="http://schemas.microsoft.com/office/drawing/2014/main" id="{0F97B776-BC36-460C-A337-C234146DEC2F}"/>
                  </a:ext>
                </a:extLst>
              </p:cNvPr>
              <p:cNvSpPr/>
              <p:nvPr/>
            </p:nvSpPr>
            <p:spPr>
              <a:xfrm>
                <a:off x="6142158" y="4124862"/>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8" name="TextBox 127">
                <a:extLst>
                  <a:ext uri="{FF2B5EF4-FFF2-40B4-BE49-F238E27FC236}">
                    <a16:creationId xmlns:a16="http://schemas.microsoft.com/office/drawing/2014/main" id="{4D49C726-4A00-44E7-8FD1-3F71A5EC2BA9}"/>
                  </a:ext>
                </a:extLst>
              </p:cNvPr>
              <p:cNvSpPr txBox="1"/>
              <p:nvPr/>
            </p:nvSpPr>
            <p:spPr>
              <a:xfrm>
                <a:off x="6263013" y="4110606"/>
                <a:ext cx="472886"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6&gt;</a:t>
                </a:r>
                <a:endParaRPr lang="en-US" sz="816" dirty="0">
                  <a:solidFill>
                    <a:schemeClr val="tx1">
                      <a:lumMod val="65000"/>
                      <a:lumOff val="35000"/>
                    </a:schemeClr>
                  </a:solidFill>
                </a:endParaRPr>
              </a:p>
            </p:txBody>
          </p:sp>
          <p:sp>
            <p:nvSpPr>
              <p:cNvPr id="129" name="Rectangle 128">
                <a:extLst>
                  <a:ext uri="{FF2B5EF4-FFF2-40B4-BE49-F238E27FC236}">
                    <a16:creationId xmlns:a16="http://schemas.microsoft.com/office/drawing/2014/main" id="{8C2EC1FD-3C59-41DD-A725-B1ACBC3914B7}"/>
                  </a:ext>
                </a:extLst>
              </p:cNvPr>
              <p:cNvSpPr/>
              <p:nvPr/>
            </p:nvSpPr>
            <p:spPr>
              <a:xfrm>
                <a:off x="6142158" y="4253639"/>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0" name="TextBox 129">
                <a:extLst>
                  <a:ext uri="{FF2B5EF4-FFF2-40B4-BE49-F238E27FC236}">
                    <a16:creationId xmlns:a16="http://schemas.microsoft.com/office/drawing/2014/main" id="{2E9F5612-A6E6-4696-B5AC-747228324BC1}"/>
                  </a:ext>
                </a:extLst>
              </p:cNvPr>
              <p:cNvSpPr txBox="1"/>
              <p:nvPr/>
            </p:nvSpPr>
            <p:spPr>
              <a:xfrm>
                <a:off x="6263013" y="4239383"/>
                <a:ext cx="471283"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7&gt;</a:t>
                </a:r>
                <a:endParaRPr lang="en-US" sz="816" dirty="0">
                  <a:solidFill>
                    <a:schemeClr val="tx1">
                      <a:lumMod val="65000"/>
                      <a:lumOff val="35000"/>
                    </a:schemeClr>
                  </a:solidFill>
                </a:endParaRPr>
              </a:p>
            </p:txBody>
          </p:sp>
          <p:sp>
            <p:nvSpPr>
              <p:cNvPr id="131" name="Rectangle 130">
                <a:extLst>
                  <a:ext uri="{FF2B5EF4-FFF2-40B4-BE49-F238E27FC236}">
                    <a16:creationId xmlns:a16="http://schemas.microsoft.com/office/drawing/2014/main" id="{45B8526B-8218-411F-A9A0-0B8EE7799498}"/>
                  </a:ext>
                </a:extLst>
              </p:cNvPr>
              <p:cNvSpPr/>
              <p:nvPr/>
            </p:nvSpPr>
            <p:spPr>
              <a:xfrm>
                <a:off x="6142158" y="4371916"/>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2" name="TextBox 131">
                <a:extLst>
                  <a:ext uri="{FF2B5EF4-FFF2-40B4-BE49-F238E27FC236}">
                    <a16:creationId xmlns:a16="http://schemas.microsoft.com/office/drawing/2014/main" id="{1D2C0A30-41CA-490B-8CDA-CE7DD96BBAF8}"/>
                  </a:ext>
                </a:extLst>
              </p:cNvPr>
              <p:cNvSpPr txBox="1"/>
              <p:nvPr/>
            </p:nvSpPr>
            <p:spPr>
              <a:xfrm>
                <a:off x="6263013" y="4357660"/>
                <a:ext cx="472886"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8&gt;</a:t>
                </a:r>
                <a:endParaRPr lang="en-US" sz="816" dirty="0">
                  <a:solidFill>
                    <a:schemeClr val="tx1">
                      <a:lumMod val="65000"/>
                      <a:lumOff val="35000"/>
                    </a:schemeClr>
                  </a:solidFill>
                </a:endParaRPr>
              </a:p>
            </p:txBody>
          </p:sp>
          <p:sp>
            <p:nvSpPr>
              <p:cNvPr id="133" name="Rectangle 132">
                <a:extLst>
                  <a:ext uri="{FF2B5EF4-FFF2-40B4-BE49-F238E27FC236}">
                    <a16:creationId xmlns:a16="http://schemas.microsoft.com/office/drawing/2014/main" id="{D0015915-E984-4544-8680-B2252215942B}"/>
                  </a:ext>
                </a:extLst>
              </p:cNvPr>
              <p:cNvSpPr/>
              <p:nvPr/>
            </p:nvSpPr>
            <p:spPr>
              <a:xfrm>
                <a:off x="6142158" y="4492658"/>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4" name="TextBox 133">
                <a:extLst>
                  <a:ext uri="{FF2B5EF4-FFF2-40B4-BE49-F238E27FC236}">
                    <a16:creationId xmlns:a16="http://schemas.microsoft.com/office/drawing/2014/main" id="{F47EAB98-1568-4A13-AEF0-AA36110B05A3}"/>
                  </a:ext>
                </a:extLst>
              </p:cNvPr>
              <p:cNvSpPr txBox="1"/>
              <p:nvPr/>
            </p:nvSpPr>
            <p:spPr>
              <a:xfrm>
                <a:off x="6263013" y="4483165"/>
                <a:ext cx="64120" cy="109902"/>
              </a:xfrm>
              <a:prstGeom prst="rect">
                <a:avLst/>
              </a:prstGeom>
              <a:noFill/>
            </p:spPr>
            <p:txBody>
              <a:bodyPr wrap="none" lIns="0" tIns="0" rIns="0" bIns="0" rtlCol="0">
                <a:spAutoFit/>
              </a:bodyPr>
              <a:lstStyle/>
              <a:p>
                <a:r>
                  <a:rPr lang="en-US" sz="714" dirty="0">
                    <a:solidFill>
                      <a:schemeClr val="tx1">
                        <a:lumMod val="65000"/>
                        <a:lumOff val="35000"/>
                      </a:schemeClr>
                    </a:solidFill>
                  </a:rPr>
                  <a:t>…</a:t>
                </a:r>
                <a:endParaRPr lang="en-US" sz="816" dirty="0">
                  <a:solidFill>
                    <a:schemeClr val="tx1">
                      <a:lumMod val="65000"/>
                      <a:lumOff val="35000"/>
                    </a:schemeClr>
                  </a:solidFill>
                </a:endParaRPr>
              </a:p>
            </p:txBody>
          </p:sp>
          <p:sp>
            <p:nvSpPr>
              <p:cNvPr id="135" name="Rectangle 134">
                <a:extLst>
                  <a:ext uri="{FF2B5EF4-FFF2-40B4-BE49-F238E27FC236}">
                    <a16:creationId xmlns:a16="http://schemas.microsoft.com/office/drawing/2014/main" id="{7B49A9D4-D513-4F3C-8CEE-75BE710D0FFE}"/>
                  </a:ext>
                </a:extLst>
              </p:cNvPr>
              <p:cNvSpPr/>
              <p:nvPr/>
            </p:nvSpPr>
            <p:spPr>
              <a:xfrm>
                <a:off x="6142158" y="4612645"/>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6" name="TextBox 135">
                <a:extLst>
                  <a:ext uri="{FF2B5EF4-FFF2-40B4-BE49-F238E27FC236}">
                    <a16:creationId xmlns:a16="http://schemas.microsoft.com/office/drawing/2014/main" id="{D1FBC53E-8897-445D-BD50-36C3D484CB71}"/>
                  </a:ext>
                </a:extLst>
              </p:cNvPr>
              <p:cNvSpPr txBox="1"/>
              <p:nvPr/>
            </p:nvSpPr>
            <p:spPr>
              <a:xfrm>
                <a:off x="6263013" y="4598389"/>
                <a:ext cx="64120" cy="109902"/>
              </a:xfrm>
              <a:prstGeom prst="rect">
                <a:avLst/>
              </a:prstGeom>
              <a:noFill/>
            </p:spPr>
            <p:txBody>
              <a:bodyPr wrap="none" lIns="0" tIns="0" rIns="0" bIns="0" rtlCol="0">
                <a:spAutoFit/>
              </a:bodyPr>
              <a:lstStyle/>
              <a:p>
                <a:r>
                  <a:rPr lang="en-US" sz="714" dirty="0">
                    <a:solidFill>
                      <a:schemeClr val="tx1">
                        <a:lumMod val="65000"/>
                        <a:lumOff val="35000"/>
                      </a:schemeClr>
                    </a:solidFill>
                  </a:rPr>
                  <a:t>…</a:t>
                </a:r>
                <a:endParaRPr lang="en-US" sz="816" dirty="0">
                  <a:solidFill>
                    <a:schemeClr val="tx1">
                      <a:lumMod val="65000"/>
                      <a:lumOff val="35000"/>
                    </a:schemeClr>
                  </a:solidFill>
                </a:endParaRPr>
              </a:p>
            </p:txBody>
          </p:sp>
          <p:sp>
            <p:nvSpPr>
              <p:cNvPr id="137" name="Rectangle 136">
                <a:extLst>
                  <a:ext uri="{FF2B5EF4-FFF2-40B4-BE49-F238E27FC236}">
                    <a16:creationId xmlns:a16="http://schemas.microsoft.com/office/drawing/2014/main" id="{C52FE206-73EE-4DBA-9FD4-ED00A421697F}"/>
                  </a:ext>
                </a:extLst>
              </p:cNvPr>
              <p:cNvSpPr/>
              <p:nvPr/>
            </p:nvSpPr>
            <p:spPr>
              <a:xfrm>
                <a:off x="6142158" y="4733855"/>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8" name="TextBox 137">
                <a:extLst>
                  <a:ext uri="{FF2B5EF4-FFF2-40B4-BE49-F238E27FC236}">
                    <a16:creationId xmlns:a16="http://schemas.microsoft.com/office/drawing/2014/main" id="{A2F75092-3FDB-4EF0-B215-BC5F9FA2CD89}"/>
                  </a:ext>
                </a:extLst>
              </p:cNvPr>
              <p:cNvSpPr txBox="1"/>
              <p:nvPr/>
            </p:nvSpPr>
            <p:spPr>
              <a:xfrm>
                <a:off x="6263013" y="4719599"/>
                <a:ext cx="64120" cy="109902"/>
              </a:xfrm>
              <a:prstGeom prst="rect">
                <a:avLst/>
              </a:prstGeom>
              <a:noFill/>
            </p:spPr>
            <p:txBody>
              <a:bodyPr wrap="none" lIns="0" tIns="0" rIns="0" bIns="0" rtlCol="0">
                <a:spAutoFit/>
              </a:bodyPr>
              <a:lstStyle/>
              <a:p>
                <a:r>
                  <a:rPr lang="en-US" sz="714" dirty="0">
                    <a:solidFill>
                      <a:schemeClr val="tx1">
                        <a:lumMod val="65000"/>
                        <a:lumOff val="35000"/>
                      </a:schemeClr>
                    </a:solidFill>
                  </a:rPr>
                  <a:t>…</a:t>
                </a:r>
                <a:endParaRPr lang="en-US" sz="816" dirty="0">
                  <a:solidFill>
                    <a:schemeClr val="tx1">
                      <a:lumMod val="65000"/>
                      <a:lumOff val="35000"/>
                    </a:schemeClr>
                  </a:solidFill>
                </a:endParaRPr>
              </a:p>
            </p:txBody>
          </p:sp>
        </p:grpSp>
        <p:grpSp>
          <p:nvGrpSpPr>
            <p:cNvPr id="90" name="Group 89">
              <a:extLst>
                <a:ext uri="{FF2B5EF4-FFF2-40B4-BE49-F238E27FC236}">
                  <a16:creationId xmlns:a16="http://schemas.microsoft.com/office/drawing/2014/main" id="{7474D657-51B9-422A-AD9D-0CF045C23893}"/>
                </a:ext>
              </a:extLst>
            </p:cNvPr>
            <p:cNvGrpSpPr/>
            <p:nvPr/>
          </p:nvGrpSpPr>
          <p:grpSpPr>
            <a:xfrm>
              <a:off x="4407820" y="3358046"/>
              <a:ext cx="621267" cy="1368724"/>
              <a:chOff x="9237346" y="3292417"/>
              <a:chExt cx="609141" cy="1342008"/>
            </a:xfrm>
          </p:grpSpPr>
          <p:sp>
            <p:nvSpPr>
              <p:cNvPr id="99" name="Rectangle 98">
                <a:extLst>
                  <a:ext uri="{FF2B5EF4-FFF2-40B4-BE49-F238E27FC236}">
                    <a16:creationId xmlns:a16="http://schemas.microsoft.com/office/drawing/2014/main" id="{1286A058-793A-4BA5-9673-555C60ADBA04}"/>
                  </a:ext>
                </a:extLst>
              </p:cNvPr>
              <p:cNvSpPr/>
              <p:nvPr/>
            </p:nvSpPr>
            <p:spPr>
              <a:xfrm>
                <a:off x="9251417" y="4066881"/>
                <a:ext cx="460406" cy="179877"/>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18" dirty="0"/>
                  <a:t>Apply</a:t>
                </a:r>
                <a:endParaRPr lang="en-US" sz="1020" dirty="0"/>
              </a:p>
            </p:txBody>
          </p:sp>
          <p:sp>
            <p:nvSpPr>
              <p:cNvPr id="100" name="TextBox 99">
                <a:extLst>
                  <a:ext uri="{FF2B5EF4-FFF2-40B4-BE49-F238E27FC236}">
                    <a16:creationId xmlns:a16="http://schemas.microsoft.com/office/drawing/2014/main" id="{B8CB550B-8EB4-45CF-ACAB-B9A58A3C2D19}"/>
                  </a:ext>
                </a:extLst>
              </p:cNvPr>
              <p:cNvSpPr txBox="1"/>
              <p:nvPr/>
            </p:nvSpPr>
            <p:spPr>
              <a:xfrm>
                <a:off x="9237346" y="3292417"/>
                <a:ext cx="395942" cy="125547"/>
              </a:xfrm>
              <a:prstGeom prst="rect">
                <a:avLst/>
              </a:prstGeom>
              <a:noFill/>
            </p:spPr>
            <p:txBody>
              <a:bodyPr wrap="none" lIns="0" tIns="0" rIns="0" bIns="0" rtlCol="0">
                <a:spAutoFit/>
              </a:bodyPr>
              <a:lstStyle/>
              <a:p>
                <a:r>
                  <a:rPr lang="en-US" sz="816" dirty="0">
                    <a:solidFill>
                      <a:schemeClr val="tx1">
                        <a:lumMod val="65000"/>
                        <a:lumOff val="35000"/>
                      </a:schemeClr>
                    </a:solidFill>
                  </a:rPr>
                  <a:t>Discount</a:t>
                </a:r>
              </a:p>
            </p:txBody>
          </p:sp>
          <p:sp>
            <p:nvSpPr>
              <p:cNvPr id="101" name="Oval 100">
                <a:extLst>
                  <a:ext uri="{FF2B5EF4-FFF2-40B4-BE49-F238E27FC236}">
                    <a16:creationId xmlns:a16="http://schemas.microsoft.com/office/drawing/2014/main" id="{919274BD-EEEF-4D19-8DE9-7D687548579F}"/>
                  </a:ext>
                </a:extLst>
              </p:cNvPr>
              <p:cNvSpPr/>
              <p:nvPr/>
            </p:nvSpPr>
            <p:spPr>
              <a:xfrm>
                <a:off x="9273305" y="3478263"/>
                <a:ext cx="69145" cy="69194"/>
              </a:xfrm>
              <a:prstGeom prst="ellipse">
                <a:avLst/>
              </a:prstGeom>
              <a:solidFill>
                <a:schemeClr val="bg1">
                  <a:lumMod val="9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a:p>
            </p:txBody>
          </p:sp>
          <p:sp>
            <p:nvSpPr>
              <p:cNvPr id="102" name="Oval 101">
                <a:extLst>
                  <a:ext uri="{FF2B5EF4-FFF2-40B4-BE49-F238E27FC236}">
                    <a16:creationId xmlns:a16="http://schemas.microsoft.com/office/drawing/2014/main" id="{62BF5CE5-7051-4341-8022-2D524A8007CB}"/>
                  </a:ext>
                </a:extLst>
              </p:cNvPr>
              <p:cNvSpPr/>
              <p:nvPr/>
            </p:nvSpPr>
            <p:spPr>
              <a:xfrm>
                <a:off x="9273305" y="3617971"/>
                <a:ext cx="69145" cy="69194"/>
              </a:xfrm>
              <a:prstGeom prst="ellipse">
                <a:avLst/>
              </a:prstGeom>
              <a:solidFill>
                <a:schemeClr val="bg1">
                  <a:lumMod val="50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2040"/>
              </a:p>
            </p:txBody>
          </p:sp>
          <p:sp>
            <p:nvSpPr>
              <p:cNvPr id="103" name="Oval 102">
                <a:extLst>
                  <a:ext uri="{FF2B5EF4-FFF2-40B4-BE49-F238E27FC236}">
                    <a16:creationId xmlns:a16="http://schemas.microsoft.com/office/drawing/2014/main" id="{C6A6FF23-28D2-4D34-9717-C7A6110C2B13}"/>
                  </a:ext>
                </a:extLst>
              </p:cNvPr>
              <p:cNvSpPr/>
              <p:nvPr/>
            </p:nvSpPr>
            <p:spPr>
              <a:xfrm>
                <a:off x="9273305" y="3760077"/>
                <a:ext cx="69145" cy="69194"/>
              </a:xfrm>
              <a:prstGeom prst="ellipse">
                <a:avLst/>
              </a:prstGeom>
              <a:solidFill>
                <a:schemeClr val="bg1">
                  <a:lumMod val="9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a:p>
            </p:txBody>
          </p:sp>
          <p:sp>
            <p:nvSpPr>
              <p:cNvPr id="104" name="Oval 103">
                <a:extLst>
                  <a:ext uri="{FF2B5EF4-FFF2-40B4-BE49-F238E27FC236}">
                    <a16:creationId xmlns:a16="http://schemas.microsoft.com/office/drawing/2014/main" id="{FD240453-6EF2-44F8-B9A9-078AEF637938}"/>
                  </a:ext>
                </a:extLst>
              </p:cNvPr>
              <p:cNvSpPr/>
              <p:nvPr/>
            </p:nvSpPr>
            <p:spPr>
              <a:xfrm>
                <a:off x="9273305" y="3894878"/>
                <a:ext cx="69145" cy="69194"/>
              </a:xfrm>
              <a:prstGeom prst="ellipse">
                <a:avLst/>
              </a:prstGeom>
              <a:solidFill>
                <a:schemeClr val="bg1">
                  <a:lumMod val="9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a:p>
            </p:txBody>
          </p:sp>
          <p:sp>
            <p:nvSpPr>
              <p:cNvPr id="105" name="Rectangle 104">
                <a:extLst>
                  <a:ext uri="{FF2B5EF4-FFF2-40B4-BE49-F238E27FC236}">
                    <a16:creationId xmlns:a16="http://schemas.microsoft.com/office/drawing/2014/main" id="{422A58CC-A059-45F2-8E0A-BCEE62BF317E}"/>
                  </a:ext>
                </a:extLst>
              </p:cNvPr>
              <p:cNvSpPr/>
              <p:nvPr/>
            </p:nvSpPr>
            <p:spPr>
              <a:xfrm>
                <a:off x="9429010" y="3406630"/>
                <a:ext cx="377026" cy="217880"/>
              </a:xfrm>
              <a:prstGeom prst="rect">
                <a:avLst/>
              </a:prstGeom>
            </p:spPr>
            <p:txBody>
              <a:bodyPr wrap="none">
                <a:spAutoFit/>
              </a:bodyPr>
              <a:lstStyle/>
              <a:p>
                <a:pPr algn="r"/>
                <a:r>
                  <a:rPr lang="en-US" sz="816" dirty="0">
                    <a:solidFill>
                      <a:schemeClr val="tx1">
                        <a:lumMod val="65000"/>
                        <a:lumOff val="35000"/>
                      </a:schemeClr>
                    </a:solidFill>
                  </a:rPr>
                  <a:t>30%</a:t>
                </a:r>
                <a:endParaRPr lang="en-US" sz="1836" dirty="0"/>
              </a:p>
            </p:txBody>
          </p:sp>
          <p:sp>
            <p:nvSpPr>
              <p:cNvPr id="106" name="Rectangle 105">
                <a:extLst>
                  <a:ext uri="{FF2B5EF4-FFF2-40B4-BE49-F238E27FC236}">
                    <a16:creationId xmlns:a16="http://schemas.microsoft.com/office/drawing/2014/main" id="{A2C83C04-8220-43FB-A99B-D2634BF3C011}"/>
                  </a:ext>
                </a:extLst>
              </p:cNvPr>
              <p:cNvSpPr/>
              <p:nvPr/>
            </p:nvSpPr>
            <p:spPr>
              <a:xfrm>
                <a:off x="9429010" y="3553381"/>
                <a:ext cx="377026" cy="217880"/>
              </a:xfrm>
              <a:prstGeom prst="rect">
                <a:avLst/>
              </a:prstGeom>
            </p:spPr>
            <p:txBody>
              <a:bodyPr wrap="none">
                <a:spAutoFit/>
              </a:bodyPr>
              <a:lstStyle/>
              <a:p>
                <a:pPr algn="r"/>
                <a:r>
                  <a:rPr lang="en-US" sz="816" dirty="0">
                    <a:solidFill>
                      <a:schemeClr val="tx1">
                        <a:lumMod val="65000"/>
                        <a:lumOff val="35000"/>
                      </a:schemeClr>
                    </a:solidFill>
                  </a:rPr>
                  <a:t>20%</a:t>
                </a:r>
                <a:endParaRPr lang="en-US" sz="1836" dirty="0"/>
              </a:p>
            </p:txBody>
          </p:sp>
          <p:sp>
            <p:nvSpPr>
              <p:cNvPr id="107" name="Rectangle 106">
                <a:extLst>
                  <a:ext uri="{FF2B5EF4-FFF2-40B4-BE49-F238E27FC236}">
                    <a16:creationId xmlns:a16="http://schemas.microsoft.com/office/drawing/2014/main" id="{11FD569C-9C8C-4B94-BDFC-529CA8EF26D0}"/>
                  </a:ext>
                </a:extLst>
              </p:cNvPr>
              <p:cNvSpPr/>
              <p:nvPr/>
            </p:nvSpPr>
            <p:spPr>
              <a:xfrm>
                <a:off x="9445040" y="3695893"/>
                <a:ext cx="360996" cy="217880"/>
              </a:xfrm>
              <a:prstGeom prst="rect">
                <a:avLst/>
              </a:prstGeom>
            </p:spPr>
            <p:txBody>
              <a:bodyPr wrap="none">
                <a:spAutoFit/>
              </a:bodyPr>
              <a:lstStyle/>
              <a:p>
                <a:pPr algn="r"/>
                <a:r>
                  <a:rPr lang="en-US" sz="816" dirty="0">
                    <a:solidFill>
                      <a:schemeClr val="tx1">
                        <a:lumMod val="65000"/>
                        <a:lumOff val="35000"/>
                      </a:schemeClr>
                    </a:solidFill>
                  </a:rPr>
                  <a:t>10%</a:t>
                </a:r>
                <a:endParaRPr lang="en-US" sz="1836" dirty="0"/>
              </a:p>
            </p:txBody>
          </p:sp>
          <p:sp>
            <p:nvSpPr>
              <p:cNvPr id="108" name="Rectangle 107">
                <a:extLst>
                  <a:ext uri="{FF2B5EF4-FFF2-40B4-BE49-F238E27FC236}">
                    <a16:creationId xmlns:a16="http://schemas.microsoft.com/office/drawing/2014/main" id="{416AF7DC-2D4E-4511-AA8B-E4F2B8BBBFFA}"/>
                  </a:ext>
                </a:extLst>
              </p:cNvPr>
              <p:cNvSpPr/>
              <p:nvPr/>
            </p:nvSpPr>
            <p:spPr>
              <a:xfrm>
                <a:off x="9388900" y="3466579"/>
                <a:ext cx="92563" cy="925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9" name="Rectangle 108">
                <a:extLst>
                  <a:ext uri="{FF2B5EF4-FFF2-40B4-BE49-F238E27FC236}">
                    <a16:creationId xmlns:a16="http://schemas.microsoft.com/office/drawing/2014/main" id="{562513C9-1A10-4EDD-8620-93F38A172582}"/>
                  </a:ext>
                </a:extLst>
              </p:cNvPr>
              <p:cNvSpPr/>
              <p:nvPr/>
            </p:nvSpPr>
            <p:spPr>
              <a:xfrm>
                <a:off x="9388900" y="3608389"/>
                <a:ext cx="92563" cy="925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0" name="Rectangle 109">
                <a:extLst>
                  <a:ext uri="{FF2B5EF4-FFF2-40B4-BE49-F238E27FC236}">
                    <a16:creationId xmlns:a16="http://schemas.microsoft.com/office/drawing/2014/main" id="{998CEFF0-042D-429E-A71E-6B7A1E6FC2B0}"/>
                  </a:ext>
                </a:extLst>
              </p:cNvPr>
              <p:cNvSpPr/>
              <p:nvPr/>
            </p:nvSpPr>
            <p:spPr>
              <a:xfrm>
                <a:off x="9388900" y="3757333"/>
                <a:ext cx="92563" cy="925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1" name="Rectangle 110">
                <a:extLst>
                  <a:ext uri="{FF2B5EF4-FFF2-40B4-BE49-F238E27FC236}">
                    <a16:creationId xmlns:a16="http://schemas.microsoft.com/office/drawing/2014/main" id="{16187E8F-5EF6-4FD6-B6AC-FB5A3E0C9A0F}"/>
                  </a:ext>
                </a:extLst>
              </p:cNvPr>
              <p:cNvSpPr/>
              <p:nvPr/>
            </p:nvSpPr>
            <p:spPr>
              <a:xfrm>
                <a:off x="9388900" y="3889608"/>
                <a:ext cx="92563" cy="92563"/>
              </a:xfrm>
              <a:prstGeom prst="rect">
                <a:avLst/>
              </a:prstGeom>
              <a:solidFill>
                <a:srgbClr val="426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Rectangle 111">
                <a:extLst>
                  <a:ext uri="{FF2B5EF4-FFF2-40B4-BE49-F238E27FC236}">
                    <a16:creationId xmlns:a16="http://schemas.microsoft.com/office/drawing/2014/main" id="{333213CD-DD2B-44C2-8A3B-D82762A750DB}"/>
                  </a:ext>
                </a:extLst>
              </p:cNvPr>
              <p:cNvSpPr/>
              <p:nvPr/>
            </p:nvSpPr>
            <p:spPr>
              <a:xfrm>
                <a:off x="9483512" y="3828462"/>
                <a:ext cx="322524" cy="217880"/>
              </a:xfrm>
              <a:prstGeom prst="rect">
                <a:avLst/>
              </a:prstGeom>
            </p:spPr>
            <p:txBody>
              <a:bodyPr wrap="none">
                <a:spAutoFit/>
              </a:bodyPr>
              <a:lstStyle/>
              <a:p>
                <a:pPr algn="r"/>
                <a:r>
                  <a:rPr lang="en-US" sz="816" dirty="0">
                    <a:solidFill>
                      <a:schemeClr val="tx1">
                        <a:lumMod val="65000"/>
                        <a:lumOff val="35000"/>
                      </a:schemeClr>
                    </a:solidFill>
                  </a:rPr>
                  <a:t>0%</a:t>
                </a:r>
                <a:endParaRPr lang="en-US" sz="1836" dirty="0"/>
              </a:p>
            </p:txBody>
          </p:sp>
          <p:sp>
            <p:nvSpPr>
              <p:cNvPr id="113" name="TextBox 112">
                <a:extLst>
                  <a:ext uri="{FF2B5EF4-FFF2-40B4-BE49-F238E27FC236}">
                    <a16:creationId xmlns:a16="http://schemas.microsoft.com/office/drawing/2014/main" id="{04D412D2-F9F4-4E97-8EFC-50E99BD56C02}"/>
                  </a:ext>
                </a:extLst>
              </p:cNvPr>
              <p:cNvSpPr txBox="1"/>
              <p:nvPr/>
            </p:nvSpPr>
            <p:spPr>
              <a:xfrm>
                <a:off x="9237346" y="4365058"/>
                <a:ext cx="609141" cy="125547"/>
              </a:xfrm>
              <a:prstGeom prst="rect">
                <a:avLst/>
              </a:prstGeom>
              <a:noFill/>
            </p:spPr>
            <p:txBody>
              <a:bodyPr wrap="none" lIns="0" tIns="0" rIns="0" bIns="0" rtlCol="0">
                <a:spAutoFit/>
              </a:bodyPr>
              <a:lstStyle/>
              <a:p>
                <a:r>
                  <a:rPr lang="en-US" sz="816" dirty="0">
                    <a:solidFill>
                      <a:schemeClr val="tx1">
                        <a:lumMod val="65000"/>
                        <a:lumOff val="35000"/>
                      </a:schemeClr>
                    </a:solidFill>
                  </a:rPr>
                  <a:t>Avg. discount</a:t>
                </a:r>
              </a:p>
            </p:txBody>
          </p:sp>
          <p:sp>
            <p:nvSpPr>
              <p:cNvPr id="114" name="Rectangle 113">
                <a:extLst>
                  <a:ext uri="{FF2B5EF4-FFF2-40B4-BE49-F238E27FC236}">
                    <a16:creationId xmlns:a16="http://schemas.microsoft.com/office/drawing/2014/main" id="{EFC8441E-6670-41A9-8ABA-60F4D24823FE}"/>
                  </a:ext>
                </a:extLst>
              </p:cNvPr>
              <p:cNvSpPr/>
              <p:nvPr/>
            </p:nvSpPr>
            <p:spPr>
              <a:xfrm>
                <a:off x="9252586" y="4509403"/>
                <a:ext cx="459237" cy="125022"/>
              </a:xfrm>
              <a:prstGeom prst="rect">
                <a:avLst/>
              </a:prstGeom>
              <a:solidFill>
                <a:srgbClr val="E6E6E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14" dirty="0">
                    <a:solidFill>
                      <a:schemeClr val="bg1">
                        <a:lumMod val="50000"/>
                      </a:schemeClr>
                    </a:solidFill>
                  </a:rPr>
                  <a:t>14%</a:t>
                </a:r>
              </a:p>
            </p:txBody>
          </p:sp>
        </p:grpSp>
        <p:sp>
          <p:nvSpPr>
            <p:cNvPr id="91" name="TextBox 90">
              <a:extLst>
                <a:ext uri="{FF2B5EF4-FFF2-40B4-BE49-F238E27FC236}">
                  <a16:creationId xmlns:a16="http://schemas.microsoft.com/office/drawing/2014/main" id="{00E073C3-DD74-4CCE-9EEF-08BDD3F36CBC}"/>
                </a:ext>
              </a:extLst>
            </p:cNvPr>
            <p:cNvSpPr txBox="1"/>
            <p:nvPr/>
          </p:nvSpPr>
          <p:spPr>
            <a:xfrm>
              <a:off x="1230556" y="1753403"/>
              <a:ext cx="750753" cy="222217"/>
            </a:xfrm>
            <a:prstGeom prst="rect">
              <a:avLst/>
            </a:prstGeom>
            <a:noFill/>
          </p:spPr>
          <p:txBody>
            <a:bodyPr wrap="none" rtlCol="0">
              <a:spAutoFit/>
            </a:bodyPr>
            <a:lstStyle/>
            <a:p>
              <a:r>
                <a:rPr lang="en-US" sz="816" dirty="0">
                  <a:solidFill>
                    <a:schemeClr val="tx1">
                      <a:lumMod val="65000"/>
                      <a:lumOff val="35000"/>
                    </a:schemeClr>
                  </a:solidFill>
                </a:rPr>
                <a:t>Event name:</a:t>
              </a:r>
            </a:p>
          </p:txBody>
        </p:sp>
        <p:sp>
          <p:nvSpPr>
            <p:cNvPr id="92" name="Rectangle 91">
              <a:extLst>
                <a:ext uri="{FF2B5EF4-FFF2-40B4-BE49-F238E27FC236}">
                  <a16:creationId xmlns:a16="http://schemas.microsoft.com/office/drawing/2014/main" id="{DC9F1DE8-1B8B-4BCC-BF06-C01F1465C960}"/>
                </a:ext>
              </a:extLst>
            </p:cNvPr>
            <p:cNvSpPr/>
            <p:nvPr/>
          </p:nvSpPr>
          <p:spPr>
            <a:xfrm>
              <a:off x="2314817" y="1786646"/>
              <a:ext cx="1764471" cy="1793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93" name="Group 92">
              <a:extLst>
                <a:ext uri="{FF2B5EF4-FFF2-40B4-BE49-F238E27FC236}">
                  <a16:creationId xmlns:a16="http://schemas.microsoft.com/office/drawing/2014/main" id="{8BAEF0AE-AFBE-4AB3-A01C-1277AEAB4285}"/>
                </a:ext>
              </a:extLst>
            </p:cNvPr>
            <p:cNvGrpSpPr/>
            <p:nvPr/>
          </p:nvGrpSpPr>
          <p:grpSpPr>
            <a:xfrm>
              <a:off x="1824748" y="3101583"/>
              <a:ext cx="1154032" cy="207296"/>
              <a:chOff x="6216782" y="3018100"/>
              <a:chExt cx="1131507" cy="203250"/>
            </a:xfrm>
          </p:grpSpPr>
          <p:sp>
            <p:nvSpPr>
              <p:cNvPr id="97" name="TextBox 96">
                <a:extLst>
                  <a:ext uri="{FF2B5EF4-FFF2-40B4-BE49-F238E27FC236}">
                    <a16:creationId xmlns:a16="http://schemas.microsoft.com/office/drawing/2014/main" id="{EFBD7349-FE6C-4739-B020-C9AE7B6C6059}"/>
                  </a:ext>
                </a:extLst>
              </p:cNvPr>
              <p:cNvSpPr txBox="1"/>
              <p:nvPr/>
            </p:nvSpPr>
            <p:spPr>
              <a:xfrm>
                <a:off x="6216782" y="3019115"/>
                <a:ext cx="1062653" cy="202235"/>
              </a:xfrm>
              <a:prstGeom prst="rect">
                <a:avLst/>
              </a:prstGeom>
              <a:noFill/>
            </p:spPr>
            <p:txBody>
              <a:bodyPr wrap="square" rtlCol="0">
                <a:spAutoFit/>
              </a:bodyPr>
              <a:lstStyle/>
              <a:p>
                <a:r>
                  <a:rPr lang="en-US" sz="714" dirty="0">
                    <a:solidFill>
                      <a:schemeClr val="tx1">
                        <a:lumMod val="65000"/>
                        <a:lumOff val="35000"/>
                      </a:schemeClr>
                    </a:solidFill>
                  </a:rPr>
                  <a:t>Sellout  probability:</a:t>
                </a:r>
              </a:p>
            </p:txBody>
          </p:sp>
          <p:sp>
            <p:nvSpPr>
              <p:cNvPr id="98" name="Rectangle 97">
                <a:extLst>
                  <a:ext uri="{FF2B5EF4-FFF2-40B4-BE49-F238E27FC236}">
                    <a16:creationId xmlns:a16="http://schemas.microsoft.com/office/drawing/2014/main" id="{2C72AFA8-86FC-4B74-BC2F-11F87A87E237}"/>
                  </a:ext>
                </a:extLst>
              </p:cNvPr>
              <p:cNvSpPr/>
              <p:nvPr/>
            </p:nvSpPr>
            <p:spPr>
              <a:xfrm>
                <a:off x="7050618" y="3018100"/>
                <a:ext cx="297671" cy="202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652" rIns="18652" rtlCol="0" anchor="ctr">
                <a:spAutoFit/>
              </a:bodyPr>
              <a:lstStyle/>
              <a:p>
                <a:pPr algn="ctr"/>
                <a:r>
                  <a:rPr lang="en-US" sz="714" dirty="0">
                    <a:solidFill>
                      <a:srgbClr val="C00000"/>
                    </a:solidFill>
                  </a:rPr>
                  <a:t>71%</a:t>
                </a:r>
              </a:p>
            </p:txBody>
          </p:sp>
        </p:grpSp>
        <p:grpSp>
          <p:nvGrpSpPr>
            <p:cNvPr id="94" name="Group 93">
              <a:extLst>
                <a:ext uri="{FF2B5EF4-FFF2-40B4-BE49-F238E27FC236}">
                  <a16:creationId xmlns:a16="http://schemas.microsoft.com/office/drawing/2014/main" id="{FC35EC9A-3D77-4056-AB99-D2C48EB3A9BC}"/>
                </a:ext>
              </a:extLst>
            </p:cNvPr>
            <p:cNvGrpSpPr/>
            <p:nvPr/>
          </p:nvGrpSpPr>
          <p:grpSpPr>
            <a:xfrm>
              <a:off x="2970164" y="3101583"/>
              <a:ext cx="1446346" cy="207296"/>
              <a:chOff x="7995392" y="3018100"/>
              <a:chExt cx="1418115" cy="203250"/>
            </a:xfrm>
          </p:grpSpPr>
          <p:sp>
            <p:nvSpPr>
              <p:cNvPr id="95" name="TextBox 94">
                <a:extLst>
                  <a:ext uri="{FF2B5EF4-FFF2-40B4-BE49-F238E27FC236}">
                    <a16:creationId xmlns:a16="http://schemas.microsoft.com/office/drawing/2014/main" id="{8B188677-21CC-48C4-A53D-B58471683460}"/>
                  </a:ext>
                </a:extLst>
              </p:cNvPr>
              <p:cNvSpPr txBox="1"/>
              <p:nvPr/>
            </p:nvSpPr>
            <p:spPr>
              <a:xfrm>
                <a:off x="7995392" y="3019115"/>
                <a:ext cx="1145429" cy="202235"/>
              </a:xfrm>
              <a:prstGeom prst="rect">
                <a:avLst/>
              </a:prstGeom>
              <a:noFill/>
            </p:spPr>
            <p:txBody>
              <a:bodyPr wrap="square" rtlCol="0">
                <a:spAutoFit/>
              </a:bodyPr>
              <a:lstStyle/>
              <a:p>
                <a:r>
                  <a:rPr lang="en-US" sz="714" dirty="0">
                    <a:solidFill>
                      <a:schemeClr val="tx1">
                        <a:lumMod val="65000"/>
                        <a:lumOff val="35000"/>
                      </a:schemeClr>
                    </a:solidFill>
                  </a:rPr>
                  <a:t>Revenue opportunity :</a:t>
                </a:r>
              </a:p>
            </p:txBody>
          </p:sp>
          <p:sp>
            <p:nvSpPr>
              <p:cNvPr id="96" name="Rectangle 95">
                <a:extLst>
                  <a:ext uri="{FF2B5EF4-FFF2-40B4-BE49-F238E27FC236}">
                    <a16:creationId xmlns:a16="http://schemas.microsoft.com/office/drawing/2014/main" id="{C18DE433-9450-43E2-A028-F6E7C52472BC}"/>
                  </a:ext>
                </a:extLst>
              </p:cNvPr>
              <p:cNvSpPr/>
              <p:nvPr/>
            </p:nvSpPr>
            <p:spPr>
              <a:xfrm>
                <a:off x="8910283" y="3018100"/>
                <a:ext cx="503224" cy="202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652" rIns="18652" rtlCol="0" anchor="ctr">
                <a:spAutoFit/>
              </a:bodyPr>
              <a:lstStyle/>
              <a:p>
                <a:pPr algn="ctr"/>
                <a:r>
                  <a:rPr lang="en-US" sz="714" dirty="0">
                    <a:solidFill>
                      <a:schemeClr val="tx1">
                        <a:lumMod val="50000"/>
                        <a:lumOff val="50000"/>
                      </a:schemeClr>
                    </a:solidFill>
                  </a:rPr>
                  <a:t>+ $6,700</a:t>
                </a:r>
              </a:p>
            </p:txBody>
          </p:sp>
        </p:grpSp>
      </p:grpSp>
      <p:grpSp>
        <p:nvGrpSpPr>
          <p:cNvPr id="152" name="Group 151">
            <a:extLst>
              <a:ext uri="{FF2B5EF4-FFF2-40B4-BE49-F238E27FC236}">
                <a16:creationId xmlns:a16="http://schemas.microsoft.com/office/drawing/2014/main" id="{D9BDFC11-092E-4C2E-8929-0F9F3DBB2E71}"/>
              </a:ext>
            </a:extLst>
          </p:cNvPr>
          <p:cNvGrpSpPr/>
          <p:nvPr/>
        </p:nvGrpSpPr>
        <p:grpSpPr>
          <a:xfrm>
            <a:off x="6370637" y="982662"/>
            <a:ext cx="4455647" cy="5174747"/>
            <a:chOff x="5840347" y="626743"/>
            <a:chExt cx="4455647" cy="5174747"/>
          </a:xfrm>
        </p:grpSpPr>
        <p:pic>
          <p:nvPicPr>
            <p:cNvPr id="153" name="Picture 152">
              <a:extLst>
                <a:ext uri="{FF2B5EF4-FFF2-40B4-BE49-F238E27FC236}">
                  <a16:creationId xmlns:a16="http://schemas.microsoft.com/office/drawing/2014/main" id="{4CD094EC-0BA0-4860-AF0B-8770439FA9F5}"/>
                </a:ext>
              </a:extLst>
            </p:cNvPr>
            <p:cNvPicPr>
              <a:picLocks noChangeAspect="1"/>
            </p:cNvPicPr>
            <p:nvPr/>
          </p:nvPicPr>
          <p:blipFill rotWithShape="1">
            <a:blip r:embed="rId3"/>
            <a:srcRect t="1" b="39468"/>
            <a:stretch/>
          </p:blipFill>
          <p:spPr>
            <a:xfrm>
              <a:off x="5840347" y="626743"/>
              <a:ext cx="4446850" cy="4233905"/>
            </a:xfrm>
            <a:prstGeom prst="rect">
              <a:avLst/>
            </a:prstGeom>
          </p:spPr>
        </p:pic>
        <p:sp>
          <p:nvSpPr>
            <p:cNvPr id="154" name="TextBox 153">
              <a:extLst>
                <a:ext uri="{FF2B5EF4-FFF2-40B4-BE49-F238E27FC236}">
                  <a16:creationId xmlns:a16="http://schemas.microsoft.com/office/drawing/2014/main" id="{D6A9FC0F-C9F2-4216-94CC-6CA91FFE65B0}"/>
                </a:ext>
              </a:extLst>
            </p:cNvPr>
            <p:cNvSpPr txBox="1"/>
            <p:nvPr/>
          </p:nvSpPr>
          <p:spPr>
            <a:xfrm>
              <a:off x="6374896" y="646172"/>
              <a:ext cx="1661537" cy="398298"/>
            </a:xfrm>
            <a:prstGeom prst="rect">
              <a:avLst/>
            </a:prstGeom>
            <a:solidFill>
              <a:srgbClr val="666666"/>
            </a:solidFill>
          </p:spPr>
          <p:txBody>
            <a:bodyPr wrap="square" tIns="0" bIns="0" rtlCol="0">
              <a:noAutofit/>
            </a:bodyPr>
            <a:lstStyle/>
            <a:p>
              <a:r>
                <a:rPr lang="en-US" sz="1122" dirty="0">
                  <a:solidFill>
                    <a:schemeClr val="bg1">
                      <a:lumMod val="95000"/>
                    </a:schemeClr>
                  </a:solidFill>
                </a:rPr>
                <a:t>Contoso Concert Hall</a:t>
              </a:r>
            </a:p>
            <a:p>
              <a:r>
                <a:rPr lang="en-US" sz="1122" spc="153" dirty="0">
                  <a:solidFill>
                    <a:schemeClr val="bg1">
                      <a:lumMod val="95000"/>
                    </a:schemeClr>
                  </a:solidFill>
                </a:rPr>
                <a:t>ADMINISTRATION</a:t>
              </a:r>
            </a:p>
          </p:txBody>
        </p:sp>
        <p:sp>
          <p:nvSpPr>
            <p:cNvPr id="155" name="Rectangle 154">
              <a:extLst>
                <a:ext uri="{FF2B5EF4-FFF2-40B4-BE49-F238E27FC236}">
                  <a16:creationId xmlns:a16="http://schemas.microsoft.com/office/drawing/2014/main" id="{7BFE3E1E-38C2-4E9B-8032-6836CC448CE0}"/>
                </a:ext>
              </a:extLst>
            </p:cNvPr>
            <p:cNvSpPr/>
            <p:nvPr/>
          </p:nvSpPr>
          <p:spPr>
            <a:xfrm>
              <a:off x="5958476" y="1122187"/>
              <a:ext cx="3123250" cy="15057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6" name="Rectangle 155">
              <a:extLst>
                <a:ext uri="{FF2B5EF4-FFF2-40B4-BE49-F238E27FC236}">
                  <a16:creationId xmlns:a16="http://schemas.microsoft.com/office/drawing/2014/main" id="{950BD2A0-2BA2-4C2E-954E-070679A75159}"/>
                </a:ext>
              </a:extLst>
            </p:cNvPr>
            <p:cNvSpPr/>
            <p:nvPr/>
          </p:nvSpPr>
          <p:spPr>
            <a:xfrm>
              <a:off x="5854830" y="1197477"/>
              <a:ext cx="4441164" cy="38119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7E6C49-8ECF-464D-857A-F08457417DC2}"/>
                </a:ext>
              </a:extLst>
            </p:cNvPr>
            <p:cNvSpPr txBox="1"/>
            <p:nvPr/>
          </p:nvSpPr>
          <p:spPr>
            <a:xfrm>
              <a:off x="8987566" y="1092073"/>
              <a:ext cx="1231418" cy="190239"/>
            </a:xfrm>
            <a:prstGeom prst="rect">
              <a:avLst/>
            </a:prstGeom>
            <a:solidFill>
              <a:srgbClr val="E6E6E6"/>
            </a:solidFill>
          </p:spPr>
          <p:txBody>
            <a:bodyPr wrap="none" rtlCol="0">
              <a:spAutoFit/>
            </a:bodyPr>
            <a:lstStyle/>
            <a:p>
              <a:r>
                <a:rPr lang="en-US" sz="612" b="1" dirty="0">
                  <a:solidFill>
                    <a:schemeClr val="tx1">
                      <a:lumMod val="65000"/>
                      <a:lumOff val="35000"/>
                    </a:schemeClr>
                  </a:solidFill>
                </a:rPr>
                <a:t>WELCOME ADMIN [SIGN OFF]</a:t>
              </a:r>
            </a:p>
          </p:txBody>
        </p:sp>
        <p:sp>
          <p:nvSpPr>
            <p:cNvPr id="158" name="TextBox 157">
              <a:extLst>
                <a:ext uri="{FF2B5EF4-FFF2-40B4-BE49-F238E27FC236}">
                  <a16:creationId xmlns:a16="http://schemas.microsoft.com/office/drawing/2014/main" id="{5FD0817A-C798-4A8B-9710-7069F135F597}"/>
                </a:ext>
              </a:extLst>
            </p:cNvPr>
            <p:cNvSpPr txBox="1"/>
            <p:nvPr/>
          </p:nvSpPr>
          <p:spPr>
            <a:xfrm>
              <a:off x="6244856" y="1730002"/>
              <a:ext cx="750753" cy="222217"/>
            </a:xfrm>
            <a:prstGeom prst="rect">
              <a:avLst/>
            </a:prstGeom>
            <a:noFill/>
          </p:spPr>
          <p:txBody>
            <a:bodyPr wrap="none" rtlCol="0">
              <a:spAutoFit/>
            </a:bodyPr>
            <a:lstStyle/>
            <a:p>
              <a:r>
                <a:rPr lang="en-US" sz="816" dirty="0">
                  <a:solidFill>
                    <a:schemeClr val="tx1">
                      <a:lumMod val="65000"/>
                      <a:lumOff val="35000"/>
                    </a:schemeClr>
                  </a:solidFill>
                </a:rPr>
                <a:t>Event name:</a:t>
              </a:r>
            </a:p>
          </p:txBody>
        </p:sp>
        <p:sp>
          <p:nvSpPr>
            <p:cNvPr id="159" name="TextBox 158">
              <a:extLst>
                <a:ext uri="{FF2B5EF4-FFF2-40B4-BE49-F238E27FC236}">
                  <a16:creationId xmlns:a16="http://schemas.microsoft.com/office/drawing/2014/main" id="{E8A2A12A-18AC-451B-ADD3-ED88369B93E1}"/>
                </a:ext>
              </a:extLst>
            </p:cNvPr>
            <p:cNvSpPr txBox="1"/>
            <p:nvPr/>
          </p:nvSpPr>
          <p:spPr>
            <a:xfrm>
              <a:off x="6234532" y="1968829"/>
              <a:ext cx="829229" cy="222217"/>
            </a:xfrm>
            <a:prstGeom prst="rect">
              <a:avLst/>
            </a:prstGeom>
            <a:noFill/>
          </p:spPr>
          <p:txBody>
            <a:bodyPr wrap="none" rtlCol="0">
              <a:spAutoFit/>
            </a:bodyPr>
            <a:lstStyle/>
            <a:p>
              <a:r>
                <a:rPr lang="en-US" sz="816" dirty="0">
                  <a:solidFill>
                    <a:schemeClr val="tx1">
                      <a:lumMod val="65000"/>
                      <a:lumOff val="35000"/>
                    </a:schemeClr>
                  </a:solidFill>
                </a:rPr>
                <a:t>Event subtitle:</a:t>
              </a:r>
            </a:p>
          </p:txBody>
        </p:sp>
        <p:sp>
          <p:nvSpPr>
            <p:cNvPr id="160" name="TextBox 159">
              <a:extLst>
                <a:ext uri="{FF2B5EF4-FFF2-40B4-BE49-F238E27FC236}">
                  <a16:creationId xmlns:a16="http://schemas.microsoft.com/office/drawing/2014/main" id="{EFDA0D46-C255-45A8-A37A-D073BE1C9D0F}"/>
                </a:ext>
              </a:extLst>
            </p:cNvPr>
            <p:cNvSpPr txBox="1"/>
            <p:nvPr/>
          </p:nvSpPr>
          <p:spPr>
            <a:xfrm>
              <a:off x="6234532" y="2200957"/>
              <a:ext cx="696801" cy="222217"/>
            </a:xfrm>
            <a:prstGeom prst="rect">
              <a:avLst/>
            </a:prstGeom>
            <a:noFill/>
          </p:spPr>
          <p:txBody>
            <a:bodyPr wrap="none" rtlCol="0">
              <a:spAutoFit/>
            </a:bodyPr>
            <a:lstStyle/>
            <a:p>
              <a:r>
                <a:rPr lang="en-US" sz="816" dirty="0">
                  <a:solidFill>
                    <a:schemeClr val="tx1">
                      <a:lumMod val="65000"/>
                      <a:lumOff val="35000"/>
                    </a:schemeClr>
                  </a:solidFill>
                </a:rPr>
                <a:t>Event date:</a:t>
              </a:r>
            </a:p>
          </p:txBody>
        </p:sp>
        <p:sp>
          <p:nvSpPr>
            <p:cNvPr id="161" name="TextBox 160">
              <a:extLst>
                <a:ext uri="{FF2B5EF4-FFF2-40B4-BE49-F238E27FC236}">
                  <a16:creationId xmlns:a16="http://schemas.microsoft.com/office/drawing/2014/main" id="{F46442CB-CF4E-494C-A579-D88970BD11F3}"/>
                </a:ext>
              </a:extLst>
            </p:cNvPr>
            <p:cNvSpPr txBox="1"/>
            <p:nvPr/>
          </p:nvSpPr>
          <p:spPr>
            <a:xfrm>
              <a:off x="6234532" y="2476117"/>
              <a:ext cx="659198" cy="222217"/>
            </a:xfrm>
            <a:prstGeom prst="rect">
              <a:avLst/>
            </a:prstGeom>
            <a:noFill/>
          </p:spPr>
          <p:txBody>
            <a:bodyPr wrap="none" rtlCol="0">
              <a:spAutoFit/>
            </a:bodyPr>
            <a:lstStyle/>
            <a:p>
              <a:r>
                <a:rPr lang="en-US" sz="816" dirty="0">
                  <a:solidFill>
                    <a:schemeClr val="tx1">
                      <a:lumMod val="65000"/>
                      <a:lumOff val="35000"/>
                    </a:schemeClr>
                  </a:solidFill>
                </a:rPr>
                <a:t>Start time:</a:t>
              </a:r>
            </a:p>
          </p:txBody>
        </p:sp>
        <p:sp>
          <p:nvSpPr>
            <p:cNvPr id="162" name="Rectangle 161">
              <a:extLst>
                <a:ext uri="{FF2B5EF4-FFF2-40B4-BE49-F238E27FC236}">
                  <a16:creationId xmlns:a16="http://schemas.microsoft.com/office/drawing/2014/main" id="{06583CB3-8ECF-409D-BDB6-692701EC7E9F}"/>
                </a:ext>
              </a:extLst>
            </p:cNvPr>
            <p:cNvSpPr/>
            <p:nvPr/>
          </p:nvSpPr>
          <p:spPr>
            <a:xfrm>
              <a:off x="7329117" y="2005342"/>
              <a:ext cx="1764471" cy="1793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3" name="Rectangle 162">
              <a:extLst>
                <a:ext uri="{FF2B5EF4-FFF2-40B4-BE49-F238E27FC236}">
                  <a16:creationId xmlns:a16="http://schemas.microsoft.com/office/drawing/2014/main" id="{01FB0BC7-43F7-452E-9A43-BF6D41097857}"/>
                </a:ext>
              </a:extLst>
            </p:cNvPr>
            <p:cNvSpPr/>
            <p:nvPr/>
          </p:nvSpPr>
          <p:spPr>
            <a:xfrm>
              <a:off x="7329117" y="2510289"/>
              <a:ext cx="456978" cy="16074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14" dirty="0">
                  <a:solidFill>
                    <a:schemeClr val="tx1">
                      <a:lumMod val="65000"/>
                      <a:lumOff val="35000"/>
                    </a:schemeClr>
                  </a:solidFill>
                </a:rPr>
                <a:t>8:00</a:t>
              </a:r>
            </a:p>
          </p:txBody>
        </p:sp>
        <p:sp>
          <p:nvSpPr>
            <p:cNvPr id="164" name="Rectangle 163">
              <a:extLst>
                <a:ext uri="{FF2B5EF4-FFF2-40B4-BE49-F238E27FC236}">
                  <a16:creationId xmlns:a16="http://schemas.microsoft.com/office/drawing/2014/main" id="{89017F4E-9002-4A7C-9FA0-66B99740E1CA}"/>
                </a:ext>
              </a:extLst>
            </p:cNvPr>
            <p:cNvSpPr/>
            <p:nvPr/>
          </p:nvSpPr>
          <p:spPr>
            <a:xfrm>
              <a:off x="9485211" y="1747616"/>
              <a:ext cx="617995" cy="183458"/>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8" dirty="0"/>
                <a:t>Save</a:t>
              </a:r>
              <a:endParaRPr lang="en-US" sz="1020" dirty="0"/>
            </a:p>
          </p:txBody>
        </p:sp>
        <p:sp>
          <p:nvSpPr>
            <p:cNvPr id="165" name="Rectangle 164">
              <a:extLst>
                <a:ext uri="{FF2B5EF4-FFF2-40B4-BE49-F238E27FC236}">
                  <a16:creationId xmlns:a16="http://schemas.microsoft.com/office/drawing/2014/main" id="{CA3E5846-F120-4D08-A172-7D7005CCE036}"/>
                </a:ext>
              </a:extLst>
            </p:cNvPr>
            <p:cNvSpPr/>
            <p:nvPr/>
          </p:nvSpPr>
          <p:spPr>
            <a:xfrm>
              <a:off x="7868863" y="2510288"/>
              <a:ext cx="482919" cy="16217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14" dirty="0">
                  <a:solidFill>
                    <a:schemeClr val="tx1">
                      <a:lumMod val="65000"/>
                      <a:lumOff val="35000"/>
                    </a:schemeClr>
                  </a:solidFill>
                </a:rPr>
                <a:t>PM</a:t>
              </a:r>
            </a:p>
          </p:txBody>
        </p:sp>
        <p:sp>
          <p:nvSpPr>
            <p:cNvPr id="166" name="Isosceles Triangle 165">
              <a:extLst>
                <a:ext uri="{FF2B5EF4-FFF2-40B4-BE49-F238E27FC236}">
                  <a16:creationId xmlns:a16="http://schemas.microsoft.com/office/drawing/2014/main" id="{F66B383B-E5C9-4DCD-93E2-571DDAE7F5DA}"/>
                </a:ext>
              </a:extLst>
            </p:cNvPr>
            <p:cNvSpPr/>
            <p:nvPr/>
          </p:nvSpPr>
          <p:spPr>
            <a:xfrm flipV="1">
              <a:off x="8220122" y="2552858"/>
              <a:ext cx="102586" cy="10258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67" name="Rectangle 166">
              <a:extLst>
                <a:ext uri="{FF2B5EF4-FFF2-40B4-BE49-F238E27FC236}">
                  <a16:creationId xmlns:a16="http://schemas.microsoft.com/office/drawing/2014/main" id="{32EC7D47-82F0-40F7-82EB-1D0FB4DB70C4}"/>
                </a:ext>
              </a:extLst>
            </p:cNvPr>
            <p:cNvSpPr/>
            <p:nvPr/>
          </p:nvSpPr>
          <p:spPr>
            <a:xfrm>
              <a:off x="8572952" y="2249152"/>
              <a:ext cx="177332" cy="177449"/>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8" name="Rectangle 167">
              <a:extLst>
                <a:ext uri="{FF2B5EF4-FFF2-40B4-BE49-F238E27FC236}">
                  <a16:creationId xmlns:a16="http://schemas.microsoft.com/office/drawing/2014/main" id="{BD58848F-CDC9-4149-A1D4-BAF7E90EBF0C}"/>
                </a:ext>
              </a:extLst>
            </p:cNvPr>
            <p:cNvSpPr/>
            <p:nvPr/>
          </p:nvSpPr>
          <p:spPr>
            <a:xfrm>
              <a:off x="7321535" y="2261853"/>
              <a:ext cx="283071" cy="16449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14" dirty="0">
                  <a:solidFill>
                    <a:schemeClr val="tx1">
                      <a:lumMod val="65000"/>
                      <a:lumOff val="35000"/>
                    </a:schemeClr>
                  </a:solidFill>
                </a:rPr>
                <a:t>mm</a:t>
              </a:r>
            </a:p>
          </p:txBody>
        </p:sp>
        <p:sp>
          <p:nvSpPr>
            <p:cNvPr id="169" name="Rectangle 168">
              <a:extLst>
                <a:ext uri="{FF2B5EF4-FFF2-40B4-BE49-F238E27FC236}">
                  <a16:creationId xmlns:a16="http://schemas.microsoft.com/office/drawing/2014/main" id="{000D3911-6C01-49A3-937D-56367A2D3AF8}"/>
                </a:ext>
              </a:extLst>
            </p:cNvPr>
            <p:cNvSpPr/>
            <p:nvPr/>
          </p:nvSpPr>
          <p:spPr>
            <a:xfrm>
              <a:off x="7687008" y="2261853"/>
              <a:ext cx="283071" cy="16449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a:r>
                <a:rPr lang="en-US" sz="714" dirty="0" err="1">
                  <a:solidFill>
                    <a:schemeClr val="tx1">
                      <a:lumMod val="65000"/>
                      <a:lumOff val="35000"/>
                    </a:schemeClr>
                  </a:solidFill>
                </a:rPr>
                <a:t>dd</a:t>
              </a:r>
              <a:endParaRPr lang="en-US" sz="714" dirty="0">
                <a:solidFill>
                  <a:schemeClr val="tx1">
                    <a:lumMod val="65000"/>
                    <a:lumOff val="35000"/>
                  </a:schemeClr>
                </a:solidFill>
              </a:endParaRPr>
            </a:p>
          </p:txBody>
        </p:sp>
        <p:sp>
          <p:nvSpPr>
            <p:cNvPr id="170" name="Rectangle 169">
              <a:extLst>
                <a:ext uri="{FF2B5EF4-FFF2-40B4-BE49-F238E27FC236}">
                  <a16:creationId xmlns:a16="http://schemas.microsoft.com/office/drawing/2014/main" id="{5577CA5D-932C-4981-9208-95B41EF2C196}"/>
                </a:ext>
              </a:extLst>
            </p:cNvPr>
            <p:cNvSpPr/>
            <p:nvPr/>
          </p:nvSpPr>
          <p:spPr>
            <a:xfrm>
              <a:off x="8062507" y="2261853"/>
              <a:ext cx="433826" cy="16449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14" dirty="0" err="1">
                  <a:solidFill>
                    <a:schemeClr val="tx1">
                      <a:lumMod val="65000"/>
                      <a:lumOff val="35000"/>
                    </a:schemeClr>
                  </a:solidFill>
                </a:rPr>
                <a:t>yyyy</a:t>
              </a:r>
              <a:endParaRPr lang="en-US" sz="714" dirty="0">
                <a:solidFill>
                  <a:schemeClr val="tx1">
                    <a:lumMod val="65000"/>
                    <a:lumOff val="35000"/>
                  </a:schemeClr>
                </a:solidFill>
              </a:endParaRPr>
            </a:p>
          </p:txBody>
        </p:sp>
        <p:sp>
          <p:nvSpPr>
            <p:cNvPr id="171" name="Rectangle 170">
              <a:extLst>
                <a:ext uri="{FF2B5EF4-FFF2-40B4-BE49-F238E27FC236}">
                  <a16:creationId xmlns:a16="http://schemas.microsoft.com/office/drawing/2014/main" id="{3A48EDEC-40A8-4AD0-BB77-F1D5B8B67B14}"/>
                </a:ext>
              </a:extLst>
            </p:cNvPr>
            <p:cNvSpPr/>
            <p:nvPr/>
          </p:nvSpPr>
          <p:spPr>
            <a:xfrm>
              <a:off x="7528155" y="2217194"/>
              <a:ext cx="239026" cy="254262"/>
            </a:xfrm>
            <a:prstGeom prst="rect">
              <a:avLst/>
            </a:prstGeom>
          </p:spPr>
          <p:txBody>
            <a:bodyPr wrap="none">
              <a:spAutoFit/>
            </a:bodyPr>
            <a:lstStyle/>
            <a:p>
              <a:pPr algn="ctr"/>
              <a:r>
                <a:rPr lang="en-US" sz="1020" dirty="0">
                  <a:solidFill>
                    <a:schemeClr val="tx1">
                      <a:lumMod val="50000"/>
                      <a:lumOff val="50000"/>
                    </a:schemeClr>
                  </a:solidFill>
                </a:rPr>
                <a:t>/</a:t>
              </a:r>
            </a:p>
          </p:txBody>
        </p:sp>
        <p:sp>
          <p:nvSpPr>
            <p:cNvPr id="172" name="Rectangle 171">
              <a:extLst>
                <a:ext uri="{FF2B5EF4-FFF2-40B4-BE49-F238E27FC236}">
                  <a16:creationId xmlns:a16="http://schemas.microsoft.com/office/drawing/2014/main" id="{C32AD267-2F4B-4718-8519-ED148CC8CD82}"/>
                </a:ext>
              </a:extLst>
            </p:cNvPr>
            <p:cNvSpPr/>
            <p:nvPr/>
          </p:nvSpPr>
          <p:spPr>
            <a:xfrm>
              <a:off x="7897300" y="2208154"/>
              <a:ext cx="239026" cy="254262"/>
            </a:xfrm>
            <a:prstGeom prst="rect">
              <a:avLst/>
            </a:prstGeom>
          </p:spPr>
          <p:txBody>
            <a:bodyPr wrap="none">
              <a:spAutoFit/>
            </a:bodyPr>
            <a:lstStyle/>
            <a:p>
              <a:pPr algn="ctr"/>
              <a:r>
                <a:rPr lang="en-US" sz="1020" dirty="0">
                  <a:solidFill>
                    <a:schemeClr val="tx1">
                      <a:lumMod val="50000"/>
                      <a:lumOff val="50000"/>
                    </a:schemeClr>
                  </a:solidFill>
                </a:rPr>
                <a:t>/</a:t>
              </a:r>
            </a:p>
          </p:txBody>
        </p:sp>
        <p:sp>
          <p:nvSpPr>
            <p:cNvPr id="173" name="TextBox 172">
              <a:extLst>
                <a:ext uri="{FF2B5EF4-FFF2-40B4-BE49-F238E27FC236}">
                  <a16:creationId xmlns:a16="http://schemas.microsoft.com/office/drawing/2014/main" id="{B10DBC8B-AA15-4E73-8925-6D4E2DF9B838}"/>
                </a:ext>
              </a:extLst>
            </p:cNvPr>
            <p:cNvSpPr txBox="1"/>
            <p:nvPr/>
          </p:nvSpPr>
          <p:spPr>
            <a:xfrm>
              <a:off x="6053473" y="1364822"/>
              <a:ext cx="1081006" cy="254262"/>
            </a:xfrm>
            <a:prstGeom prst="rect">
              <a:avLst/>
            </a:prstGeom>
            <a:noFill/>
          </p:spPr>
          <p:txBody>
            <a:bodyPr wrap="none" rtlCol="0">
              <a:spAutoFit/>
            </a:bodyPr>
            <a:lstStyle/>
            <a:p>
              <a:r>
                <a:rPr lang="en-US" sz="1020" dirty="0">
                  <a:solidFill>
                    <a:schemeClr val="tx1">
                      <a:lumMod val="65000"/>
                      <a:lumOff val="35000"/>
                    </a:schemeClr>
                  </a:solidFill>
                </a:rPr>
                <a:t>EVENT DETAILS</a:t>
              </a:r>
            </a:p>
          </p:txBody>
        </p:sp>
        <p:cxnSp>
          <p:nvCxnSpPr>
            <p:cNvPr id="174" name="Straight Connector 173">
              <a:extLst>
                <a:ext uri="{FF2B5EF4-FFF2-40B4-BE49-F238E27FC236}">
                  <a16:creationId xmlns:a16="http://schemas.microsoft.com/office/drawing/2014/main" id="{9C64A2F3-51F5-4458-A0E3-493412E86F97}"/>
                </a:ext>
              </a:extLst>
            </p:cNvPr>
            <p:cNvCxnSpPr/>
            <p:nvPr/>
          </p:nvCxnSpPr>
          <p:spPr>
            <a:xfrm>
              <a:off x="6053927" y="1615944"/>
              <a:ext cx="41127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46EB0FAC-46BF-4FDC-82C3-1967F946F441}"/>
                </a:ext>
              </a:extLst>
            </p:cNvPr>
            <p:cNvSpPr/>
            <p:nvPr/>
          </p:nvSpPr>
          <p:spPr>
            <a:xfrm>
              <a:off x="9485211" y="1998761"/>
              <a:ext cx="617995" cy="183458"/>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8" dirty="0"/>
                <a:t>Delete</a:t>
              </a:r>
              <a:endParaRPr lang="en-US" sz="1020" dirty="0"/>
            </a:p>
          </p:txBody>
        </p:sp>
        <p:sp>
          <p:nvSpPr>
            <p:cNvPr id="176" name="TextBox 175">
              <a:extLst>
                <a:ext uri="{FF2B5EF4-FFF2-40B4-BE49-F238E27FC236}">
                  <a16:creationId xmlns:a16="http://schemas.microsoft.com/office/drawing/2014/main" id="{82E23ECE-351A-4305-8BFE-D9A73608E3A4}"/>
                </a:ext>
              </a:extLst>
            </p:cNvPr>
            <p:cNvSpPr txBox="1"/>
            <p:nvPr/>
          </p:nvSpPr>
          <p:spPr>
            <a:xfrm>
              <a:off x="6053474" y="2762302"/>
              <a:ext cx="888085" cy="254262"/>
            </a:xfrm>
            <a:prstGeom prst="rect">
              <a:avLst/>
            </a:prstGeom>
            <a:noFill/>
          </p:spPr>
          <p:txBody>
            <a:bodyPr wrap="none" rtlCol="0">
              <a:spAutoFit/>
            </a:bodyPr>
            <a:lstStyle/>
            <a:p>
              <a:r>
                <a:rPr lang="en-US" sz="1020" dirty="0">
                  <a:solidFill>
                    <a:schemeClr val="bg1">
                      <a:lumMod val="65000"/>
                    </a:schemeClr>
                  </a:solidFill>
                </a:rPr>
                <a:t>Ticket Prices</a:t>
              </a:r>
            </a:p>
          </p:txBody>
        </p:sp>
        <p:cxnSp>
          <p:nvCxnSpPr>
            <p:cNvPr id="177" name="Straight Connector 176">
              <a:extLst>
                <a:ext uri="{FF2B5EF4-FFF2-40B4-BE49-F238E27FC236}">
                  <a16:creationId xmlns:a16="http://schemas.microsoft.com/office/drawing/2014/main" id="{49D68BB3-8F5A-4F66-BB00-6AEB121E8350}"/>
                </a:ext>
              </a:extLst>
            </p:cNvPr>
            <p:cNvCxnSpPr/>
            <p:nvPr/>
          </p:nvCxnSpPr>
          <p:spPr>
            <a:xfrm>
              <a:off x="6053927" y="3013424"/>
              <a:ext cx="41127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C8C0FFF2-194B-4983-9E25-52554E41ADBB}"/>
                </a:ext>
              </a:extLst>
            </p:cNvPr>
            <p:cNvSpPr/>
            <p:nvPr/>
          </p:nvSpPr>
          <p:spPr>
            <a:xfrm>
              <a:off x="7329117" y="1763245"/>
              <a:ext cx="1764471" cy="1793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79" name="Picture 178">
              <a:extLst>
                <a:ext uri="{FF2B5EF4-FFF2-40B4-BE49-F238E27FC236}">
                  <a16:creationId xmlns:a16="http://schemas.microsoft.com/office/drawing/2014/main" id="{CCCE80A5-D0FE-4C9F-8C21-9B8D630D5340}"/>
                </a:ext>
              </a:extLst>
            </p:cNvPr>
            <p:cNvPicPr>
              <a:picLocks noChangeAspect="1"/>
            </p:cNvPicPr>
            <p:nvPr/>
          </p:nvPicPr>
          <p:blipFill rotWithShape="1">
            <a:blip r:embed="rId4"/>
            <a:srcRect t="25000" b="35076"/>
            <a:stretch/>
          </p:blipFill>
          <p:spPr>
            <a:xfrm>
              <a:off x="8036888" y="645286"/>
              <a:ext cx="2183914" cy="399185"/>
            </a:xfrm>
            <a:prstGeom prst="rect">
              <a:avLst/>
            </a:prstGeom>
          </p:spPr>
        </p:pic>
        <p:pic>
          <p:nvPicPr>
            <p:cNvPr id="180" name="Picture 179">
              <a:extLst>
                <a:ext uri="{FF2B5EF4-FFF2-40B4-BE49-F238E27FC236}">
                  <a16:creationId xmlns:a16="http://schemas.microsoft.com/office/drawing/2014/main" id="{C408E2E7-BE76-4EDE-8E43-DBF51943E603}"/>
                </a:ext>
              </a:extLst>
            </p:cNvPr>
            <p:cNvPicPr>
              <a:picLocks noChangeAspect="1"/>
            </p:cNvPicPr>
            <p:nvPr/>
          </p:nvPicPr>
          <p:blipFill rotWithShape="1">
            <a:blip r:embed="rId3"/>
            <a:srcRect t="88103" b="546"/>
            <a:stretch/>
          </p:blipFill>
          <p:spPr>
            <a:xfrm>
              <a:off x="5849144" y="5007582"/>
              <a:ext cx="4446850" cy="793908"/>
            </a:xfrm>
            <a:prstGeom prst="rect">
              <a:avLst/>
            </a:prstGeom>
          </p:spPr>
        </p:pic>
        <p:sp>
          <p:nvSpPr>
            <p:cNvPr id="181" name="TextBox 180">
              <a:extLst>
                <a:ext uri="{FF2B5EF4-FFF2-40B4-BE49-F238E27FC236}">
                  <a16:creationId xmlns:a16="http://schemas.microsoft.com/office/drawing/2014/main" id="{4F22D4A4-2668-4D26-BA1D-CA2576C1677D}"/>
                </a:ext>
              </a:extLst>
            </p:cNvPr>
            <p:cNvSpPr txBox="1"/>
            <p:nvPr/>
          </p:nvSpPr>
          <p:spPr>
            <a:xfrm>
              <a:off x="8975039" y="1060986"/>
              <a:ext cx="1241227" cy="190239"/>
            </a:xfrm>
            <a:prstGeom prst="rect">
              <a:avLst/>
            </a:prstGeom>
            <a:solidFill>
              <a:srgbClr val="E6E6E6"/>
            </a:solidFill>
          </p:spPr>
          <p:txBody>
            <a:bodyPr wrap="none" rtlCol="0">
              <a:spAutoFit/>
            </a:bodyPr>
            <a:lstStyle/>
            <a:p>
              <a:r>
                <a:rPr lang="en-US" sz="612" b="1" dirty="0">
                  <a:solidFill>
                    <a:schemeClr val="tx1">
                      <a:lumMod val="65000"/>
                      <a:lumOff val="35000"/>
                    </a:schemeClr>
                  </a:solidFill>
                </a:rPr>
                <a:t>WELCOME SARAH  [LOG OUT]</a:t>
              </a:r>
            </a:p>
          </p:txBody>
        </p:sp>
        <p:sp>
          <p:nvSpPr>
            <p:cNvPr id="182" name="Rectangle 181">
              <a:extLst>
                <a:ext uri="{FF2B5EF4-FFF2-40B4-BE49-F238E27FC236}">
                  <a16:creationId xmlns:a16="http://schemas.microsoft.com/office/drawing/2014/main" id="{3FAA9917-952A-4B88-9591-99A5081A1F92}"/>
                </a:ext>
              </a:extLst>
            </p:cNvPr>
            <p:cNvSpPr/>
            <p:nvPr/>
          </p:nvSpPr>
          <p:spPr>
            <a:xfrm>
              <a:off x="9485211" y="2237424"/>
              <a:ext cx="617995" cy="183458"/>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8" dirty="0"/>
                <a:t>Cancel</a:t>
              </a:r>
              <a:endParaRPr lang="en-US" sz="1020" dirty="0"/>
            </a:p>
          </p:txBody>
        </p:sp>
        <p:sp>
          <p:nvSpPr>
            <p:cNvPr id="183" name="TextBox 182">
              <a:extLst>
                <a:ext uri="{FF2B5EF4-FFF2-40B4-BE49-F238E27FC236}">
                  <a16:creationId xmlns:a16="http://schemas.microsoft.com/office/drawing/2014/main" id="{8E1C8DA2-5941-4B25-9F7C-E5BC755D5BFD}"/>
                </a:ext>
              </a:extLst>
            </p:cNvPr>
            <p:cNvSpPr txBox="1"/>
            <p:nvPr/>
          </p:nvSpPr>
          <p:spPr>
            <a:xfrm>
              <a:off x="8472948" y="5226258"/>
              <a:ext cx="1803654" cy="427649"/>
            </a:xfrm>
            <a:prstGeom prst="rect">
              <a:avLst/>
            </a:prstGeom>
            <a:solidFill>
              <a:srgbClr val="4D4D4D"/>
            </a:solidFill>
          </p:spPr>
          <p:txBody>
            <a:bodyPr wrap="square" lIns="0" tIns="0" rIns="0" bIns="0" rtlCol="0">
              <a:noAutofit/>
            </a:bodyPr>
            <a:lstStyle/>
            <a:p>
              <a:pPr>
                <a:lnSpc>
                  <a:spcPct val="95000"/>
                </a:lnSpc>
              </a:pPr>
              <a:r>
                <a:rPr lang="en-US" sz="510" dirty="0">
                  <a:solidFill>
                    <a:schemeClr val="bg1">
                      <a:lumMod val="95000"/>
                    </a:schemeClr>
                  </a:solidFill>
                </a:rPr>
                <a:t>LEARN HOW TO BUILD A SAAS APP ON SQL DATABASE</a:t>
              </a:r>
              <a:br>
                <a:rPr lang="en-US" sz="510" dirty="0">
                  <a:solidFill>
                    <a:schemeClr val="bg1">
                      <a:lumMod val="95000"/>
                    </a:schemeClr>
                  </a:solidFill>
                </a:rPr>
              </a:br>
              <a:r>
                <a:rPr lang="en-US" sz="306" dirty="0">
                  <a:solidFill>
                    <a:schemeClr val="bg1">
                      <a:lumMod val="95000"/>
                    </a:schemeClr>
                  </a:solidFill>
                </a:rPr>
                <a:t>  </a:t>
              </a:r>
            </a:p>
            <a:p>
              <a:r>
                <a:rPr lang="en-US" sz="510" dirty="0">
                  <a:solidFill>
                    <a:schemeClr val="bg1">
                      <a:lumMod val="95000"/>
                    </a:schemeClr>
                  </a:solidFill>
                </a:rPr>
                <a:t>Running on Azure SQL Database, ©2017 Microsoft</a:t>
              </a:r>
              <a:br>
                <a:rPr lang="en-US" sz="510" dirty="0">
                  <a:solidFill>
                    <a:schemeClr val="bg1">
                      <a:lumMod val="95000"/>
                    </a:schemeClr>
                  </a:solidFill>
                </a:rPr>
              </a:br>
              <a:r>
                <a:rPr lang="en-US" sz="510" dirty="0">
                  <a:solidFill>
                    <a:schemeClr val="bg1">
                      <a:lumMod val="95000"/>
                    </a:schemeClr>
                  </a:solidFill>
                </a:rPr>
                <a:t>server: &lt;tenant-server&gt;.database.windows.net </a:t>
              </a:r>
            </a:p>
            <a:p>
              <a:r>
                <a:rPr lang="en-US" sz="510" dirty="0">
                  <a:solidFill>
                    <a:schemeClr val="bg1">
                      <a:lumMod val="95000"/>
                    </a:schemeClr>
                  </a:solidFill>
                </a:rPr>
                <a:t>database: &lt;tenant-db-name&gt;      tenant id: &lt;tenant-raw-id&gt;</a:t>
              </a:r>
            </a:p>
          </p:txBody>
        </p:sp>
        <p:sp>
          <p:nvSpPr>
            <p:cNvPr id="184" name="TextBox 183">
              <a:extLst>
                <a:ext uri="{FF2B5EF4-FFF2-40B4-BE49-F238E27FC236}">
                  <a16:creationId xmlns:a16="http://schemas.microsoft.com/office/drawing/2014/main" id="{0ABE2689-1131-47A8-8BFA-4DC1A79DADA3}"/>
                </a:ext>
              </a:extLst>
            </p:cNvPr>
            <p:cNvSpPr txBox="1"/>
            <p:nvPr/>
          </p:nvSpPr>
          <p:spPr>
            <a:xfrm>
              <a:off x="5958898" y="1060986"/>
              <a:ext cx="997625" cy="190239"/>
            </a:xfrm>
            <a:prstGeom prst="rect">
              <a:avLst/>
            </a:prstGeom>
            <a:solidFill>
              <a:srgbClr val="E6E6E6"/>
            </a:solidFill>
          </p:spPr>
          <p:txBody>
            <a:bodyPr wrap="none" rtlCol="0">
              <a:spAutoFit/>
            </a:bodyPr>
            <a:lstStyle/>
            <a:p>
              <a:r>
                <a:rPr lang="en-US" sz="612" b="1" dirty="0">
                  <a:solidFill>
                    <a:srgbClr val="E77A39"/>
                  </a:solidFill>
                </a:rPr>
                <a:t>EVENTS</a:t>
              </a:r>
              <a:r>
                <a:rPr lang="en-US" sz="612" b="1" dirty="0">
                  <a:solidFill>
                    <a:schemeClr val="tx1">
                      <a:lumMod val="65000"/>
                      <a:lumOff val="35000"/>
                    </a:schemeClr>
                  </a:solidFill>
                </a:rPr>
                <a:t>     |     VENUE</a:t>
              </a:r>
              <a:r>
                <a:rPr lang="en-US" sz="612" b="1" dirty="0">
                  <a:solidFill>
                    <a:srgbClr val="E77A39"/>
                  </a:solidFill>
                </a:rPr>
                <a:t>  </a:t>
              </a:r>
              <a:r>
                <a:rPr lang="en-US" sz="612" b="1" dirty="0">
                  <a:solidFill>
                    <a:schemeClr val="tx1">
                      <a:lumMod val="65000"/>
                      <a:lumOff val="35000"/>
                    </a:schemeClr>
                  </a:solidFill>
                </a:rPr>
                <a:t> </a:t>
              </a:r>
              <a:endParaRPr lang="en-US" sz="612" b="1" dirty="0">
                <a:solidFill>
                  <a:srgbClr val="E77A39"/>
                </a:solidFill>
              </a:endParaRPr>
            </a:p>
          </p:txBody>
        </p:sp>
        <p:sp>
          <p:nvSpPr>
            <p:cNvPr id="185" name="TextBox 184">
              <a:extLst>
                <a:ext uri="{FF2B5EF4-FFF2-40B4-BE49-F238E27FC236}">
                  <a16:creationId xmlns:a16="http://schemas.microsoft.com/office/drawing/2014/main" id="{DC665AA1-9540-402C-BD79-74D7CED7A266}"/>
                </a:ext>
              </a:extLst>
            </p:cNvPr>
            <p:cNvSpPr txBox="1"/>
            <p:nvPr/>
          </p:nvSpPr>
          <p:spPr>
            <a:xfrm>
              <a:off x="6893842" y="2762302"/>
              <a:ext cx="1334417" cy="254262"/>
            </a:xfrm>
            <a:prstGeom prst="rect">
              <a:avLst/>
            </a:prstGeom>
            <a:noFill/>
          </p:spPr>
          <p:txBody>
            <a:bodyPr wrap="none" rtlCol="0">
              <a:spAutoFit/>
            </a:bodyPr>
            <a:lstStyle/>
            <a:p>
              <a:r>
                <a:rPr lang="en-US" sz="1020" dirty="0">
                  <a:solidFill>
                    <a:schemeClr val="tx1">
                      <a:lumMod val="65000"/>
                      <a:lumOff val="35000"/>
                    </a:schemeClr>
                  </a:solidFill>
                </a:rPr>
                <a:t>Ticket Sales Analysis</a:t>
              </a:r>
            </a:p>
          </p:txBody>
        </p:sp>
        <p:grpSp>
          <p:nvGrpSpPr>
            <p:cNvPr id="186" name="Group 185">
              <a:extLst>
                <a:ext uri="{FF2B5EF4-FFF2-40B4-BE49-F238E27FC236}">
                  <a16:creationId xmlns:a16="http://schemas.microsoft.com/office/drawing/2014/main" id="{C67A8147-8D56-47DB-8437-52E0BB5D05F5}"/>
                </a:ext>
              </a:extLst>
            </p:cNvPr>
            <p:cNvGrpSpPr/>
            <p:nvPr/>
          </p:nvGrpSpPr>
          <p:grpSpPr>
            <a:xfrm>
              <a:off x="6839048" y="3078182"/>
              <a:ext cx="1154032" cy="207296"/>
              <a:chOff x="6216782" y="3018100"/>
              <a:chExt cx="1131507" cy="203250"/>
            </a:xfrm>
          </p:grpSpPr>
          <p:sp>
            <p:nvSpPr>
              <p:cNvPr id="262" name="TextBox 261">
                <a:extLst>
                  <a:ext uri="{FF2B5EF4-FFF2-40B4-BE49-F238E27FC236}">
                    <a16:creationId xmlns:a16="http://schemas.microsoft.com/office/drawing/2014/main" id="{9805C0CD-AFF3-4C42-B513-3D4B3A844C92}"/>
                  </a:ext>
                </a:extLst>
              </p:cNvPr>
              <p:cNvSpPr txBox="1"/>
              <p:nvPr/>
            </p:nvSpPr>
            <p:spPr>
              <a:xfrm>
                <a:off x="6216782" y="3019115"/>
                <a:ext cx="1062653" cy="202235"/>
              </a:xfrm>
              <a:prstGeom prst="rect">
                <a:avLst/>
              </a:prstGeom>
              <a:noFill/>
            </p:spPr>
            <p:txBody>
              <a:bodyPr wrap="square" rtlCol="0">
                <a:spAutoFit/>
              </a:bodyPr>
              <a:lstStyle/>
              <a:p>
                <a:r>
                  <a:rPr lang="en-US" sz="714" dirty="0">
                    <a:solidFill>
                      <a:schemeClr val="tx1">
                        <a:lumMod val="65000"/>
                        <a:lumOff val="35000"/>
                      </a:schemeClr>
                    </a:solidFill>
                  </a:rPr>
                  <a:t>Sellout  probability:</a:t>
                </a:r>
              </a:p>
            </p:txBody>
          </p:sp>
          <p:sp>
            <p:nvSpPr>
              <p:cNvPr id="263" name="Rectangle 262">
                <a:extLst>
                  <a:ext uri="{FF2B5EF4-FFF2-40B4-BE49-F238E27FC236}">
                    <a16:creationId xmlns:a16="http://schemas.microsoft.com/office/drawing/2014/main" id="{A57FF333-564D-4219-B02B-9C7ED9123681}"/>
                  </a:ext>
                </a:extLst>
              </p:cNvPr>
              <p:cNvSpPr/>
              <p:nvPr/>
            </p:nvSpPr>
            <p:spPr>
              <a:xfrm>
                <a:off x="7050618" y="3018100"/>
                <a:ext cx="297671" cy="202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652" rIns="18652" rtlCol="0" anchor="ctr">
                <a:spAutoFit/>
              </a:bodyPr>
              <a:lstStyle/>
              <a:p>
                <a:pPr algn="ctr"/>
                <a:r>
                  <a:rPr lang="en-US" sz="714" dirty="0">
                    <a:solidFill>
                      <a:srgbClr val="C00000"/>
                    </a:solidFill>
                  </a:rPr>
                  <a:t>71%</a:t>
                </a:r>
              </a:p>
            </p:txBody>
          </p:sp>
        </p:grpSp>
        <p:sp>
          <p:nvSpPr>
            <p:cNvPr id="187" name="TextBox 186">
              <a:extLst>
                <a:ext uri="{FF2B5EF4-FFF2-40B4-BE49-F238E27FC236}">
                  <a16:creationId xmlns:a16="http://schemas.microsoft.com/office/drawing/2014/main" id="{EE68EAFA-849F-4E48-AE56-32AC79EACCBF}"/>
                </a:ext>
              </a:extLst>
            </p:cNvPr>
            <p:cNvSpPr txBox="1"/>
            <p:nvPr/>
          </p:nvSpPr>
          <p:spPr>
            <a:xfrm>
              <a:off x="7070300" y="4666177"/>
              <a:ext cx="273358" cy="190239"/>
            </a:xfrm>
            <a:prstGeom prst="rect">
              <a:avLst/>
            </a:prstGeom>
            <a:noFill/>
          </p:spPr>
          <p:txBody>
            <a:bodyPr wrap="none" rtlCol="0">
              <a:spAutoFit/>
            </a:bodyPr>
            <a:lstStyle/>
            <a:p>
              <a:r>
                <a:rPr lang="en-US" sz="612" dirty="0">
                  <a:solidFill>
                    <a:schemeClr val="tx1">
                      <a:lumMod val="50000"/>
                      <a:lumOff val="50000"/>
                    </a:schemeClr>
                  </a:solidFill>
                </a:rPr>
                <a:t>60</a:t>
              </a:r>
            </a:p>
          </p:txBody>
        </p:sp>
        <p:sp>
          <p:nvSpPr>
            <p:cNvPr id="188" name="TextBox 187">
              <a:extLst>
                <a:ext uri="{FF2B5EF4-FFF2-40B4-BE49-F238E27FC236}">
                  <a16:creationId xmlns:a16="http://schemas.microsoft.com/office/drawing/2014/main" id="{904E7F21-98AC-43BD-A822-A64261087D69}"/>
                </a:ext>
              </a:extLst>
            </p:cNvPr>
            <p:cNvSpPr txBox="1"/>
            <p:nvPr/>
          </p:nvSpPr>
          <p:spPr>
            <a:xfrm>
              <a:off x="8044433" y="4666177"/>
              <a:ext cx="273358" cy="190239"/>
            </a:xfrm>
            <a:prstGeom prst="rect">
              <a:avLst/>
            </a:prstGeom>
            <a:noFill/>
          </p:spPr>
          <p:txBody>
            <a:bodyPr wrap="none" rtlCol="0">
              <a:spAutoFit/>
            </a:bodyPr>
            <a:lstStyle/>
            <a:p>
              <a:r>
                <a:rPr lang="en-US" sz="612" dirty="0">
                  <a:solidFill>
                    <a:schemeClr val="tx1">
                      <a:lumMod val="50000"/>
                      <a:lumOff val="50000"/>
                    </a:schemeClr>
                  </a:solidFill>
                </a:rPr>
                <a:t>30</a:t>
              </a:r>
            </a:p>
          </p:txBody>
        </p:sp>
        <p:sp>
          <p:nvSpPr>
            <p:cNvPr id="189" name="TextBox 188">
              <a:extLst>
                <a:ext uri="{FF2B5EF4-FFF2-40B4-BE49-F238E27FC236}">
                  <a16:creationId xmlns:a16="http://schemas.microsoft.com/office/drawing/2014/main" id="{EA9961E8-6029-4A5D-9D9B-87CAA4E4BFE1}"/>
                </a:ext>
              </a:extLst>
            </p:cNvPr>
            <p:cNvSpPr txBox="1"/>
            <p:nvPr/>
          </p:nvSpPr>
          <p:spPr>
            <a:xfrm>
              <a:off x="8976247" y="4660883"/>
              <a:ext cx="230850" cy="190239"/>
            </a:xfrm>
            <a:prstGeom prst="rect">
              <a:avLst/>
            </a:prstGeom>
            <a:noFill/>
          </p:spPr>
          <p:txBody>
            <a:bodyPr wrap="none" rtlCol="0">
              <a:spAutoFit/>
            </a:bodyPr>
            <a:lstStyle/>
            <a:p>
              <a:r>
                <a:rPr lang="en-US" sz="612" dirty="0">
                  <a:solidFill>
                    <a:schemeClr val="tx1">
                      <a:lumMod val="50000"/>
                      <a:lumOff val="50000"/>
                    </a:schemeClr>
                  </a:solidFill>
                </a:rPr>
                <a:t>0</a:t>
              </a:r>
            </a:p>
          </p:txBody>
        </p:sp>
        <p:sp>
          <p:nvSpPr>
            <p:cNvPr id="190" name="TextBox 189">
              <a:extLst>
                <a:ext uri="{FF2B5EF4-FFF2-40B4-BE49-F238E27FC236}">
                  <a16:creationId xmlns:a16="http://schemas.microsoft.com/office/drawing/2014/main" id="{A061B88A-360E-46FD-97CE-EBEC05FB3E02}"/>
                </a:ext>
              </a:extLst>
            </p:cNvPr>
            <p:cNvSpPr txBox="1"/>
            <p:nvPr/>
          </p:nvSpPr>
          <p:spPr>
            <a:xfrm>
              <a:off x="8369144" y="4666177"/>
              <a:ext cx="273358" cy="190239"/>
            </a:xfrm>
            <a:prstGeom prst="rect">
              <a:avLst/>
            </a:prstGeom>
            <a:noFill/>
          </p:spPr>
          <p:txBody>
            <a:bodyPr wrap="none" rtlCol="0">
              <a:spAutoFit/>
            </a:bodyPr>
            <a:lstStyle/>
            <a:p>
              <a:r>
                <a:rPr lang="en-US" sz="612" dirty="0">
                  <a:solidFill>
                    <a:schemeClr val="tx1">
                      <a:lumMod val="50000"/>
                      <a:lumOff val="50000"/>
                    </a:schemeClr>
                  </a:solidFill>
                </a:rPr>
                <a:t>20</a:t>
              </a:r>
            </a:p>
          </p:txBody>
        </p:sp>
        <p:sp>
          <p:nvSpPr>
            <p:cNvPr id="191" name="TextBox 190">
              <a:extLst>
                <a:ext uri="{FF2B5EF4-FFF2-40B4-BE49-F238E27FC236}">
                  <a16:creationId xmlns:a16="http://schemas.microsoft.com/office/drawing/2014/main" id="{590D0800-9436-4522-AEED-2B578054BE3F}"/>
                </a:ext>
              </a:extLst>
            </p:cNvPr>
            <p:cNvSpPr txBox="1"/>
            <p:nvPr/>
          </p:nvSpPr>
          <p:spPr>
            <a:xfrm>
              <a:off x="8693855" y="4666177"/>
              <a:ext cx="260278" cy="190239"/>
            </a:xfrm>
            <a:prstGeom prst="rect">
              <a:avLst/>
            </a:prstGeom>
            <a:noFill/>
          </p:spPr>
          <p:txBody>
            <a:bodyPr wrap="none" rtlCol="0">
              <a:spAutoFit/>
            </a:bodyPr>
            <a:lstStyle/>
            <a:p>
              <a:r>
                <a:rPr lang="en-US" sz="612" dirty="0">
                  <a:solidFill>
                    <a:schemeClr val="tx1">
                      <a:lumMod val="50000"/>
                      <a:lumOff val="50000"/>
                    </a:schemeClr>
                  </a:solidFill>
                </a:rPr>
                <a:t>10</a:t>
              </a:r>
            </a:p>
          </p:txBody>
        </p:sp>
        <p:sp>
          <p:nvSpPr>
            <p:cNvPr id="192" name="TextBox 191">
              <a:extLst>
                <a:ext uri="{FF2B5EF4-FFF2-40B4-BE49-F238E27FC236}">
                  <a16:creationId xmlns:a16="http://schemas.microsoft.com/office/drawing/2014/main" id="{B0D05939-FD4B-4E5C-9C73-FF7F470F3B86}"/>
                </a:ext>
              </a:extLst>
            </p:cNvPr>
            <p:cNvSpPr txBox="1"/>
            <p:nvPr/>
          </p:nvSpPr>
          <p:spPr>
            <a:xfrm>
              <a:off x="7719722" y="4666177"/>
              <a:ext cx="274994" cy="190239"/>
            </a:xfrm>
            <a:prstGeom prst="rect">
              <a:avLst/>
            </a:prstGeom>
            <a:noFill/>
          </p:spPr>
          <p:txBody>
            <a:bodyPr wrap="none" rtlCol="0">
              <a:spAutoFit/>
            </a:bodyPr>
            <a:lstStyle/>
            <a:p>
              <a:r>
                <a:rPr lang="en-US" sz="612" dirty="0">
                  <a:solidFill>
                    <a:schemeClr val="tx1">
                      <a:lumMod val="50000"/>
                      <a:lumOff val="50000"/>
                    </a:schemeClr>
                  </a:solidFill>
                </a:rPr>
                <a:t>40</a:t>
              </a:r>
            </a:p>
          </p:txBody>
        </p:sp>
        <p:sp>
          <p:nvSpPr>
            <p:cNvPr id="193" name="TextBox 192">
              <a:extLst>
                <a:ext uri="{FF2B5EF4-FFF2-40B4-BE49-F238E27FC236}">
                  <a16:creationId xmlns:a16="http://schemas.microsoft.com/office/drawing/2014/main" id="{4335A4A1-A707-4CC7-A1D7-09E4BA36CC7D}"/>
                </a:ext>
              </a:extLst>
            </p:cNvPr>
            <p:cNvSpPr txBox="1"/>
            <p:nvPr/>
          </p:nvSpPr>
          <p:spPr>
            <a:xfrm>
              <a:off x="7395011" y="4666177"/>
              <a:ext cx="273358" cy="190239"/>
            </a:xfrm>
            <a:prstGeom prst="rect">
              <a:avLst/>
            </a:prstGeom>
            <a:noFill/>
          </p:spPr>
          <p:txBody>
            <a:bodyPr wrap="none" rtlCol="0">
              <a:spAutoFit/>
            </a:bodyPr>
            <a:lstStyle/>
            <a:p>
              <a:r>
                <a:rPr lang="en-US" sz="612" dirty="0">
                  <a:solidFill>
                    <a:schemeClr val="tx1">
                      <a:lumMod val="50000"/>
                      <a:lumOff val="50000"/>
                    </a:schemeClr>
                  </a:solidFill>
                </a:rPr>
                <a:t>50</a:t>
              </a:r>
            </a:p>
          </p:txBody>
        </p:sp>
        <p:sp>
          <p:nvSpPr>
            <p:cNvPr id="194" name="TextBox 193">
              <a:extLst>
                <a:ext uri="{FF2B5EF4-FFF2-40B4-BE49-F238E27FC236}">
                  <a16:creationId xmlns:a16="http://schemas.microsoft.com/office/drawing/2014/main" id="{3B14D2D6-A219-4F11-A566-E8465A397339}"/>
                </a:ext>
              </a:extLst>
            </p:cNvPr>
            <p:cNvSpPr txBox="1"/>
            <p:nvPr/>
          </p:nvSpPr>
          <p:spPr>
            <a:xfrm>
              <a:off x="9056316" y="3409177"/>
              <a:ext cx="302786" cy="190239"/>
            </a:xfrm>
            <a:prstGeom prst="rect">
              <a:avLst/>
            </a:prstGeom>
            <a:noFill/>
          </p:spPr>
          <p:txBody>
            <a:bodyPr wrap="none" rtlCol="0">
              <a:spAutoFit/>
            </a:bodyPr>
            <a:lstStyle/>
            <a:p>
              <a:pPr algn="ctr"/>
              <a:r>
                <a:rPr lang="en-US" sz="612" dirty="0">
                  <a:solidFill>
                    <a:schemeClr val="tx1">
                      <a:lumMod val="50000"/>
                      <a:lumOff val="50000"/>
                    </a:schemeClr>
                  </a:solidFill>
                </a:rPr>
                <a:t>100</a:t>
              </a:r>
            </a:p>
          </p:txBody>
        </p:sp>
        <p:sp>
          <p:nvSpPr>
            <p:cNvPr id="195" name="TextBox 194">
              <a:extLst>
                <a:ext uri="{FF2B5EF4-FFF2-40B4-BE49-F238E27FC236}">
                  <a16:creationId xmlns:a16="http://schemas.microsoft.com/office/drawing/2014/main" id="{02BF63B8-64CC-4A14-9660-B3D3C650C73B}"/>
                </a:ext>
              </a:extLst>
            </p:cNvPr>
            <p:cNvSpPr txBox="1"/>
            <p:nvPr/>
          </p:nvSpPr>
          <p:spPr>
            <a:xfrm>
              <a:off x="9071848" y="3716285"/>
              <a:ext cx="271723" cy="190239"/>
            </a:xfrm>
            <a:prstGeom prst="rect">
              <a:avLst/>
            </a:prstGeom>
            <a:noFill/>
          </p:spPr>
          <p:txBody>
            <a:bodyPr wrap="none" rtlCol="0">
              <a:spAutoFit/>
            </a:bodyPr>
            <a:lstStyle/>
            <a:p>
              <a:pPr algn="ctr"/>
              <a:r>
                <a:rPr lang="en-US" sz="612" dirty="0">
                  <a:solidFill>
                    <a:schemeClr val="tx1">
                      <a:lumMod val="50000"/>
                      <a:lumOff val="50000"/>
                    </a:schemeClr>
                  </a:solidFill>
                </a:rPr>
                <a:t>75</a:t>
              </a:r>
            </a:p>
          </p:txBody>
        </p:sp>
        <p:sp>
          <p:nvSpPr>
            <p:cNvPr id="196" name="TextBox 195">
              <a:extLst>
                <a:ext uri="{FF2B5EF4-FFF2-40B4-BE49-F238E27FC236}">
                  <a16:creationId xmlns:a16="http://schemas.microsoft.com/office/drawing/2014/main" id="{7E264E4D-C160-4037-934F-1A4556B39361}"/>
                </a:ext>
              </a:extLst>
            </p:cNvPr>
            <p:cNvSpPr txBox="1"/>
            <p:nvPr/>
          </p:nvSpPr>
          <p:spPr>
            <a:xfrm>
              <a:off x="9071030" y="4007850"/>
              <a:ext cx="273358" cy="190239"/>
            </a:xfrm>
            <a:prstGeom prst="rect">
              <a:avLst/>
            </a:prstGeom>
            <a:noFill/>
          </p:spPr>
          <p:txBody>
            <a:bodyPr wrap="none" rtlCol="0">
              <a:spAutoFit/>
            </a:bodyPr>
            <a:lstStyle/>
            <a:p>
              <a:pPr algn="ctr"/>
              <a:r>
                <a:rPr lang="en-US" sz="612" dirty="0">
                  <a:solidFill>
                    <a:schemeClr val="tx1">
                      <a:lumMod val="50000"/>
                      <a:lumOff val="50000"/>
                    </a:schemeClr>
                  </a:solidFill>
                </a:rPr>
                <a:t>50</a:t>
              </a:r>
            </a:p>
          </p:txBody>
        </p:sp>
        <p:sp>
          <p:nvSpPr>
            <p:cNvPr id="197" name="TextBox 196">
              <a:extLst>
                <a:ext uri="{FF2B5EF4-FFF2-40B4-BE49-F238E27FC236}">
                  <a16:creationId xmlns:a16="http://schemas.microsoft.com/office/drawing/2014/main" id="{93566048-CDFC-4FE0-81F4-D16A285B4000}"/>
                </a:ext>
              </a:extLst>
            </p:cNvPr>
            <p:cNvSpPr txBox="1"/>
            <p:nvPr/>
          </p:nvSpPr>
          <p:spPr>
            <a:xfrm>
              <a:off x="9071030" y="4299416"/>
              <a:ext cx="273358" cy="190239"/>
            </a:xfrm>
            <a:prstGeom prst="rect">
              <a:avLst/>
            </a:prstGeom>
            <a:noFill/>
          </p:spPr>
          <p:txBody>
            <a:bodyPr wrap="none" rtlCol="0">
              <a:spAutoFit/>
            </a:bodyPr>
            <a:lstStyle/>
            <a:p>
              <a:pPr algn="ctr"/>
              <a:r>
                <a:rPr lang="en-US" sz="612" dirty="0">
                  <a:solidFill>
                    <a:schemeClr val="tx1">
                      <a:lumMod val="50000"/>
                      <a:lumOff val="50000"/>
                    </a:schemeClr>
                  </a:solidFill>
                </a:rPr>
                <a:t>25</a:t>
              </a:r>
            </a:p>
          </p:txBody>
        </p:sp>
        <p:sp>
          <p:nvSpPr>
            <p:cNvPr id="198" name="TextBox 197">
              <a:extLst>
                <a:ext uri="{FF2B5EF4-FFF2-40B4-BE49-F238E27FC236}">
                  <a16:creationId xmlns:a16="http://schemas.microsoft.com/office/drawing/2014/main" id="{9094B63F-8660-43A9-8CCF-13FAFCF0E16B}"/>
                </a:ext>
              </a:extLst>
            </p:cNvPr>
            <p:cNvSpPr txBox="1"/>
            <p:nvPr/>
          </p:nvSpPr>
          <p:spPr>
            <a:xfrm>
              <a:off x="7695125" y="3329269"/>
              <a:ext cx="552208" cy="126926"/>
            </a:xfrm>
            <a:prstGeom prst="rect">
              <a:avLst/>
            </a:prstGeom>
            <a:noFill/>
          </p:spPr>
          <p:txBody>
            <a:bodyPr wrap="square" lIns="0" tIns="0" rIns="0" bIns="0" rtlCol="0">
              <a:spAutoFit/>
            </a:bodyPr>
            <a:lstStyle/>
            <a:p>
              <a:r>
                <a:rPr lang="en-US" sz="816" dirty="0">
                  <a:solidFill>
                    <a:schemeClr val="tx1">
                      <a:lumMod val="65000"/>
                      <a:lumOff val="35000"/>
                    </a:schemeClr>
                  </a:solidFill>
                </a:rPr>
                <a:t>Ticket Sales</a:t>
              </a:r>
            </a:p>
          </p:txBody>
        </p:sp>
        <p:sp>
          <p:nvSpPr>
            <p:cNvPr id="199" name="Oval 198">
              <a:extLst>
                <a:ext uri="{FF2B5EF4-FFF2-40B4-BE49-F238E27FC236}">
                  <a16:creationId xmlns:a16="http://schemas.microsoft.com/office/drawing/2014/main" id="{E60C6134-260C-4484-BA1C-53B7556876D2}"/>
                </a:ext>
              </a:extLst>
            </p:cNvPr>
            <p:cNvSpPr/>
            <p:nvPr/>
          </p:nvSpPr>
          <p:spPr>
            <a:xfrm>
              <a:off x="8295083" y="3365840"/>
              <a:ext cx="56688" cy="53782"/>
            </a:xfrm>
            <a:prstGeom prst="ellipse">
              <a:avLst/>
            </a:prstGeom>
            <a:solidFill>
              <a:schemeClr val="bg1">
                <a:lumMod val="50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a:p>
          </p:txBody>
        </p:sp>
        <p:sp>
          <p:nvSpPr>
            <p:cNvPr id="200" name="TextBox 199">
              <a:extLst>
                <a:ext uri="{FF2B5EF4-FFF2-40B4-BE49-F238E27FC236}">
                  <a16:creationId xmlns:a16="http://schemas.microsoft.com/office/drawing/2014/main" id="{3900025E-15FD-4C78-98E1-636E2B2E8ECE}"/>
                </a:ext>
              </a:extLst>
            </p:cNvPr>
            <p:cNvSpPr txBox="1"/>
            <p:nvPr/>
          </p:nvSpPr>
          <p:spPr>
            <a:xfrm>
              <a:off x="8392459" y="3329951"/>
              <a:ext cx="451676" cy="128046"/>
            </a:xfrm>
            <a:prstGeom prst="rect">
              <a:avLst/>
            </a:prstGeom>
            <a:noFill/>
          </p:spPr>
          <p:txBody>
            <a:bodyPr wrap="square" lIns="0" tIns="0" rIns="0" bIns="0" rtlCol="0">
              <a:spAutoFit/>
            </a:bodyPr>
            <a:lstStyle/>
            <a:p>
              <a:r>
                <a:rPr lang="en-US" sz="816" dirty="0">
                  <a:solidFill>
                    <a:schemeClr val="tx1">
                      <a:lumMod val="65000"/>
                      <a:lumOff val="35000"/>
                    </a:schemeClr>
                  </a:solidFill>
                </a:rPr>
                <a:t>Revenue</a:t>
              </a:r>
            </a:p>
          </p:txBody>
        </p:sp>
        <p:sp>
          <p:nvSpPr>
            <p:cNvPr id="201" name="TextBox 200">
              <a:extLst>
                <a:ext uri="{FF2B5EF4-FFF2-40B4-BE49-F238E27FC236}">
                  <a16:creationId xmlns:a16="http://schemas.microsoft.com/office/drawing/2014/main" id="{5FC0DC83-3FBF-4B52-B45E-319BC0272623}"/>
                </a:ext>
              </a:extLst>
            </p:cNvPr>
            <p:cNvSpPr txBox="1"/>
            <p:nvPr/>
          </p:nvSpPr>
          <p:spPr>
            <a:xfrm>
              <a:off x="9092284" y="4574973"/>
              <a:ext cx="230850" cy="190239"/>
            </a:xfrm>
            <a:prstGeom prst="rect">
              <a:avLst/>
            </a:prstGeom>
            <a:noFill/>
          </p:spPr>
          <p:txBody>
            <a:bodyPr wrap="none" rtlCol="0">
              <a:spAutoFit/>
            </a:bodyPr>
            <a:lstStyle/>
            <a:p>
              <a:pPr algn="ctr"/>
              <a:r>
                <a:rPr lang="en-US" sz="612" dirty="0">
                  <a:solidFill>
                    <a:schemeClr val="tx1">
                      <a:lumMod val="50000"/>
                      <a:lumOff val="50000"/>
                    </a:schemeClr>
                  </a:solidFill>
                </a:rPr>
                <a:t>0</a:t>
              </a:r>
            </a:p>
          </p:txBody>
        </p:sp>
        <p:sp>
          <p:nvSpPr>
            <p:cNvPr id="202" name="TextBox 201">
              <a:extLst>
                <a:ext uri="{FF2B5EF4-FFF2-40B4-BE49-F238E27FC236}">
                  <a16:creationId xmlns:a16="http://schemas.microsoft.com/office/drawing/2014/main" id="{5ABAC743-5420-4CC3-A62E-549C1298C0D1}"/>
                </a:ext>
              </a:extLst>
            </p:cNvPr>
            <p:cNvSpPr txBox="1"/>
            <p:nvPr/>
          </p:nvSpPr>
          <p:spPr>
            <a:xfrm>
              <a:off x="7860364" y="4804579"/>
              <a:ext cx="655089" cy="112090"/>
            </a:xfrm>
            <a:prstGeom prst="rect">
              <a:avLst/>
            </a:prstGeom>
            <a:noFill/>
          </p:spPr>
          <p:txBody>
            <a:bodyPr wrap="square" lIns="0" tIns="0" rIns="0" bIns="0" rtlCol="0">
              <a:spAutoFit/>
            </a:bodyPr>
            <a:lstStyle/>
            <a:p>
              <a:pPr algn="ctr"/>
              <a:r>
                <a:rPr lang="en-US" sz="714" dirty="0">
                  <a:solidFill>
                    <a:schemeClr val="tx1">
                      <a:lumMod val="50000"/>
                      <a:lumOff val="50000"/>
                    </a:schemeClr>
                  </a:solidFill>
                </a:rPr>
                <a:t>Days to Event</a:t>
              </a:r>
            </a:p>
          </p:txBody>
        </p:sp>
        <p:sp>
          <p:nvSpPr>
            <p:cNvPr id="203" name="Oval 202">
              <a:extLst>
                <a:ext uri="{FF2B5EF4-FFF2-40B4-BE49-F238E27FC236}">
                  <a16:creationId xmlns:a16="http://schemas.microsoft.com/office/drawing/2014/main" id="{A82EE51D-E459-4453-A7A6-098FB6525BB7}"/>
                </a:ext>
              </a:extLst>
            </p:cNvPr>
            <p:cNvSpPr/>
            <p:nvPr/>
          </p:nvSpPr>
          <p:spPr>
            <a:xfrm>
              <a:off x="7601305" y="3365840"/>
              <a:ext cx="56688" cy="53782"/>
            </a:xfrm>
            <a:prstGeom prst="ellipse">
              <a:avLst/>
            </a:prstGeom>
            <a:solidFill>
              <a:schemeClr val="bg1">
                <a:lumMod val="9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a:p>
          </p:txBody>
        </p:sp>
        <p:grpSp>
          <p:nvGrpSpPr>
            <p:cNvPr id="204" name="Group 203">
              <a:extLst>
                <a:ext uri="{FF2B5EF4-FFF2-40B4-BE49-F238E27FC236}">
                  <a16:creationId xmlns:a16="http://schemas.microsoft.com/office/drawing/2014/main" id="{2D441BDB-5FDD-4BAF-99C5-7AB07529A52A}"/>
                </a:ext>
              </a:extLst>
            </p:cNvPr>
            <p:cNvGrpSpPr/>
            <p:nvPr/>
          </p:nvGrpSpPr>
          <p:grpSpPr>
            <a:xfrm>
              <a:off x="6193633" y="3452275"/>
              <a:ext cx="678877" cy="1473369"/>
              <a:chOff x="6071876" y="3384890"/>
              <a:chExt cx="665626" cy="1444611"/>
            </a:xfrm>
          </p:grpSpPr>
          <p:sp>
            <p:nvSpPr>
              <p:cNvPr id="238" name="Rectangle 237">
                <a:extLst>
                  <a:ext uri="{FF2B5EF4-FFF2-40B4-BE49-F238E27FC236}">
                    <a16:creationId xmlns:a16="http://schemas.microsoft.com/office/drawing/2014/main" id="{6CC3EB21-42BB-4125-8386-9EE606781DD0}"/>
                  </a:ext>
                </a:extLst>
              </p:cNvPr>
              <p:cNvSpPr/>
              <p:nvPr/>
            </p:nvSpPr>
            <p:spPr>
              <a:xfrm>
                <a:off x="6071876" y="3403672"/>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9" name="TextBox 238">
                <a:extLst>
                  <a:ext uri="{FF2B5EF4-FFF2-40B4-BE49-F238E27FC236}">
                    <a16:creationId xmlns:a16="http://schemas.microsoft.com/office/drawing/2014/main" id="{68AEDE40-60C2-4FB1-824F-260CA5BDA8E1}"/>
                  </a:ext>
                </a:extLst>
              </p:cNvPr>
              <p:cNvSpPr txBox="1"/>
              <p:nvPr/>
            </p:nvSpPr>
            <p:spPr>
              <a:xfrm>
                <a:off x="6188113" y="3384890"/>
                <a:ext cx="439223" cy="109902"/>
              </a:xfrm>
              <a:prstGeom prst="rect">
                <a:avLst/>
              </a:prstGeom>
              <a:noFill/>
            </p:spPr>
            <p:txBody>
              <a:bodyPr wrap="none" lIns="0" tIns="0" rIns="0" bIns="0" rtlCol="0">
                <a:spAutoFit/>
              </a:bodyPr>
              <a:lstStyle/>
              <a:p>
                <a:r>
                  <a:rPr lang="en-US" sz="714" dirty="0">
                    <a:solidFill>
                      <a:schemeClr val="tx1">
                        <a:lumMod val="65000"/>
                        <a:lumOff val="35000"/>
                      </a:schemeClr>
                    </a:solidFill>
                  </a:rPr>
                  <a:t>All sections</a:t>
                </a:r>
                <a:endParaRPr lang="en-US" sz="816" dirty="0">
                  <a:solidFill>
                    <a:schemeClr val="tx1">
                      <a:lumMod val="65000"/>
                      <a:lumOff val="35000"/>
                    </a:schemeClr>
                  </a:solidFill>
                </a:endParaRPr>
              </a:p>
            </p:txBody>
          </p:sp>
          <p:sp>
            <p:nvSpPr>
              <p:cNvPr id="240" name="TextBox 239">
                <a:extLst>
                  <a:ext uri="{FF2B5EF4-FFF2-40B4-BE49-F238E27FC236}">
                    <a16:creationId xmlns:a16="http://schemas.microsoft.com/office/drawing/2014/main" id="{08DC74CE-73FB-4C86-AAC7-7E57063AA0FF}"/>
                  </a:ext>
                </a:extLst>
              </p:cNvPr>
              <p:cNvSpPr txBox="1"/>
              <p:nvPr/>
            </p:nvSpPr>
            <p:spPr>
              <a:xfrm>
                <a:off x="6263013" y="3632596"/>
                <a:ext cx="472886"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2&gt;</a:t>
                </a:r>
                <a:endParaRPr lang="en-US" sz="816" dirty="0">
                  <a:solidFill>
                    <a:schemeClr val="tx1">
                      <a:lumMod val="65000"/>
                      <a:lumOff val="35000"/>
                    </a:schemeClr>
                  </a:solidFill>
                </a:endParaRPr>
              </a:p>
            </p:txBody>
          </p:sp>
          <p:sp>
            <p:nvSpPr>
              <p:cNvPr id="241" name="TextBox 240">
                <a:extLst>
                  <a:ext uri="{FF2B5EF4-FFF2-40B4-BE49-F238E27FC236}">
                    <a16:creationId xmlns:a16="http://schemas.microsoft.com/office/drawing/2014/main" id="{38799F79-5F86-43B1-B870-10D6A9AF6CF6}"/>
                  </a:ext>
                </a:extLst>
              </p:cNvPr>
              <p:cNvSpPr txBox="1"/>
              <p:nvPr/>
            </p:nvSpPr>
            <p:spPr>
              <a:xfrm>
                <a:off x="6263013" y="3752099"/>
                <a:ext cx="472886"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3&gt;</a:t>
                </a:r>
                <a:endParaRPr lang="en-US" sz="816" dirty="0">
                  <a:solidFill>
                    <a:schemeClr val="tx1">
                      <a:lumMod val="65000"/>
                      <a:lumOff val="35000"/>
                    </a:schemeClr>
                  </a:solidFill>
                </a:endParaRPr>
              </a:p>
            </p:txBody>
          </p:sp>
          <p:sp>
            <p:nvSpPr>
              <p:cNvPr id="242" name="TextBox 241">
                <a:extLst>
                  <a:ext uri="{FF2B5EF4-FFF2-40B4-BE49-F238E27FC236}">
                    <a16:creationId xmlns:a16="http://schemas.microsoft.com/office/drawing/2014/main" id="{9762A54B-134D-4520-90CD-DD3D28CD16DB}"/>
                  </a:ext>
                </a:extLst>
              </p:cNvPr>
              <p:cNvSpPr txBox="1"/>
              <p:nvPr/>
            </p:nvSpPr>
            <p:spPr>
              <a:xfrm>
                <a:off x="6263013" y="3871602"/>
                <a:ext cx="474489"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4&gt;</a:t>
                </a:r>
                <a:endParaRPr lang="en-US" sz="816" dirty="0">
                  <a:solidFill>
                    <a:schemeClr val="tx1">
                      <a:lumMod val="65000"/>
                      <a:lumOff val="35000"/>
                    </a:schemeClr>
                  </a:solidFill>
                </a:endParaRPr>
              </a:p>
            </p:txBody>
          </p:sp>
          <p:sp>
            <p:nvSpPr>
              <p:cNvPr id="243" name="TextBox 242">
                <a:extLst>
                  <a:ext uri="{FF2B5EF4-FFF2-40B4-BE49-F238E27FC236}">
                    <a16:creationId xmlns:a16="http://schemas.microsoft.com/office/drawing/2014/main" id="{9C114040-69AA-41D9-86BB-4C55107F7530}"/>
                  </a:ext>
                </a:extLst>
              </p:cNvPr>
              <p:cNvSpPr txBox="1"/>
              <p:nvPr/>
            </p:nvSpPr>
            <p:spPr>
              <a:xfrm>
                <a:off x="6263013" y="3991105"/>
                <a:ext cx="472886"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5&gt;</a:t>
                </a:r>
                <a:endParaRPr lang="en-US" sz="816" dirty="0">
                  <a:solidFill>
                    <a:schemeClr val="tx1">
                      <a:lumMod val="65000"/>
                      <a:lumOff val="35000"/>
                    </a:schemeClr>
                  </a:solidFill>
                </a:endParaRPr>
              </a:p>
            </p:txBody>
          </p:sp>
          <p:sp>
            <p:nvSpPr>
              <p:cNvPr id="244" name="Rectangle 243">
                <a:extLst>
                  <a:ext uri="{FF2B5EF4-FFF2-40B4-BE49-F238E27FC236}">
                    <a16:creationId xmlns:a16="http://schemas.microsoft.com/office/drawing/2014/main" id="{42CFEA23-95DB-4F84-9B49-F0746353DDA3}"/>
                  </a:ext>
                </a:extLst>
              </p:cNvPr>
              <p:cNvSpPr/>
              <p:nvPr/>
            </p:nvSpPr>
            <p:spPr>
              <a:xfrm>
                <a:off x="6142158" y="3527349"/>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5" name="TextBox 244">
                <a:extLst>
                  <a:ext uri="{FF2B5EF4-FFF2-40B4-BE49-F238E27FC236}">
                    <a16:creationId xmlns:a16="http://schemas.microsoft.com/office/drawing/2014/main" id="{E82F5F06-4D77-4405-808F-0EAD9754AD6D}"/>
                  </a:ext>
                </a:extLst>
              </p:cNvPr>
              <p:cNvSpPr txBox="1"/>
              <p:nvPr/>
            </p:nvSpPr>
            <p:spPr>
              <a:xfrm>
                <a:off x="6263013" y="3513093"/>
                <a:ext cx="458459"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1&gt;</a:t>
                </a:r>
                <a:endParaRPr lang="en-US" sz="816" dirty="0">
                  <a:solidFill>
                    <a:schemeClr val="tx1">
                      <a:lumMod val="65000"/>
                      <a:lumOff val="35000"/>
                    </a:schemeClr>
                  </a:solidFill>
                </a:endParaRPr>
              </a:p>
            </p:txBody>
          </p:sp>
          <p:sp>
            <p:nvSpPr>
              <p:cNvPr id="246" name="Rectangle 245">
                <a:extLst>
                  <a:ext uri="{FF2B5EF4-FFF2-40B4-BE49-F238E27FC236}">
                    <a16:creationId xmlns:a16="http://schemas.microsoft.com/office/drawing/2014/main" id="{81B2B30C-1102-43FF-A2DF-803E0575906A}"/>
                  </a:ext>
                </a:extLst>
              </p:cNvPr>
              <p:cNvSpPr/>
              <p:nvPr/>
            </p:nvSpPr>
            <p:spPr>
              <a:xfrm>
                <a:off x="6142158" y="3766355"/>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7" name="Rectangle 246">
                <a:extLst>
                  <a:ext uri="{FF2B5EF4-FFF2-40B4-BE49-F238E27FC236}">
                    <a16:creationId xmlns:a16="http://schemas.microsoft.com/office/drawing/2014/main" id="{1AED60A4-5C82-4471-BC1C-4CEA4E85A50E}"/>
                  </a:ext>
                </a:extLst>
              </p:cNvPr>
              <p:cNvSpPr/>
              <p:nvPr/>
            </p:nvSpPr>
            <p:spPr>
              <a:xfrm>
                <a:off x="6142158" y="3885858"/>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8" name="Rectangle 247">
                <a:extLst>
                  <a:ext uri="{FF2B5EF4-FFF2-40B4-BE49-F238E27FC236}">
                    <a16:creationId xmlns:a16="http://schemas.microsoft.com/office/drawing/2014/main" id="{270DA6C2-849F-4CBD-913B-F14B73D0B500}"/>
                  </a:ext>
                </a:extLst>
              </p:cNvPr>
              <p:cNvSpPr/>
              <p:nvPr/>
            </p:nvSpPr>
            <p:spPr>
              <a:xfrm>
                <a:off x="6142158" y="3646852"/>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9" name="Rectangle 248">
                <a:extLst>
                  <a:ext uri="{FF2B5EF4-FFF2-40B4-BE49-F238E27FC236}">
                    <a16:creationId xmlns:a16="http://schemas.microsoft.com/office/drawing/2014/main" id="{50E14FF3-6A1E-41E6-8105-716923EB98A2}"/>
                  </a:ext>
                </a:extLst>
              </p:cNvPr>
              <p:cNvSpPr/>
              <p:nvPr/>
            </p:nvSpPr>
            <p:spPr>
              <a:xfrm>
                <a:off x="6142158" y="4005361"/>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50" name="Rectangle 249">
                <a:extLst>
                  <a:ext uri="{FF2B5EF4-FFF2-40B4-BE49-F238E27FC236}">
                    <a16:creationId xmlns:a16="http://schemas.microsoft.com/office/drawing/2014/main" id="{E8F80E59-A9D7-401A-9432-C159F716370A}"/>
                  </a:ext>
                </a:extLst>
              </p:cNvPr>
              <p:cNvSpPr/>
              <p:nvPr/>
            </p:nvSpPr>
            <p:spPr>
              <a:xfrm>
                <a:off x="6142158" y="4124862"/>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51" name="TextBox 250">
                <a:extLst>
                  <a:ext uri="{FF2B5EF4-FFF2-40B4-BE49-F238E27FC236}">
                    <a16:creationId xmlns:a16="http://schemas.microsoft.com/office/drawing/2014/main" id="{7A9C5CED-D18E-48FC-BBB6-9E3AFF2DFCD6}"/>
                  </a:ext>
                </a:extLst>
              </p:cNvPr>
              <p:cNvSpPr txBox="1"/>
              <p:nvPr/>
            </p:nvSpPr>
            <p:spPr>
              <a:xfrm>
                <a:off x="6263013" y="4110606"/>
                <a:ext cx="472886"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6&gt;</a:t>
                </a:r>
                <a:endParaRPr lang="en-US" sz="816" dirty="0">
                  <a:solidFill>
                    <a:schemeClr val="tx1">
                      <a:lumMod val="65000"/>
                      <a:lumOff val="35000"/>
                    </a:schemeClr>
                  </a:solidFill>
                </a:endParaRPr>
              </a:p>
            </p:txBody>
          </p:sp>
          <p:sp>
            <p:nvSpPr>
              <p:cNvPr id="252" name="Rectangle 251">
                <a:extLst>
                  <a:ext uri="{FF2B5EF4-FFF2-40B4-BE49-F238E27FC236}">
                    <a16:creationId xmlns:a16="http://schemas.microsoft.com/office/drawing/2014/main" id="{5A6B645E-E7FB-402F-8184-60F7A76494E6}"/>
                  </a:ext>
                </a:extLst>
              </p:cNvPr>
              <p:cNvSpPr/>
              <p:nvPr/>
            </p:nvSpPr>
            <p:spPr>
              <a:xfrm>
                <a:off x="6142158" y="4253639"/>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53" name="TextBox 252">
                <a:extLst>
                  <a:ext uri="{FF2B5EF4-FFF2-40B4-BE49-F238E27FC236}">
                    <a16:creationId xmlns:a16="http://schemas.microsoft.com/office/drawing/2014/main" id="{A175F311-5AAA-4EB1-BA20-8ECF2CC553D4}"/>
                  </a:ext>
                </a:extLst>
              </p:cNvPr>
              <p:cNvSpPr txBox="1"/>
              <p:nvPr/>
            </p:nvSpPr>
            <p:spPr>
              <a:xfrm>
                <a:off x="6263013" y="4239383"/>
                <a:ext cx="471283"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7&gt;</a:t>
                </a:r>
                <a:endParaRPr lang="en-US" sz="816" dirty="0">
                  <a:solidFill>
                    <a:schemeClr val="tx1">
                      <a:lumMod val="65000"/>
                      <a:lumOff val="35000"/>
                    </a:schemeClr>
                  </a:solidFill>
                </a:endParaRPr>
              </a:p>
            </p:txBody>
          </p:sp>
          <p:sp>
            <p:nvSpPr>
              <p:cNvPr id="254" name="Rectangle 253">
                <a:extLst>
                  <a:ext uri="{FF2B5EF4-FFF2-40B4-BE49-F238E27FC236}">
                    <a16:creationId xmlns:a16="http://schemas.microsoft.com/office/drawing/2014/main" id="{31DF5F92-F8E8-40F0-B18B-BCB3299AF0E9}"/>
                  </a:ext>
                </a:extLst>
              </p:cNvPr>
              <p:cNvSpPr/>
              <p:nvPr/>
            </p:nvSpPr>
            <p:spPr>
              <a:xfrm>
                <a:off x="6142158" y="4371916"/>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55" name="TextBox 254">
                <a:extLst>
                  <a:ext uri="{FF2B5EF4-FFF2-40B4-BE49-F238E27FC236}">
                    <a16:creationId xmlns:a16="http://schemas.microsoft.com/office/drawing/2014/main" id="{ACD94C19-82E0-4BED-A1E4-B7240588783D}"/>
                  </a:ext>
                </a:extLst>
              </p:cNvPr>
              <p:cNvSpPr txBox="1"/>
              <p:nvPr/>
            </p:nvSpPr>
            <p:spPr>
              <a:xfrm>
                <a:off x="6263013" y="4357660"/>
                <a:ext cx="472886" cy="109902"/>
              </a:xfrm>
              <a:prstGeom prst="rect">
                <a:avLst/>
              </a:prstGeom>
              <a:noFill/>
            </p:spPr>
            <p:txBody>
              <a:bodyPr wrap="none" lIns="0" tIns="0" rIns="0" bIns="0" rtlCol="0">
                <a:spAutoFit/>
              </a:bodyPr>
              <a:lstStyle/>
              <a:p>
                <a:r>
                  <a:rPr lang="en-US" sz="714" dirty="0">
                    <a:solidFill>
                      <a:schemeClr val="tx1">
                        <a:lumMod val="65000"/>
                        <a:lumOff val="35000"/>
                      </a:schemeClr>
                    </a:solidFill>
                  </a:rPr>
                  <a:t>&lt;section 8&gt;</a:t>
                </a:r>
                <a:endParaRPr lang="en-US" sz="816" dirty="0">
                  <a:solidFill>
                    <a:schemeClr val="tx1">
                      <a:lumMod val="65000"/>
                      <a:lumOff val="35000"/>
                    </a:schemeClr>
                  </a:solidFill>
                </a:endParaRPr>
              </a:p>
            </p:txBody>
          </p:sp>
          <p:sp>
            <p:nvSpPr>
              <p:cNvPr id="256" name="Rectangle 255">
                <a:extLst>
                  <a:ext uri="{FF2B5EF4-FFF2-40B4-BE49-F238E27FC236}">
                    <a16:creationId xmlns:a16="http://schemas.microsoft.com/office/drawing/2014/main" id="{5FAD63FE-3181-4DEA-BCAB-33B5CF103602}"/>
                  </a:ext>
                </a:extLst>
              </p:cNvPr>
              <p:cNvSpPr/>
              <p:nvPr/>
            </p:nvSpPr>
            <p:spPr>
              <a:xfrm>
                <a:off x="6142158" y="4492658"/>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57" name="TextBox 256">
                <a:extLst>
                  <a:ext uri="{FF2B5EF4-FFF2-40B4-BE49-F238E27FC236}">
                    <a16:creationId xmlns:a16="http://schemas.microsoft.com/office/drawing/2014/main" id="{D3E76E83-ED72-4446-A3FF-A762ACFA08C1}"/>
                  </a:ext>
                </a:extLst>
              </p:cNvPr>
              <p:cNvSpPr txBox="1"/>
              <p:nvPr/>
            </p:nvSpPr>
            <p:spPr>
              <a:xfrm>
                <a:off x="6263013" y="4483165"/>
                <a:ext cx="64120" cy="109902"/>
              </a:xfrm>
              <a:prstGeom prst="rect">
                <a:avLst/>
              </a:prstGeom>
              <a:noFill/>
            </p:spPr>
            <p:txBody>
              <a:bodyPr wrap="none" lIns="0" tIns="0" rIns="0" bIns="0" rtlCol="0">
                <a:spAutoFit/>
              </a:bodyPr>
              <a:lstStyle/>
              <a:p>
                <a:r>
                  <a:rPr lang="en-US" sz="714" dirty="0">
                    <a:solidFill>
                      <a:schemeClr val="tx1">
                        <a:lumMod val="65000"/>
                        <a:lumOff val="35000"/>
                      </a:schemeClr>
                    </a:solidFill>
                  </a:rPr>
                  <a:t>…</a:t>
                </a:r>
                <a:endParaRPr lang="en-US" sz="816" dirty="0">
                  <a:solidFill>
                    <a:schemeClr val="tx1">
                      <a:lumMod val="65000"/>
                      <a:lumOff val="35000"/>
                    </a:schemeClr>
                  </a:solidFill>
                </a:endParaRPr>
              </a:p>
            </p:txBody>
          </p:sp>
          <p:sp>
            <p:nvSpPr>
              <p:cNvPr id="258" name="Rectangle 257">
                <a:extLst>
                  <a:ext uri="{FF2B5EF4-FFF2-40B4-BE49-F238E27FC236}">
                    <a16:creationId xmlns:a16="http://schemas.microsoft.com/office/drawing/2014/main" id="{06BC679A-66F9-4D8B-AB8B-3F05AB93A01C}"/>
                  </a:ext>
                </a:extLst>
              </p:cNvPr>
              <p:cNvSpPr/>
              <p:nvPr/>
            </p:nvSpPr>
            <p:spPr>
              <a:xfrm>
                <a:off x="6142158" y="4612645"/>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59" name="TextBox 258">
                <a:extLst>
                  <a:ext uri="{FF2B5EF4-FFF2-40B4-BE49-F238E27FC236}">
                    <a16:creationId xmlns:a16="http://schemas.microsoft.com/office/drawing/2014/main" id="{54AFC75A-7220-4C32-9815-7CB9F46383C0}"/>
                  </a:ext>
                </a:extLst>
              </p:cNvPr>
              <p:cNvSpPr txBox="1"/>
              <p:nvPr/>
            </p:nvSpPr>
            <p:spPr>
              <a:xfrm>
                <a:off x="6263013" y="4598389"/>
                <a:ext cx="64120" cy="109902"/>
              </a:xfrm>
              <a:prstGeom prst="rect">
                <a:avLst/>
              </a:prstGeom>
              <a:noFill/>
            </p:spPr>
            <p:txBody>
              <a:bodyPr wrap="none" lIns="0" tIns="0" rIns="0" bIns="0" rtlCol="0">
                <a:spAutoFit/>
              </a:bodyPr>
              <a:lstStyle/>
              <a:p>
                <a:r>
                  <a:rPr lang="en-US" sz="714" dirty="0">
                    <a:solidFill>
                      <a:schemeClr val="tx1">
                        <a:lumMod val="65000"/>
                        <a:lumOff val="35000"/>
                      </a:schemeClr>
                    </a:solidFill>
                  </a:rPr>
                  <a:t>…</a:t>
                </a:r>
                <a:endParaRPr lang="en-US" sz="816" dirty="0">
                  <a:solidFill>
                    <a:schemeClr val="tx1">
                      <a:lumMod val="65000"/>
                      <a:lumOff val="35000"/>
                    </a:schemeClr>
                  </a:solidFill>
                </a:endParaRPr>
              </a:p>
            </p:txBody>
          </p:sp>
          <p:sp>
            <p:nvSpPr>
              <p:cNvPr id="260" name="Rectangle 259">
                <a:extLst>
                  <a:ext uri="{FF2B5EF4-FFF2-40B4-BE49-F238E27FC236}">
                    <a16:creationId xmlns:a16="http://schemas.microsoft.com/office/drawing/2014/main" id="{2D009CC8-1BDD-4394-BEDC-B7584E038A13}"/>
                  </a:ext>
                </a:extLst>
              </p:cNvPr>
              <p:cNvSpPr/>
              <p:nvPr/>
            </p:nvSpPr>
            <p:spPr>
              <a:xfrm>
                <a:off x="6142158" y="4733855"/>
                <a:ext cx="79210" cy="7921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1" name="TextBox 260">
                <a:extLst>
                  <a:ext uri="{FF2B5EF4-FFF2-40B4-BE49-F238E27FC236}">
                    <a16:creationId xmlns:a16="http://schemas.microsoft.com/office/drawing/2014/main" id="{B8F85855-5AF3-4005-B50F-318623F4DDEE}"/>
                  </a:ext>
                </a:extLst>
              </p:cNvPr>
              <p:cNvSpPr txBox="1"/>
              <p:nvPr/>
            </p:nvSpPr>
            <p:spPr>
              <a:xfrm>
                <a:off x="6263013" y="4719599"/>
                <a:ext cx="64120" cy="109902"/>
              </a:xfrm>
              <a:prstGeom prst="rect">
                <a:avLst/>
              </a:prstGeom>
              <a:noFill/>
            </p:spPr>
            <p:txBody>
              <a:bodyPr wrap="none" lIns="0" tIns="0" rIns="0" bIns="0" rtlCol="0">
                <a:spAutoFit/>
              </a:bodyPr>
              <a:lstStyle/>
              <a:p>
                <a:r>
                  <a:rPr lang="en-US" sz="714" dirty="0">
                    <a:solidFill>
                      <a:schemeClr val="tx1">
                        <a:lumMod val="65000"/>
                        <a:lumOff val="35000"/>
                      </a:schemeClr>
                    </a:solidFill>
                  </a:rPr>
                  <a:t>…</a:t>
                </a:r>
                <a:endParaRPr lang="en-US" sz="816" dirty="0">
                  <a:solidFill>
                    <a:schemeClr val="tx1">
                      <a:lumMod val="65000"/>
                      <a:lumOff val="35000"/>
                    </a:schemeClr>
                  </a:solidFill>
                </a:endParaRPr>
              </a:p>
            </p:txBody>
          </p:sp>
        </p:grpSp>
        <p:grpSp>
          <p:nvGrpSpPr>
            <p:cNvPr id="205" name="Group 204">
              <a:extLst>
                <a:ext uri="{FF2B5EF4-FFF2-40B4-BE49-F238E27FC236}">
                  <a16:creationId xmlns:a16="http://schemas.microsoft.com/office/drawing/2014/main" id="{40209E0F-86E8-41C0-8CA8-E2438F01468A}"/>
                </a:ext>
              </a:extLst>
            </p:cNvPr>
            <p:cNvGrpSpPr/>
            <p:nvPr/>
          </p:nvGrpSpPr>
          <p:grpSpPr>
            <a:xfrm>
              <a:off x="7984464" y="3078182"/>
              <a:ext cx="1446346" cy="207296"/>
              <a:chOff x="7995392" y="3018100"/>
              <a:chExt cx="1418115" cy="203250"/>
            </a:xfrm>
          </p:grpSpPr>
          <p:sp>
            <p:nvSpPr>
              <p:cNvPr id="236" name="TextBox 235">
                <a:extLst>
                  <a:ext uri="{FF2B5EF4-FFF2-40B4-BE49-F238E27FC236}">
                    <a16:creationId xmlns:a16="http://schemas.microsoft.com/office/drawing/2014/main" id="{DDDE3F98-4B3F-447C-9374-EA80E606A5B6}"/>
                  </a:ext>
                </a:extLst>
              </p:cNvPr>
              <p:cNvSpPr txBox="1"/>
              <p:nvPr/>
            </p:nvSpPr>
            <p:spPr>
              <a:xfrm>
                <a:off x="7995392" y="3019115"/>
                <a:ext cx="1145429" cy="202235"/>
              </a:xfrm>
              <a:prstGeom prst="rect">
                <a:avLst/>
              </a:prstGeom>
              <a:noFill/>
            </p:spPr>
            <p:txBody>
              <a:bodyPr wrap="square" rtlCol="0">
                <a:spAutoFit/>
              </a:bodyPr>
              <a:lstStyle/>
              <a:p>
                <a:r>
                  <a:rPr lang="en-US" sz="714" dirty="0">
                    <a:solidFill>
                      <a:schemeClr val="tx1">
                        <a:lumMod val="65000"/>
                        <a:lumOff val="35000"/>
                      </a:schemeClr>
                    </a:solidFill>
                  </a:rPr>
                  <a:t>Revenue opportunity :</a:t>
                </a:r>
              </a:p>
            </p:txBody>
          </p:sp>
          <p:sp>
            <p:nvSpPr>
              <p:cNvPr id="237" name="Rectangle 236">
                <a:extLst>
                  <a:ext uri="{FF2B5EF4-FFF2-40B4-BE49-F238E27FC236}">
                    <a16:creationId xmlns:a16="http://schemas.microsoft.com/office/drawing/2014/main" id="{98175B50-6374-465A-BA31-418D5F766D66}"/>
                  </a:ext>
                </a:extLst>
              </p:cNvPr>
              <p:cNvSpPr/>
              <p:nvPr/>
            </p:nvSpPr>
            <p:spPr>
              <a:xfrm>
                <a:off x="8910283" y="3018100"/>
                <a:ext cx="503224" cy="202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652" rIns="18652" rtlCol="0" anchor="ctr">
                <a:spAutoFit/>
              </a:bodyPr>
              <a:lstStyle/>
              <a:p>
                <a:pPr algn="ctr"/>
                <a:r>
                  <a:rPr lang="en-US" sz="714" dirty="0">
                    <a:solidFill>
                      <a:schemeClr val="tx1">
                        <a:lumMod val="50000"/>
                        <a:lumOff val="50000"/>
                      </a:schemeClr>
                    </a:solidFill>
                  </a:rPr>
                  <a:t>+ $6,700</a:t>
                </a:r>
              </a:p>
            </p:txBody>
          </p:sp>
        </p:grpSp>
        <p:grpSp>
          <p:nvGrpSpPr>
            <p:cNvPr id="206" name="Group 205">
              <a:extLst>
                <a:ext uri="{FF2B5EF4-FFF2-40B4-BE49-F238E27FC236}">
                  <a16:creationId xmlns:a16="http://schemas.microsoft.com/office/drawing/2014/main" id="{8573C4B9-2536-4E22-BD4B-397136A7701C}"/>
                </a:ext>
              </a:extLst>
            </p:cNvPr>
            <p:cNvGrpSpPr/>
            <p:nvPr/>
          </p:nvGrpSpPr>
          <p:grpSpPr>
            <a:xfrm>
              <a:off x="9422120" y="3334645"/>
              <a:ext cx="621267" cy="1368724"/>
              <a:chOff x="9237346" y="3292417"/>
              <a:chExt cx="609141" cy="1342008"/>
            </a:xfrm>
          </p:grpSpPr>
          <p:sp>
            <p:nvSpPr>
              <p:cNvPr id="220" name="Rectangle 219">
                <a:extLst>
                  <a:ext uri="{FF2B5EF4-FFF2-40B4-BE49-F238E27FC236}">
                    <a16:creationId xmlns:a16="http://schemas.microsoft.com/office/drawing/2014/main" id="{3DEA22DC-5700-4B51-A43C-6A7F05AF3567}"/>
                  </a:ext>
                </a:extLst>
              </p:cNvPr>
              <p:cNvSpPr/>
              <p:nvPr/>
            </p:nvSpPr>
            <p:spPr>
              <a:xfrm>
                <a:off x="9251417" y="4066881"/>
                <a:ext cx="460406" cy="179877"/>
              </a:xfrm>
              <a:prstGeom prst="rect">
                <a:avLst/>
              </a:prstGeom>
              <a:solidFill>
                <a:srgbClr val="E77A3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18" dirty="0"/>
                  <a:t>Apply</a:t>
                </a:r>
                <a:endParaRPr lang="en-US" sz="1020" dirty="0"/>
              </a:p>
            </p:txBody>
          </p:sp>
          <p:sp>
            <p:nvSpPr>
              <p:cNvPr id="221" name="TextBox 220">
                <a:extLst>
                  <a:ext uri="{FF2B5EF4-FFF2-40B4-BE49-F238E27FC236}">
                    <a16:creationId xmlns:a16="http://schemas.microsoft.com/office/drawing/2014/main" id="{C8D78C3D-8515-49E2-A86C-00477082571A}"/>
                  </a:ext>
                </a:extLst>
              </p:cNvPr>
              <p:cNvSpPr txBox="1"/>
              <p:nvPr/>
            </p:nvSpPr>
            <p:spPr>
              <a:xfrm>
                <a:off x="9237346" y="3292417"/>
                <a:ext cx="395942" cy="125547"/>
              </a:xfrm>
              <a:prstGeom prst="rect">
                <a:avLst/>
              </a:prstGeom>
              <a:noFill/>
            </p:spPr>
            <p:txBody>
              <a:bodyPr wrap="none" lIns="0" tIns="0" rIns="0" bIns="0" rtlCol="0">
                <a:spAutoFit/>
              </a:bodyPr>
              <a:lstStyle/>
              <a:p>
                <a:r>
                  <a:rPr lang="en-US" sz="816" dirty="0">
                    <a:solidFill>
                      <a:schemeClr val="tx1">
                        <a:lumMod val="65000"/>
                        <a:lumOff val="35000"/>
                      </a:schemeClr>
                    </a:solidFill>
                  </a:rPr>
                  <a:t>Discount</a:t>
                </a:r>
              </a:p>
            </p:txBody>
          </p:sp>
          <p:sp>
            <p:nvSpPr>
              <p:cNvPr id="222" name="Oval 221">
                <a:extLst>
                  <a:ext uri="{FF2B5EF4-FFF2-40B4-BE49-F238E27FC236}">
                    <a16:creationId xmlns:a16="http://schemas.microsoft.com/office/drawing/2014/main" id="{9019F7B3-6902-44EA-AE3F-1FA48F7F4A23}"/>
                  </a:ext>
                </a:extLst>
              </p:cNvPr>
              <p:cNvSpPr/>
              <p:nvPr/>
            </p:nvSpPr>
            <p:spPr>
              <a:xfrm>
                <a:off x="9273305" y="3478263"/>
                <a:ext cx="69145" cy="69194"/>
              </a:xfrm>
              <a:prstGeom prst="ellipse">
                <a:avLst/>
              </a:prstGeom>
              <a:solidFill>
                <a:schemeClr val="bg1">
                  <a:lumMod val="9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a:p>
            </p:txBody>
          </p:sp>
          <p:sp>
            <p:nvSpPr>
              <p:cNvPr id="223" name="Oval 222">
                <a:extLst>
                  <a:ext uri="{FF2B5EF4-FFF2-40B4-BE49-F238E27FC236}">
                    <a16:creationId xmlns:a16="http://schemas.microsoft.com/office/drawing/2014/main" id="{4099F76C-55B3-45B7-A8AE-EF2520075099}"/>
                  </a:ext>
                </a:extLst>
              </p:cNvPr>
              <p:cNvSpPr/>
              <p:nvPr/>
            </p:nvSpPr>
            <p:spPr>
              <a:xfrm>
                <a:off x="9273305" y="3617971"/>
                <a:ext cx="69145" cy="69194"/>
              </a:xfrm>
              <a:prstGeom prst="ellipse">
                <a:avLst/>
              </a:prstGeom>
              <a:solidFill>
                <a:schemeClr val="bg1">
                  <a:lumMod val="50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2040"/>
              </a:p>
            </p:txBody>
          </p:sp>
          <p:sp>
            <p:nvSpPr>
              <p:cNvPr id="224" name="Oval 223">
                <a:extLst>
                  <a:ext uri="{FF2B5EF4-FFF2-40B4-BE49-F238E27FC236}">
                    <a16:creationId xmlns:a16="http://schemas.microsoft.com/office/drawing/2014/main" id="{752F3460-8CEF-4DF0-8B7A-BDB468A47F4E}"/>
                  </a:ext>
                </a:extLst>
              </p:cNvPr>
              <p:cNvSpPr/>
              <p:nvPr/>
            </p:nvSpPr>
            <p:spPr>
              <a:xfrm>
                <a:off x="9273305" y="3760077"/>
                <a:ext cx="69145" cy="69194"/>
              </a:xfrm>
              <a:prstGeom prst="ellipse">
                <a:avLst/>
              </a:prstGeom>
              <a:solidFill>
                <a:schemeClr val="bg1">
                  <a:lumMod val="9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a:p>
            </p:txBody>
          </p:sp>
          <p:sp>
            <p:nvSpPr>
              <p:cNvPr id="225" name="Oval 224">
                <a:extLst>
                  <a:ext uri="{FF2B5EF4-FFF2-40B4-BE49-F238E27FC236}">
                    <a16:creationId xmlns:a16="http://schemas.microsoft.com/office/drawing/2014/main" id="{1D230824-C5F4-4409-9065-8FC238D1773B}"/>
                  </a:ext>
                </a:extLst>
              </p:cNvPr>
              <p:cNvSpPr/>
              <p:nvPr/>
            </p:nvSpPr>
            <p:spPr>
              <a:xfrm>
                <a:off x="9273305" y="3894878"/>
                <a:ext cx="69145" cy="69194"/>
              </a:xfrm>
              <a:prstGeom prst="ellipse">
                <a:avLst/>
              </a:prstGeom>
              <a:solidFill>
                <a:schemeClr val="bg1">
                  <a:lumMod val="9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a:p>
            </p:txBody>
          </p:sp>
          <p:sp>
            <p:nvSpPr>
              <p:cNvPr id="226" name="Rectangle 225">
                <a:extLst>
                  <a:ext uri="{FF2B5EF4-FFF2-40B4-BE49-F238E27FC236}">
                    <a16:creationId xmlns:a16="http://schemas.microsoft.com/office/drawing/2014/main" id="{A7F35DA8-723C-4111-85F8-B175DBDC75F8}"/>
                  </a:ext>
                </a:extLst>
              </p:cNvPr>
              <p:cNvSpPr/>
              <p:nvPr/>
            </p:nvSpPr>
            <p:spPr>
              <a:xfrm>
                <a:off x="9429010" y="3406630"/>
                <a:ext cx="377026" cy="217880"/>
              </a:xfrm>
              <a:prstGeom prst="rect">
                <a:avLst/>
              </a:prstGeom>
            </p:spPr>
            <p:txBody>
              <a:bodyPr wrap="none">
                <a:spAutoFit/>
              </a:bodyPr>
              <a:lstStyle/>
              <a:p>
                <a:pPr algn="r"/>
                <a:r>
                  <a:rPr lang="en-US" sz="816" dirty="0">
                    <a:solidFill>
                      <a:schemeClr val="tx1">
                        <a:lumMod val="65000"/>
                        <a:lumOff val="35000"/>
                      </a:schemeClr>
                    </a:solidFill>
                  </a:rPr>
                  <a:t>30%</a:t>
                </a:r>
                <a:endParaRPr lang="en-US" sz="1836" dirty="0"/>
              </a:p>
            </p:txBody>
          </p:sp>
          <p:sp>
            <p:nvSpPr>
              <p:cNvPr id="227" name="Rectangle 226">
                <a:extLst>
                  <a:ext uri="{FF2B5EF4-FFF2-40B4-BE49-F238E27FC236}">
                    <a16:creationId xmlns:a16="http://schemas.microsoft.com/office/drawing/2014/main" id="{74FE1358-FCB3-42AE-B524-8C465A14E91C}"/>
                  </a:ext>
                </a:extLst>
              </p:cNvPr>
              <p:cNvSpPr/>
              <p:nvPr/>
            </p:nvSpPr>
            <p:spPr>
              <a:xfrm>
                <a:off x="9429010" y="3553381"/>
                <a:ext cx="377026" cy="217880"/>
              </a:xfrm>
              <a:prstGeom prst="rect">
                <a:avLst/>
              </a:prstGeom>
            </p:spPr>
            <p:txBody>
              <a:bodyPr wrap="none">
                <a:spAutoFit/>
              </a:bodyPr>
              <a:lstStyle/>
              <a:p>
                <a:pPr algn="r"/>
                <a:r>
                  <a:rPr lang="en-US" sz="816" dirty="0">
                    <a:solidFill>
                      <a:schemeClr val="tx1">
                        <a:lumMod val="65000"/>
                        <a:lumOff val="35000"/>
                      </a:schemeClr>
                    </a:solidFill>
                  </a:rPr>
                  <a:t>20%</a:t>
                </a:r>
                <a:endParaRPr lang="en-US" sz="1836" dirty="0"/>
              </a:p>
            </p:txBody>
          </p:sp>
          <p:sp>
            <p:nvSpPr>
              <p:cNvPr id="228" name="Rectangle 227">
                <a:extLst>
                  <a:ext uri="{FF2B5EF4-FFF2-40B4-BE49-F238E27FC236}">
                    <a16:creationId xmlns:a16="http://schemas.microsoft.com/office/drawing/2014/main" id="{C655FF3D-F11A-4225-9CC4-0333296A5911}"/>
                  </a:ext>
                </a:extLst>
              </p:cNvPr>
              <p:cNvSpPr/>
              <p:nvPr/>
            </p:nvSpPr>
            <p:spPr>
              <a:xfrm>
                <a:off x="9445040" y="3695893"/>
                <a:ext cx="360996" cy="217880"/>
              </a:xfrm>
              <a:prstGeom prst="rect">
                <a:avLst/>
              </a:prstGeom>
            </p:spPr>
            <p:txBody>
              <a:bodyPr wrap="none">
                <a:spAutoFit/>
              </a:bodyPr>
              <a:lstStyle/>
              <a:p>
                <a:pPr algn="r"/>
                <a:r>
                  <a:rPr lang="en-US" sz="816" dirty="0">
                    <a:solidFill>
                      <a:schemeClr val="tx1">
                        <a:lumMod val="65000"/>
                        <a:lumOff val="35000"/>
                      </a:schemeClr>
                    </a:solidFill>
                  </a:rPr>
                  <a:t>10%</a:t>
                </a:r>
                <a:endParaRPr lang="en-US" sz="1836" dirty="0"/>
              </a:p>
            </p:txBody>
          </p:sp>
          <p:sp>
            <p:nvSpPr>
              <p:cNvPr id="229" name="Rectangle 228">
                <a:extLst>
                  <a:ext uri="{FF2B5EF4-FFF2-40B4-BE49-F238E27FC236}">
                    <a16:creationId xmlns:a16="http://schemas.microsoft.com/office/drawing/2014/main" id="{8215CC86-AF82-40BB-B94D-E63946975C41}"/>
                  </a:ext>
                </a:extLst>
              </p:cNvPr>
              <p:cNvSpPr/>
              <p:nvPr/>
            </p:nvSpPr>
            <p:spPr>
              <a:xfrm>
                <a:off x="9388900" y="3466579"/>
                <a:ext cx="92563" cy="925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0" name="Rectangle 229">
                <a:extLst>
                  <a:ext uri="{FF2B5EF4-FFF2-40B4-BE49-F238E27FC236}">
                    <a16:creationId xmlns:a16="http://schemas.microsoft.com/office/drawing/2014/main" id="{AC684763-C52D-4D80-9B4A-DBCC0FEBB8FC}"/>
                  </a:ext>
                </a:extLst>
              </p:cNvPr>
              <p:cNvSpPr/>
              <p:nvPr/>
            </p:nvSpPr>
            <p:spPr>
              <a:xfrm>
                <a:off x="9388900" y="3608389"/>
                <a:ext cx="92563" cy="925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1" name="Rectangle 230">
                <a:extLst>
                  <a:ext uri="{FF2B5EF4-FFF2-40B4-BE49-F238E27FC236}">
                    <a16:creationId xmlns:a16="http://schemas.microsoft.com/office/drawing/2014/main" id="{8573A8C7-5743-4F74-9106-61DB5541ED90}"/>
                  </a:ext>
                </a:extLst>
              </p:cNvPr>
              <p:cNvSpPr/>
              <p:nvPr/>
            </p:nvSpPr>
            <p:spPr>
              <a:xfrm>
                <a:off x="9388900" y="3757333"/>
                <a:ext cx="92563" cy="925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2" name="Rectangle 231">
                <a:extLst>
                  <a:ext uri="{FF2B5EF4-FFF2-40B4-BE49-F238E27FC236}">
                    <a16:creationId xmlns:a16="http://schemas.microsoft.com/office/drawing/2014/main" id="{9A0D41D9-D55D-47AF-88DE-1D3702F95459}"/>
                  </a:ext>
                </a:extLst>
              </p:cNvPr>
              <p:cNvSpPr/>
              <p:nvPr/>
            </p:nvSpPr>
            <p:spPr>
              <a:xfrm>
                <a:off x="9388900" y="3889608"/>
                <a:ext cx="92563" cy="92563"/>
              </a:xfrm>
              <a:prstGeom prst="rect">
                <a:avLst/>
              </a:prstGeom>
              <a:solidFill>
                <a:srgbClr val="426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3" name="Rectangle 232">
                <a:extLst>
                  <a:ext uri="{FF2B5EF4-FFF2-40B4-BE49-F238E27FC236}">
                    <a16:creationId xmlns:a16="http://schemas.microsoft.com/office/drawing/2014/main" id="{A59C9B8A-CB24-41F4-9D03-D6B1D4D291B7}"/>
                  </a:ext>
                </a:extLst>
              </p:cNvPr>
              <p:cNvSpPr/>
              <p:nvPr/>
            </p:nvSpPr>
            <p:spPr>
              <a:xfrm>
                <a:off x="9483512" y="3828462"/>
                <a:ext cx="322524" cy="217880"/>
              </a:xfrm>
              <a:prstGeom prst="rect">
                <a:avLst/>
              </a:prstGeom>
            </p:spPr>
            <p:txBody>
              <a:bodyPr wrap="none">
                <a:spAutoFit/>
              </a:bodyPr>
              <a:lstStyle/>
              <a:p>
                <a:pPr algn="r"/>
                <a:r>
                  <a:rPr lang="en-US" sz="816" dirty="0">
                    <a:solidFill>
                      <a:schemeClr val="tx1">
                        <a:lumMod val="65000"/>
                        <a:lumOff val="35000"/>
                      </a:schemeClr>
                    </a:solidFill>
                  </a:rPr>
                  <a:t>0%</a:t>
                </a:r>
                <a:endParaRPr lang="en-US" sz="1836" dirty="0"/>
              </a:p>
            </p:txBody>
          </p:sp>
          <p:sp>
            <p:nvSpPr>
              <p:cNvPr id="234" name="TextBox 233">
                <a:extLst>
                  <a:ext uri="{FF2B5EF4-FFF2-40B4-BE49-F238E27FC236}">
                    <a16:creationId xmlns:a16="http://schemas.microsoft.com/office/drawing/2014/main" id="{99C033BD-28CE-4393-B3D6-719FB1E4F72C}"/>
                  </a:ext>
                </a:extLst>
              </p:cNvPr>
              <p:cNvSpPr txBox="1"/>
              <p:nvPr/>
            </p:nvSpPr>
            <p:spPr>
              <a:xfrm>
                <a:off x="9237346" y="4365058"/>
                <a:ext cx="609141" cy="125547"/>
              </a:xfrm>
              <a:prstGeom prst="rect">
                <a:avLst/>
              </a:prstGeom>
              <a:noFill/>
            </p:spPr>
            <p:txBody>
              <a:bodyPr wrap="none" lIns="0" tIns="0" rIns="0" bIns="0" rtlCol="0">
                <a:spAutoFit/>
              </a:bodyPr>
              <a:lstStyle/>
              <a:p>
                <a:r>
                  <a:rPr lang="en-US" sz="816" dirty="0">
                    <a:solidFill>
                      <a:schemeClr val="tx1">
                        <a:lumMod val="65000"/>
                        <a:lumOff val="35000"/>
                      </a:schemeClr>
                    </a:solidFill>
                  </a:rPr>
                  <a:t>Avg. discount</a:t>
                </a:r>
              </a:p>
            </p:txBody>
          </p:sp>
          <p:sp>
            <p:nvSpPr>
              <p:cNvPr id="235" name="Rectangle 234">
                <a:extLst>
                  <a:ext uri="{FF2B5EF4-FFF2-40B4-BE49-F238E27FC236}">
                    <a16:creationId xmlns:a16="http://schemas.microsoft.com/office/drawing/2014/main" id="{9B88A772-6FA3-45CA-8467-B3AAA7B0976F}"/>
                  </a:ext>
                </a:extLst>
              </p:cNvPr>
              <p:cNvSpPr/>
              <p:nvPr/>
            </p:nvSpPr>
            <p:spPr>
              <a:xfrm>
                <a:off x="9252586" y="4509403"/>
                <a:ext cx="459237" cy="125022"/>
              </a:xfrm>
              <a:prstGeom prst="rect">
                <a:avLst/>
              </a:prstGeom>
              <a:solidFill>
                <a:srgbClr val="E6E6E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14" dirty="0">
                    <a:solidFill>
                      <a:schemeClr val="bg1">
                        <a:lumMod val="50000"/>
                      </a:schemeClr>
                    </a:solidFill>
                  </a:rPr>
                  <a:t>16%</a:t>
                </a:r>
              </a:p>
            </p:txBody>
          </p:sp>
        </p:grpSp>
        <p:grpSp>
          <p:nvGrpSpPr>
            <p:cNvPr id="207" name="Group 206">
              <a:extLst>
                <a:ext uri="{FF2B5EF4-FFF2-40B4-BE49-F238E27FC236}">
                  <a16:creationId xmlns:a16="http://schemas.microsoft.com/office/drawing/2014/main" id="{DC2EC5E3-DBAF-4C58-962F-D2661D99310A}"/>
                </a:ext>
              </a:extLst>
            </p:cNvPr>
            <p:cNvGrpSpPr/>
            <p:nvPr/>
          </p:nvGrpSpPr>
          <p:grpSpPr>
            <a:xfrm>
              <a:off x="7153493" y="3465818"/>
              <a:ext cx="1963587" cy="1236218"/>
              <a:chOff x="1972024" y="2037911"/>
              <a:chExt cx="1926467" cy="1207237"/>
            </a:xfrm>
          </p:grpSpPr>
          <p:sp>
            <p:nvSpPr>
              <p:cNvPr id="208" name="Rectangle 207">
                <a:extLst>
                  <a:ext uri="{FF2B5EF4-FFF2-40B4-BE49-F238E27FC236}">
                    <a16:creationId xmlns:a16="http://schemas.microsoft.com/office/drawing/2014/main" id="{460265E8-4682-4BAB-AC1D-1BDEF2929D54}"/>
                  </a:ext>
                </a:extLst>
              </p:cNvPr>
              <p:cNvSpPr/>
              <p:nvPr/>
            </p:nvSpPr>
            <p:spPr>
              <a:xfrm>
                <a:off x="1972024" y="2037911"/>
                <a:ext cx="1926467" cy="120723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209" name="Straight Connector 208">
                <a:extLst>
                  <a:ext uri="{FF2B5EF4-FFF2-40B4-BE49-F238E27FC236}">
                    <a16:creationId xmlns:a16="http://schemas.microsoft.com/office/drawing/2014/main" id="{B3FB2F09-1E62-4819-BC2D-C3E980090F9F}"/>
                  </a:ext>
                </a:extLst>
              </p:cNvPr>
              <p:cNvCxnSpPr/>
              <p:nvPr/>
            </p:nvCxnSpPr>
            <p:spPr>
              <a:xfrm>
                <a:off x="2002798" y="2242770"/>
                <a:ext cx="185708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28BD09D-6F75-42BF-A5CC-4E66A22D32A2}"/>
                  </a:ext>
                </a:extLst>
              </p:cNvPr>
              <p:cNvCxnSpPr/>
              <p:nvPr/>
            </p:nvCxnSpPr>
            <p:spPr>
              <a:xfrm>
                <a:off x="2002798" y="2418816"/>
                <a:ext cx="185708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7020F04-1E12-42CB-A13D-14C9AE4C9B65}"/>
                  </a:ext>
                </a:extLst>
              </p:cNvPr>
              <p:cNvCxnSpPr/>
              <p:nvPr/>
            </p:nvCxnSpPr>
            <p:spPr>
              <a:xfrm>
                <a:off x="2002798" y="2588219"/>
                <a:ext cx="185708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EFD1070-1B0F-4D8F-B867-475AC92F5B68}"/>
                  </a:ext>
                </a:extLst>
              </p:cNvPr>
              <p:cNvCxnSpPr/>
              <p:nvPr/>
            </p:nvCxnSpPr>
            <p:spPr>
              <a:xfrm>
                <a:off x="2002798" y="2758976"/>
                <a:ext cx="185708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2083D72-FF8C-43DB-B808-73506C997DAB}"/>
                  </a:ext>
                </a:extLst>
              </p:cNvPr>
              <p:cNvCxnSpPr/>
              <p:nvPr/>
            </p:nvCxnSpPr>
            <p:spPr>
              <a:xfrm>
                <a:off x="2002798" y="2916177"/>
                <a:ext cx="185708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039F94F-CA31-410F-BF03-4800B2A726B4}"/>
                  </a:ext>
                </a:extLst>
              </p:cNvPr>
              <p:cNvCxnSpPr/>
              <p:nvPr/>
            </p:nvCxnSpPr>
            <p:spPr>
              <a:xfrm>
                <a:off x="2002798" y="3080671"/>
                <a:ext cx="185708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5" name="Freeform: Shape 214">
                <a:extLst>
                  <a:ext uri="{FF2B5EF4-FFF2-40B4-BE49-F238E27FC236}">
                    <a16:creationId xmlns:a16="http://schemas.microsoft.com/office/drawing/2014/main" id="{CE6E0143-5ADB-4FD7-84C3-74D409CB49E7}"/>
                  </a:ext>
                </a:extLst>
              </p:cNvPr>
              <p:cNvSpPr/>
              <p:nvPr/>
            </p:nvSpPr>
            <p:spPr>
              <a:xfrm>
                <a:off x="2029529" y="2563872"/>
                <a:ext cx="1846633" cy="674175"/>
              </a:xfrm>
              <a:custGeom>
                <a:avLst/>
                <a:gdLst>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290484 w 1290484"/>
                  <a:gd name="connsiteY4"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054509 w 1290484"/>
                  <a:gd name="connsiteY4" fmla="*/ 58993 h 818535"/>
                  <a:gd name="connsiteX5" fmla="*/ 1290484 w 1290484"/>
                  <a:gd name="connsiteY5" fmla="*/ 0 h 818535"/>
                  <a:gd name="connsiteX0" fmla="*/ 0 w 1290484"/>
                  <a:gd name="connsiteY0" fmla="*/ 818535 h 818535"/>
                  <a:gd name="connsiteX1" fmla="*/ 280219 w 1290484"/>
                  <a:gd name="connsiteY1" fmla="*/ 449826 h 818535"/>
                  <a:gd name="connsiteX2" fmla="*/ 516193 w 1290484"/>
                  <a:gd name="connsiteY2" fmla="*/ 250722 h 818535"/>
                  <a:gd name="connsiteX3" fmla="*/ 803787 w 1290484"/>
                  <a:gd name="connsiteY3" fmla="*/ 117987 h 818535"/>
                  <a:gd name="connsiteX4" fmla="*/ 1054509 w 1290484"/>
                  <a:gd name="connsiteY4" fmla="*/ 58993 h 818535"/>
                  <a:gd name="connsiteX5" fmla="*/ 1290484 w 1290484"/>
                  <a:gd name="connsiteY5" fmla="*/ 0 h 818535"/>
                  <a:gd name="connsiteX0" fmla="*/ 0 w 1290484"/>
                  <a:gd name="connsiteY0" fmla="*/ 818535 h 818535"/>
                  <a:gd name="connsiteX1" fmla="*/ 96720 w 1290484"/>
                  <a:gd name="connsiteY1" fmla="*/ 686561 h 818535"/>
                  <a:gd name="connsiteX2" fmla="*/ 280219 w 1290484"/>
                  <a:gd name="connsiteY2" fmla="*/ 4498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 name="connsiteX0" fmla="*/ 0 w 1290484"/>
                  <a:gd name="connsiteY0" fmla="*/ 818535 h 818535"/>
                  <a:gd name="connsiteX1" fmla="*/ 96720 w 1290484"/>
                  <a:gd name="connsiteY1" fmla="*/ 686561 h 818535"/>
                  <a:gd name="connsiteX2" fmla="*/ 280219 w 1290484"/>
                  <a:gd name="connsiteY2" fmla="*/ 4498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 name="connsiteX0" fmla="*/ 0 w 1290484"/>
                  <a:gd name="connsiteY0" fmla="*/ 818535 h 818535"/>
                  <a:gd name="connsiteX1" fmla="*/ 133919 w 1290484"/>
                  <a:gd name="connsiteY1" fmla="*/ 691661 h 818535"/>
                  <a:gd name="connsiteX2" fmla="*/ 280219 w 1290484"/>
                  <a:gd name="connsiteY2" fmla="*/ 4498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 name="connsiteX0" fmla="*/ 0 w 1290484"/>
                  <a:gd name="connsiteY0" fmla="*/ 818535 h 818535"/>
                  <a:gd name="connsiteX1" fmla="*/ 133919 w 1290484"/>
                  <a:gd name="connsiteY1" fmla="*/ 691661 h 818535"/>
                  <a:gd name="connsiteX2" fmla="*/ 332299 w 1290484"/>
                  <a:gd name="connsiteY2" fmla="*/ 403926 h 818535"/>
                  <a:gd name="connsiteX3" fmla="*/ 516193 w 1290484"/>
                  <a:gd name="connsiteY3" fmla="*/ 250722 h 818535"/>
                  <a:gd name="connsiteX4" fmla="*/ 803787 w 1290484"/>
                  <a:gd name="connsiteY4" fmla="*/ 117987 h 818535"/>
                  <a:gd name="connsiteX5" fmla="*/ 1054509 w 1290484"/>
                  <a:gd name="connsiteY5" fmla="*/ 58993 h 818535"/>
                  <a:gd name="connsiteX6" fmla="*/ 1290484 w 1290484"/>
                  <a:gd name="connsiteY6" fmla="*/ 0 h 8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0484" h="818535">
                    <a:moveTo>
                      <a:pt x="0" y="818535"/>
                    </a:moveTo>
                    <a:cubicBezTo>
                      <a:pt x="16120" y="796539"/>
                      <a:pt x="78536" y="760762"/>
                      <a:pt x="133919" y="691661"/>
                    </a:cubicBezTo>
                    <a:cubicBezTo>
                      <a:pt x="189302" y="622560"/>
                      <a:pt x="268587" y="477416"/>
                      <a:pt x="332299" y="403926"/>
                    </a:cubicBezTo>
                    <a:cubicBezTo>
                      <a:pt x="396011" y="330436"/>
                      <a:pt x="437612" y="298378"/>
                      <a:pt x="516193" y="250722"/>
                    </a:cubicBezTo>
                    <a:cubicBezTo>
                      <a:pt x="594774" y="203066"/>
                      <a:pt x="714068" y="149942"/>
                      <a:pt x="803787" y="117987"/>
                    </a:cubicBezTo>
                    <a:lnTo>
                      <a:pt x="1054509" y="58993"/>
                    </a:lnTo>
                    <a:cubicBezTo>
                      <a:pt x="1138083" y="39328"/>
                      <a:pt x="1211826" y="19664"/>
                      <a:pt x="1290484" y="0"/>
                    </a:cubicBezTo>
                  </a:path>
                </a:pathLst>
              </a:custGeom>
              <a:noFill/>
              <a:ln>
                <a:solidFill>
                  <a:srgbClr val="42668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16" name="Freeform: Shape 215">
                <a:extLst>
                  <a:ext uri="{FF2B5EF4-FFF2-40B4-BE49-F238E27FC236}">
                    <a16:creationId xmlns:a16="http://schemas.microsoft.com/office/drawing/2014/main" id="{3E9CF76E-49C8-4DD5-A367-00A3A5CD7C72}"/>
                  </a:ext>
                </a:extLst>
              </p:cNvPr>
              <p:cNvSpPr/>
              <p:nvPr/>
            </p:nvSpPr>
            <p:spPr>
              <a:xfrm>
                <a:off x="2805582" y="2345732"/>
                <a:ext cx="1085284" cy="400717"/>
              </a:xfrm>
              <a:custGeom>
                <a:avLst/>
                <a:gdLst>
                  <a:gd name="connsiteX0" fmla="*/ 0 w 1423219"/>
                  <a:gd name="connsiteY0" fmla="*/ 418951 h 418951"/>
                  <a:gd name="connsiteX1" fmla="*/ 368709 w 1423219"/>
                  <a:gd name="connsiteY1" fmla="*/ 278842 h 418951"/>
                  <a:gd name="connsiteX2" fmla="*/ 811161 w 1423219"/>
                  <a:gd name="connsiteY2" fmla="*/ 123984 h 418951"/>
                  <a:gd name="connsiteX3" fmla="*/ 1275735 w 1423219"/>
                  <a:gd name="connsiteY3" fmla="*/ 13371 h 418951"/>
                  <a:gd name="connsiteX4" fmla="*/ 1423219 w 1423219"/>
                  <a:gd name="connsiteY4" fmla="*/ 5997 h 418951"/>
                  <a:gd name="connsiteX0" fmla="*/ 0 w 1415845"/>
                  <a:gd name="connsiteY0" fmla="*/ 418951 h 418951"/>
                  <a:gd name="connsiteX1" fmla="*/ 368709 w 1415845"/>
                  <a:gd name="connsiteY1" fmla="*/ 27884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15845"/>
                  <a:gd name="connsiteY0" fmla="*/ 418951 h 418951"/>
                  <a:gd name="connsiteX1" fmla="*/ 412667 w 1415845"/>
                  <a:gd name="connsiteY1" fmla="*/ 28620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30498"/>
                  <a:gd name="connsiteY0" fmla="*/ 461530 h 461530"/>
                  <a:gd name="connsiteX1" fmla="*/ 412667 w 1430498"/>
                  <a:gd name="connsiteY1" fmla="*/ 328781 h 461530"/>
                  <a:gd name="connsiteX2" fmla="*/ 811161 w 1430498"/>
                  <a:gd name="connsiteY2" fmla="*/ 166563 h 461530"/>
                  <a:gd name="connsiteX3" fmla="*/ 1275735 w 1430498"/>
                  <a:gd name="connsiteY3" fmla="*/ 55950 h 461530"/>
                  <a:gd name="connsiteX4" fmla="*/ 1430498 w 1430498"/>
                  <a:gd name="connsiteY4" fmla="*/ 733 h 461530"/>
                  <a:gd name="connsiteX0" fmla="*/ 0 w 1430498"/>
                  <a:gd name="connsiteY0" fmla="*/ 461810 h 461810"/>
                  <a:gd name="connsiteX1" fmla="*/ 412667 w 1430498"/>
                  <a:gd name="connsiteY1" fmla="*/ 329061 h 461810"/>
                  <a:gd name="connsiteX2" fmla="*/ 811161 w 1430498"/>
                  <a:gd name="connsiteY2" fmla="*/ 166843 h 461810"/>
                  <a:gd name="connsiteX3" fmla="*/ 1231775 w 1430498"/>
                  <a:gd name="connsiteY3" fmla="*/ 45189 h 461810"/>
                  <a:gd name="connsiteX4" fmla="*/ 1430498 w 1430498"/>
                  <a:gd name="connsiteY4" fmla="*/ 1013 h 461810"/>
                  <a:gd name="connsiteX0" fmla="*/ 0 w 1430498"/>
                  <a:gd name="connsiteY0" fmla="*/ 461810 h 461810"/>
                  <a:gd name="connsiteX1" fmla="*/ 405712 w 1430498"/>
                  <a:gd name="connsiteY1" fmla="*/ 364885 h 461810"/>
                  <a:gd name="connsiteX2" fmla="*/ 811161 w 1430498"/>
                  <a:gd name="connsiteY2" fmla="*/ 166843 h 461810"/>
                  <a:gd name="connsiteX3" fmla="*/ 1231775 w 1430498"/>
                  <a:gd name="connsiteY3" fmla="*/ 45189 h 461810"/>
                  <a:gd name="connsiteX4" fmla="*/ 1430498 w 1430498"/>
                  <a:gd name="connsiteY4" fmla="*/ 1013 h 461810"/>
                  <a:gd name="connsiteX0" fmla="*/ 0 w 1430498"/>
                  <a:gd name="connsiteY0" fmla="*/ 462088 h 462088"/>
                  <a:gd name="connsiteX1" fmla="*/ 405712 w 1430498"/>
                  <a:gd name="connsiteY1" fmla="*/ 365163 h 462088"/>
                  <a:gd name="connsiteX2" fmla="*/ 825071 w 1430498"/>
                  <a:gd name="connsiteY2" fmla="*/ 207424 h 462088"/>
                  <a:gd name="connsiteX3" fmla="*/ 1231775 w 1430498"/>
                  <a:gd name="connsiteY3" fmla="*/ 45467 h 462088"/>
                  <a:gd name="connsiteX4" fmla="*/ 1430498 w 1430498"/>
                  <a:gd name="connsiteY4" fmla="*/ 1291 h 462088"/>
                  <a:gd name="connsiteX0" fmla="*/ 0 w 1430498"/>
                  <a:gd name="connsiteY0" fmla="*/ 461298 h 461298"/>
                  <a:gd name="connsiteX1" fmla="*/ 405712 w 1430498"/>
                  <a:gd name="connsiteY1" fmla="*/ 364373 h 461298"/>
                  <a:gd name="connsiteX2" fmla="*/ 825071 w 1430498"/>
                  <a:gd name="connsiteY2" fmla="*/ 206634 h 461298"/>
                  <a:gd name="connsiteX3" fmla="*/ 1252642 w 1430498"/>
                  <a:gd name="connsiteY3" fmla="*/ 80502 h 461298"/>
                  <a:gd name="connsiteX4" fmla="*/ 1430498 w 1430498"/>
                  <a:gd name="connsiteY4" fmla="*/ 501 h 461298"/>
                  <a:gd name="connsiteX0" fmla="*/ 0 w 1430498"/>
                  <a:gd name="connsiteY0" fmla="*/ 461331 h 461331"/>
                  <a:gd name="connsiteX1" fmla="*/ 405712 w 1430498"/>
                  <a:gd name="connsiteY1" fmla="*/ 364406 h 461331"/>
                  <a:gd name="connsiteX2" fmla="*/ 845938 w 1430498"/>
                  <a:gd name="connsiteY2" fmla="*/ 229058 h 461331"/>
                  <a:gd name="connsiteX3" fmla="*/ 1252642 w 1430498"/>
                  <a:gd name="connsiteY3" fmla="*/ 80535 h 461331"/>
                  <a:gd name="connsiteX4" fmla="*/ 1430498 w 1430498"/>
                  <a:gd name="connsiteY4" fmla="*/ 534 h 461331"/>
                  <a:gd name="connsiteX0" fmla="*/ 0 w 1430498"/>
                  <a:gd name="connsiteY0" fmla="*/ 461154 h 461154"/>
                  <a:gd name="connsiteX1" fmla="*/ 405712 w 1430498"/>
                  <a:gd name="connsiteY1" fmla="*/ 364229 h 461154"/>
                  <a:gd name="connsiteX2" fmla="*/ 845938 w 1430498"/>
                  <a:gd name="connsiteY2" fmla="*/ 228881 h 461154"/>
                  <a:gd name="connsiteX3" fmla="*/ 1259597 w 1430498"/>
                  <a:gd name="connsiteY3" fmla="*/ 107227 h 461154"/>
                  <a:gd name="connsiteX4" fmla="*/ 1430498 w 1430498"/>
                  <a:gd name="connsiteY4" fmla="*/ 357 h 461154"/>
                  <a:gd name="connsiteX0" fmla="*/ 0 w 1451365"/>
                  <a:gd name="connsiteY0" fmla="*/ 403479 h 403479"/>
                  <a:gd name="connsiteX1" fmla="*/ 405712 w 1451365"/>
                  <a:gd name="connsiteY1" fmla="*/ 306554 h 403479"/>
                  <a:gd name="connsiteX2" fmla="*/ 845938 w 1451365"/>
                  <a:gd name="connsiteY2" fmla="*/ 171206 h 403479"/>
                  <a:gd name="connsiteX3" fmla="*/ 1259597 w 1451365"/>
                  <a:gd name="connsiteY3" fmla="*/ 49552 h 403479"/>
                  <a:gd name="connsiteX4" fmla="*/ 1451365 w 1451365"/>
                  <a:gd name="connsiteY4" fmla="*/ 898 h 40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365" h="403479">
                    <a:moveTo>
                      <a:pt x="0" y="403479"/>
                    </a:moveTo>
                    <a:cubicBezTo>
                      <a:pt x="135237" y="371171"/>
                      <a:pt x="264722" y="345266"/>
                      <a:pt x="405712" y="306554"/>
                    </a:cubicBezTo>
                    <a:cubicBezTo>
                      <a:pt x="546702" y="267842"/>
                      <a:pt x="703624" y="214040"/>
                      <a:pt x="845938" y="171206"/>
                    </a:cubicBezTo>
                    <a:lnTo>
                      <a:pt x="1259597" y="49552"/>
                    </a:lnTo>
                    <a:cubicBezTo>
                      <a:pt x="1360502" y="21167"/>
                      <a:pt x="1428628" y="-5248"/>
                      <a:pt x="1451365" y="898"/>
                    </a:cubicBezTo>
                  </a:path>
                </a:pathLst>
              </a:custGeom>
              <a:noFill/>
              <a:ln w="1905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17" name="Freeform: Shape 216">
                <a:extLst>
                  <a:ext uri="{FF2B5EF4-FFF2-40B4-BE49-F238E27FC236}">
                    <a16:creationId xmlns:a16="http://schemas.microsoft.com/office/drawing/2014/main" id="{11BC8029-84B0-4C1F-AADD-B04466829A1F}"/>
                  </a:ext>
                </a:extLst>
              </p:cNvPr>
              <p:cNvSpPr/>
              <p:nvPr/>
            </p:nvSpPr>
            <p:spPr>
              <a:xfrm>
                <a:off x="2808534" y="2479415"/>
                <a:ext cx="1072113" cy="274019"/>
              </a:xfrm>
              <a:custGeom>
                <a:avLst/>
                <a:gdLst>
                  <a:gd name="connsiteX0" fmla="*/ 0 w 1423219"/>
                  <a:gd name="connsiteY0" fmla="*/ 418951 h 418951"/>
                  <a:gd name="connsiteX1" fmla="*/ 368709 w 1423219"/>
                  <a:gd name="connsiteY1" fmla="*/ 278842 h 418951"/>
                  <a:gd name="connsiteX2" fmla="*/ 811161 w 1423219"/>
                  <a:gd name="connsiteY2" fmla="*/ 123984 h 418951"/>
                  <a:gd name="connsiteX3" fmla="*/ 1275735 w 1423219"/>
                  <a:gd name="connsiteY3" fmla="*/ 13371 h 418951"/>
                  <a:gd name="connsiteX4" fmla="*/ 1423219 w 1423219"/>
                  <a:gd name="connsiteY4" fmla="*/ 5997 h 418951"/>
                  <a:gd name="connsiteX0" fmla="*/ 0 w 1415845"/>
                  <a:gd name="connsiteY0" fmla="*/ 418951 h 418951"/>
                  <a:gd name="connsiteX1" fmla="*/ 368709 w 1415845"/>
                  <a:gd name="connsiteY1" fmla="*/ 27884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15845"/>
                  <a:gd name="connsiteY0" fmla="*/ 418951 h 418951"/>
                  <a:gd name="connsiteX1" fmla="*/ 412667 w 1415845"/>
                  <a:gd name="connsiteY1" fmla="*/ 28620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30498"/>
                  <a:gd name="connsiteY0" fmla="*/ 461530 h 461530"/>
                  <a:gd name="connsiteX1" fmla="*/ 412667 w 1430498"/>
                  <a:gd name="connsiteY1" fmla="*/ 328781 h 461530"/>
                  <a:gd name="connsiteX2" fmla="*/ 811161 w 1430498"/>
                  <a:gd name="connsiteY2" fmla="*/ 166563 h 461530"/>
                  <a:gd name="connsiteX3" fmla="*/ 1275735 w 1430498"/>
                  <a:gd name="connsiteY3" fmla="*/ 55950 h 461530"/>
                  <a:gd name="connsiteX4" fmla="*/ 1430498 w 1430498"/>
                  <a:gd name="connsiteY4" fmla="*/ 733 h 461530"/>
                  <a:gd name="connsiteX0" fmla="*/ 0 w 1430498"/>
                  <a:gd name="connsiteY0" fmla="*/ 461810 h 461810"/>
                  <a:gd name="connsiteX1" fmla="*/ 412667 w 1430498"/>
                  <a:gd name="connsiteY1" fmla="*/ 329061 h 461810"/>
                  <a:gd name="connsiteX2" fmla="*/ 811161 w 1430498"/>
                  <a:gd name="connsiteY2" fmla="*/ 166843 h 461810"/>
                  <a:gd name="connsiteX3" fmla="*/ 1231775 w 1430498"/>
                  <a:gd name="connsiteY3" fmla="*/ 45189 h 461810"/>
                  <a:gd name="connsiteX4" fmla="*/ 1430498 w 1430498"/>
                  <a:gd name="connsiteY4" fmla="*/ 1013 h 461810"/>
                  <a:gd name="connsiteX0" fmla="*/ 0 w 1430498"/>
                  <a:gd name="connsiteY0" fmla="*/ 461810 h 461810"/>
                  <a:gd name="connsiteX1" fmla="*/ 502198 w 1430498"/>
                  <a:gd name="connsiteY1" fmla="*/ 426131 h 461810"/>
                  <a:gd name="connsiteX2" fmla="*/ 811161 w 1430498"/>
                  <a:gd name="connsiteY2" fmla="*/ 166843 h 461810"/>
                  <a:gd name="connsiteX3" fmla="*/ 1231775 w 1430498"/>
                  <a:gd name="connsiteY3" fmla="*/ 45189 h 461810"/>
                  <a:gd name="connsiteX4" fmla="*/ 1430498 w 1430498"/>
                  <a:gd name="connsiteY4" fmla="*/ 1013 h 461810"/>
                  <a:gd name="connsiteX0" fmla="*/ 0 w 1430498"/>
                  <a:gd name="connsiteY0" fmla="*/ 463267 h 463267"/>
                  <a:gd name="connsiteX1" fmla="*/ 502198 w 1430498"/>
                  <a:gd name="connsiteY1" fmla="*/ 427588 h 463267"/>
                  <a:gd name="connsiteX2" fmla="*/ 969562 w 1430498"/>
                  <a:gd name="connsiteY2" fmla="*/ 291505 h 463267"/>
                  <a:gd name="connsiteX3" fmla="*/ 1231775 w 1430498"/>
                  <a:gd name="connsiteY3" fmla="*/ 46646 h 463267"/>
                  <a:gd name="connsiteX4" fmla="*/ 1430498 w 1430498"/>
                  <a:gd name="connsiteY4" fmla="*/ 2470 h 463267"/>
                  <a:gd name="connsiteX0" fmla="*/ 0 w 1430498"/>
                  <a:gd name="connsiteY0" fmla="*/ 460950 h 460950"/>
                  <a:gd name="connsiteX1" fmla="*/ 502198 w 1430498"/>
                  <a:gd name="connsiteY1" fmla="*/ 425271 h 460950"/>
                  <a:gd name="connsiteX2" fmla="*/ 969562 w 1430498"/>
                  <a:gd name="connsiteY2" fmla="*/ 289188 h 460950"/>
                  <a:gd name="connsiteX3" fmla="*/ 1252436 w 1430498"/>
                  <a:gd name="connsiteY3" fmla="*/ 223536 h 460950"/>
                  <a:gd name="connsiteX4" fmla="*/ 1430498 w 1430498"/>
                  <a:gd name="connsiteY4" fmla="*/ 153 h 460950"/>
                  <a:gd name="connsiteX0" fmla="*/ 0 w 1430498"/>
                  <a:gd name="connsiteY0" fmla="*/ 460952 h 460952"/>
                  <a:gd name="connsiteX1" fmla="*/ 502198 w 1430498"/>
                  <a:gd name="connsiteY1" fmla="*/ 425273 h 460952"/>
                  <a:gd name="connsiteX2" fmla="*/ 1024659 w 1430498"/>
                  <a:gd name="connsiteY2" fmla="*/ 307857 h 460952"/>
                  <a:gd name="connsiteX3" fmla="*/ 1252436 w 1430498"/>
                  <a:gd name="connsiteY3" fmla="*/ 223538 h 460952"/>
                  <a:gd name="connsiteX4" fmla="*/ 1430498 w 1430498"/>
                  <a:gd name="connsiteY4" fmla="*/ 155 h 460952"/>
                  <a:gd name="connsiteX0" fmla="*/ 0 w 1430498"/>
                  <a:gd name="connsiteY0" fmla="*/ 460924 h 460924"/>
                  <a:gd name="connsiteX1" fmla="*/ 502198 w 1430498"/>
                  <a:gd name="connsiteY1" fmla="*/ 425245 h 460924"/>
                  <a:gd name="connsiteX2" fmla="*/ 1024659 w 1430498"/>
                  <a:gd name="connsiteY2" fmla="*/ 307829 h 460924"/>
                  <a:gd name="connsiteX3" fmla="*/ 1328193 w 1430498"/>
                  <a:gd name="connsiteY3" fmla="*/ 264578 h 460924"/>
                  <a:gd name="connsiteX4" fmla="*/ 1430498 w 1430498"/>
                  <a:gd name="connsiteY4" fmla="*/ 127 h 460924"/>
                  <a:gd name="connsiteX0" fmla="*/ 0 w 1430498"/>
                  <a:gd name="connsiteY0" fmla="*/ 460925 h 460925"/>
                  <a:gd name="connsiteX1" fmla="*/ 502198 w 1430498"/>
                  <a:gd name="connsiteY1" fmla="*/ 425246 h 460925"/>
                  <a:gd name="connsiteX2" fmla="*/ 1052207 w 1430498"/>
                  <a:gd name="connsiteY2" fmla="*/ 322764 h 460925"/>
                  <a:gd name="connsiteX3" fmla="*/ 1328193 w 1430498"/>
                  <a:gd name="connsiteY3" fmla="*/ 264579 h 460925"/>
                  <a:gd name="connsiteX4" fmla="*/ 1430498 w 1430498"/>
                  <a:gd name="connsiteY4" fmla="*/ 128 h 460925"/>
                  <a:gd name="connsiteX0" fmla="*/ 0 w 1430498"/>
                  <a:gd name="connsiteY0" fmla="*/ 460929 h 460929"/>
                  <a:gd name="connsiteX1" fmla="*/ 502198 w 1430498"/>
                  <a:gd name="connsiteY1" fmla="*/ 425250 h 460929"/>
                  <a:gd name="connsiteX2" fmla="*/ 1052207 w 1430498"/>
                  <a:gd name="connsiteY2" fmla="*/ 322768 h 460929"/>
                  <a:gd name="connsiteX3" fmla="*/ 1273097 w 1430498"/>
                  <a:gd name="connsiteY3" fmla="*/ 257116 h 460929"/>
                  <a:gd name="connsiteX4" fmla="*/ 1430498 w 1430498"/>
                  <a:gd name="connsiteY4" fmla="*/ 132 h 460929"/>
                  <a:gd name="connsiteX0" fmla="*/ 0 w 1437386"/>
                  <a:gd name="connsiteY0" fmla="*/ 220353 h 220353"/>
                  <a:gd name="connsiteX1" fmla="*/ 502198 w 1437386"/>
                  <a:gd name="connsiteY1" fmla="*/ 184674 h 220353"/>
                  <a:gd name="connsiteX2" fmla="*/ 1052207 w 1437386"/>
                  <a:gd name="connsiteY2" fmla="*/ 82192 h 220353"/>
                  <a:gd name="connsiteX3" fmla="*/ 1273097 w 1437386"/>
                  <a:gd name="connsiteY3" fmla="*/ 16540 h 220353"/>
                  <a:gd name="connsiteX4" fmla="*/ 1437386 w 1437386"/>
                  <a:gd name="connsiteY4" fmla="*/ 2232 h 220353"/>
                  <a:gd name="connsiteX0" fmla="*/ 0 w 1437386"/>
                  <a:gd name="connsiteY0" fmla="*/ 218952 h 218952"/>
                  <a:gd name="connsiteX1" fmla="*/ 502198 w 1437386"/>
                  <a:gd name="connsiteY1" fmla="*/ 183273 h 218952"/>
                  <a:gd name="connsiteX2" fmla="*/ 1052207 w 1437386"/>
                  <a:gd name="connsiteY2" fmla="*/ 80791 h 218952"/>
                  <a:gd name="connsiteX3" fmla="*/ 1279984 w 1437386"/>
                  <a:gd name="connsiteY3" fmla="*/ 37540 h 218952"/>
                  <a:gd name="connsiteX4" fmla="*/ 1437386 w 1437386"/>
                  <a:gd name="connsiteY4" fmla="*/ 831 h 218952"/>
                  <a:gd name="connsiteX0" fmla="*/ 0 w 1444273"/>
                  <a:gd name="connsiteY0" fmla="*/ 211668 h 211668"/>
                  <a:gd name="connsiteX1" fmla="*/ 502198 w 1444273"/>
                  <a:gd name="connsiteY1" fmla="*/ 175989 h 211668"/>
                  <a:gd name="connsiteX2" fmla="*/ 1052207 w 1444273"/>
                  <a:gd name="connsiteY2" fmla="*/ 73507 h 211668"/>
                  <a:gd name="connsiteX3" fmla="*/ 1279984 w 1444273"/>
                  <a:gd name="connsiteY3" fmla="*/ 30256 h 211668"/>
                  <a:gd name="connsiteX4" fmla="*/ 1444273 w 1444273"/>
                  <a:gd name="connsiteY4" fmla="*/ 1014 h 211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73" h="211668">
                    <a:moveTo>
                      <a:pt x="0" y="211668"/>
                    </a:moveTo>
                    <a:cubicBezTo>
                      <a:pt x="167399" y="199775"/>
                      <a:pt x="326830" y="199016"/>
                      <a:pt x="502198" y="175989"/>
                    </a:cubicBezTo>
                    <a:cubicBezTo>
                      <a:pt x="677566" y="152962"/>
                      <a:pt x="922576" y="97796"/>
                      <a:pt x="1052207" y="73507"/>
                    </a:cubicBezTo>
                    <a:lnTo>
                      <a:pt x="1279984" y="30256"/>
                    </a:lnTo>
                    <a:cubicBezTo>
                      <a:pt x="1345328" y="18174"/>
                      <a:pt x="1421536" y="-5132"/>
                      <a:pt x="1444273" y="1014"/>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18" name="Freeform: Shape 217">
                <a:extLst>
                  <a:ext uri="{FF2B5EF4-FFF2-40B4-BE49-F238E27FC236}">
                    <a16:creationId xmlns:a16="http://schemas.microsoft.com/office/drawing/2014/main" id="{540C80B2-67C5-48A5-969C-8EB5F8E72D11}"/>
                  </a:ext>
                </a:extLst>
              </p:cNvPr>
              <p:cNvSpPr/>
              <p:nvPr/>
            </p:nvSpPr>
            <p:spPr>
              <a:xfrm>
                <a:off x="2813206" y="2463480"/>
                <a:ext cx="1063273" cy="284691"/>
              </a:xfrm>
              <a:custGeom>
                <a:avLst/>
                <a:gdLst>
                  <a:gd name="connsiteX0" fmla="*/ 0 w 1423219"/>
                  <a:gd name="connsiteY0" fmla="*/ 418951 h 418951"/>
                  <a:gd name="connsiteX1" fmla="*/ 368709 w 1423219"/>
                  <a:gd name="connsiteY1" fmla="*/ 278842 h 418951"/>
                  <a:gd name="connsiteX2" fmla="*/ 811161 w 1423219"/>
                  <a:gd name="connsiteY2" fmla="*/ 123984 h 418951"/>
                  <a:gd name="connsiteX3" fmla="*/ 1275735 w 1423219"/>
                  <a:gd name="connsiteY3" fmla="*/ 13371 h 418951"/>
                  <a:gd name="connsiteX4" fmla="*/ 1423219 w 1423219"/>
                  <a:gd name="connsiteY4" fmla="*/ 5997 h 418951"/>
                  <a:gd name="connsiteX0" fmla="*/ 0 w 1415845"/>
                  <a:gd name="connsiteY0" fmla="*/ 418951 h 418951"/>
                  <a:gd name="connsiteX1" fmla="*/ 368709 w 1415845"/>
                  <a:gd name="connsiteY1" fmla="*/ 27884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15845"/>
                  <a:gd name="connsiteY0" fmla="*/ 418951 h 418951"/>
                  <a:gd name="connsiteX1" fmla="*/ 412667 w 1415845"/>
                  <a:gd name="connsiteY1" fmla="*/ 286202 h 418951"/>
                  <a:gd name="connsiteX2" fmla="*/ 811161 w 1415845"/>
                  <a:gd name="connsiteY2" fmla="*/ 123984 h 418951"/>
                  <a:gd name="connsiteX3" fmla="*/ 1275735 w 1415845"/>
                  <a:gd name="connsiteY3" fmla="*/ 13371 h 418951"/>
                  <a:gd name="connsiteX4" fmla="*/ 1415845 w 1415845"/>
                  <a:gd name="connsiteY4" fmla="*/ 5997 h 418951"/>
                  <a:gd name="connsiteX0" fmla="*/ 0 w 1430498"/>
                  <a:gd name="connsiteY0" fmla="*/ 461530 h 461530"/>
                  <a:gd name="connsiteX1" fmla="*/ 412667 w 1430498"/>
                  <a:gd name="connsiteY1" fmla="*/ 328781 h 461530"/>
                  <a:gd name="connsiteX2" fmla="*/ 811161 w 1430498"/>
                  <a:gd name="connsiteY2" fmla="*/ 166563 h 461530"/>
                  <a:gd name="connsiteX3" fmla="*/ 1275735 w 1430498"/>
                  <a:gd name="connsiteY3" fmla="*/ 55950 h 461530"/>
                  <a:gd name="connsiteX4" fmla="*/ 1430498 w 1430498"/>
                  <a:gd name="connsiteY4" fmla="*/ 733 h 461530"/>
                  <a:gd name="connsiteX0" fmla="*/ 0 w 1430498"/>
                  <a:gd name="connsiteY0" fmla="*/ 461810 h 461810"/>
                  <a:gd name="connsiteX1" fmla="*/ 412667 w 1430498"/>
                  <a:gd name="connsiteY1" fmla="*/ 329061 h 461810"/>
                  <a:gd name="connsiteX2" fmla="*/ 811161 w 1430498"/>
                  <a:gd name="connsiteY2" fmla="*/ 166843 h 461810"/>
                  <a:gd name="connsiteX3" fmla="*/ 1231775 w 1430498"/>
                  <a:gd name="connsiteY3" fmla="*/ 45189 h 461810"/>
                  <a:gd name="connsiteX4" fmla="*/ 1430498 w 1430498"/>
                  <a:gd name="connsiteY4" fmla="*/ 1013 h 461810"/>
                  <a:gd name="connsiteX0" fmla="*/ 0 w 1430498"/>
                  <a:gd name="connsiteY0" fmla="*/ 461810 h 461810"/>
                  <a:gd name="connsiteX1" fmla="*/ 419545 w 1430498"/>
                  <a:gd name="connsiteY1" fmla="*/ 372421 h 461810"/>
                  <a:gd name="connsiteX2" fmla="*/ 811161 w 1430498"/>
                  <a:gd name="connsiteY2" fmla="*/ 166843 h 461810"/>
                  <a:gd name="connsiteX3" fmla="*/ 1231775 w 1430498"/>
                  <a:gd name="connsiteY3" fmla="*/ 45189 h 461810"/>
                  <a:gd name="connsiteX4" fmla="*/ 1430498 w 1430498"/>
                  <a:gd name="connsiteY4" fmla="*/ 1013 h 461810"/>
                  <a:gd name="connsiteX0" fmla="*/ 0 w 1430498"/>
                  <a:gd name="connsiteY0" fmla="*/ 461997 h 461997"/>
                  <a:gd name="connsiteX1" fmla="*/ 419545 w 1430498"/>
                  <a:gd name="connsiteY1" fmla="*/ 372608 h 461997"/>
                  <a:gd name="connsiteX2" fmla="*/ 831795 w 1430498"/>
                  <a:gd name="connsiteY2" fmla="*/ 195938 h 461997"/>
                  <a:gd name="connsiteX3" fmla="*/ 1231775 w 1430498"/>
                  <a:gd name="connsiteY3" fmla="*/ 45376 h 461997"/>
                  <a:gd name="connsiteX4" fmla="*/ 1430498 w 1430498"/>
                  <a:gd name="connsiteY4" fmla="*/ 1200 h 461997"/>
                  <a:gd name="connsiteX0" fmla="*/ 0 w 1430498"/>
                  <a:gd name="connsiteY0" fmla="*/ 467682 h 467682"/>
                  <a:gd name="connsiteX1" fmla="*/ 419545 w 1430498"/>
                  <a:gd name="connsiteY1" fmla="*/ 378293 h 467682"/>
                  <a:gd name="connsiteX2" fmla="*/ 831795 w 1430498"/>
                  <a:gd name="connsiteY2" fmla="*/ 201623 h 467682"/>
                  <a:gd name="connsiteX3" fmla="*/ 1224896 w 1430498"/>
                  <a:gd name="connsiteY3" fmla="*/ 22154 h 467682"/>
                  <a:gd name="connsiteX4" fmla="*/ 1430498 w 1430498"/>
                  <a:gd name="connsiteY4" fmla="*/ 6885 h 467682"/>
                  <a:gd name="connsiteX0" fmla="*/ 0 w 1423620"/>
                  <a:gd name="connsiteY0" fmla="*/ 526426 h 526426"/>
                  <a:gd name="connsiteX1" fmla="*/ 419545 w 1423620"/>
                  <a:gd name="connsiteY1" fmla="*/ 437037 h 526426"/>
                  <a:gd name="connsiteX2" fmla="*/ 831795 w 1423620"/>
                  <a:gd name="connsiteY2" fmla="*/ 260367 h 526426"/>
                  <a:gd name="connsiteX3" fmla="*/ 1224896 w 1423620"/>
                  <a:gd name="connsiteY3" fmla="*/ 80898 h 526426"/>
                  <a:gd name="connsiteX4" fmla="*/ 1423620 w 1423620"/>
                  <a:gd name="connsiteY4" fmla="*/ 587 h 526426"/>
                  <a:gd name="connsiteX0" fmla="*/ 0 w 1423620"/>
                  <a:gd name="connsiteY0" fmla="*/ 526426 h 526426"/>
                  <a:gd name="connsiteX1" fmla="*/ 419545 w 1423620"/>
                  <a:gd name="connsiteY1" fmla="*/ 415357 h 526426"/>
                  <a:gd name="connsiteX2" fmla="*/ 831795 w 1423620"/>
                  <a:gd name="connsiteY2" fmla="*/ 260367 h 526426"/>
                  <a:gd name="connsiteX3" fmla="*/ 1224896 w 1423620"/>
                  <a:gd name="connsiteY3" fmla="*/ 80898 h 526426"/>
                  <a:gd name="connsiteX4" fmla="*/ 1423620 w 1423620"/>
                  <a:gd name="connsiteY4" fmla="*/ 587 h 526426"/>
                  <a:gd name="connsiteX0" fmla="*/ 0 w 1423620"/>
                  <a:gd name="connsiteY0" fmla="*/ 526208 h 526208"/>
                  <a:gd name="connsiteX1" fmla="*/ 419545 w 1423620"/>
                  <a:gd name="connsiteY1" fmla="*/ 415139 h 526208"/>
                  <a:gd name="connsiteX2" fmla="*/ 831795 w 1423620"/>
                  <a:gd name="connsiteY2" fmla="*/ 260149 h 526208"/>
                  <a:gd name="connsiteX3" fmla="*/ 1218018 w 1423620"/>
                  <a:gd name="connsiteY3" fmla="*/ 109587 h 526208"/>
                  <a:gd name="connsiteX4" fmla="*/ 1423620 w 1423620"/>
                  <a:gd name="connsiteY4" fmla="*/ 369 h 526208"/>
                  <a:gd name="connsiteX0" fmla="*/ 0 w 1430498"/>
                  <a:gd name="connsiteY0" fmla="*/ 490309 h 490309"/>
                  <a:gd name="connsiteX1" fmla="*/ 419545 w 1430498"/>
                  <a:gd name="connsiteY1" fmla="*/ 379240 h 490309"/>
                  <a:gd name="connsiteX2" fmla="*/ 831795 w 1430498"/>
                  <a:gd name="connsiteY2" fmla="*/ 224250 h 490309"/>
                  <a:gd name="connsiteX3" fmla="*/ 1218018 w 1430498"/>
                  <a:gd name="connsiteY3" fmla="*/ 73688 h 490309"/>
                  <a:gd name="connsiteX4" fmla="*/ 1430498 w 1430498"/>
                  <a:gd name="connsiteY4" fmla="*/ 604 h 490309"/>
                  <a:gd name="connsiteX0" fmla="*/ 0 w 1430498"/>
                  <a:gd name="connsiteY0" fmla="*/ 490048 h 490048"/>
                  <a:gd name="connsiteX1" fmla="*/ 419545 w 1430498"/>
                  <a:gd name="connsiteY1" fmla="*/ 378979 h 490048"/>
                  <a:gd name="connsiteX2" fmla="*/ 831795 w 1430498"/>
                  <a:gd name="connsiteY2" fmla="*/ 223989 h 490048"/>
                  <a:gd name="connsiteX3" fmla="*/ 1224896 w 1430498"/>
                  <a:gd name="connsiteY3" fmla="*/ 109561 h 490048"/>
                  <a:gd name="connsiteX4" fmla="*/ 1430498 w 1430498"/>
                  <a:gd name="connsiteY4" fmla="*/ 343 h 490048"/>
                  <a:gd name="connsiteX0" fmla="*/ 0 w 1430498"/>
                  <a:gd name="connsiteY0" fmla="*/ 425639 h 425639"/>
                  <a:gd name="connsiteX1" fmla="*/ 419545 w 1430498"/>
                  <a:gd name="connsiteY1" fmla="*/ 314570 h 425639"/>
                  <a:gd name="connsiteX2" fmla="*/ 831795 w 1430498"/>
                  <a:gd name="connsiteY2" fmla="*/ 159580 h 425639"/>
                  <a:gd name="connsiteX3" fmla="*/ 1224896 w 1430498"/>
                  <a:gd name="connsiteY3" fmla="*/ 45152 h 425639"/>
                  <a:gd name="connsiteX4" fmla="*/ 1430498 w 1430498"/>
                  <a:gd name="connsiteY4" fmla="*/ 975 h 425639"/>
                  <a:gd name="connsiteX0" fmla="*/ 0 w 1430498"/>
                  <a:gd name="connsiteY0" fmla="*/ 425677 h 425677"/>
                  <a:gd name="connsiteX1" fmla="*/ 419545 w 1430498"/>
                  <a:gd name="connsiteY1" fmla="*/ 314608 h 425677"/>
                  <a:gd name="connsiteX2" fmla="*/ 838673 w 1430498"/>
                  <a:gd name="connsiteY2" fmla="*/ 166845 h 425677"/>
                  <a:gd name="connsiteX3" fmla="*/ 1224896 w 1430498"/>
                  <a:gd name="connsiteY3" fmla="*/ 45190 h 425677"/>
                  <a:gd name="connsiteX4" fmla="*/ 1430498 w 1430498"/>
                  <a:gd name="connsiteY4" fmla="*/ 1013 h 42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98" h="425677">
                    <a:moveTo>
                      <a:pt x="0" y="425677"/>
                    </a:moveTo>
                    <a:cubicBezTo>
                      <a:pt x="139848" y="395881"/>
                      <a:pt x="279766" y="357747"/>
                      <a:pt x="419545" y="314608"/>
                    </a:cubicBezTo>
                    <a:cubicBezTo>
                      <a:pt x="559324" y="271469"/>
                      <a:pt x="704448" y="211748"/>
                      <a:pt x="838673" y="166845"/>
                    </a:cubicBezTo>
                    <a:cubicBezTo>
                      <a:pt x="972898" y="121942"/>
                      <a:pt x="1126259" y="72829"/>
                      <a:pt x="1224896" y="45190"/>
                    </a:cubicBezTo>
                    <a:cubicBezTo>
                      <a:pt x="1323534" y="17551"/>
                      <a:pt x="1407761" y="-5133"/>
                      <a:pt x="1430498" y="1013"/>
                    </a:cubicBezTo>
                  </a:path>
                </a:pathLst>
              </a:custGeom>
              <a:no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219" name="Straight Connector 218">
                <a:extLst>
                  <a:ext uri="{FF2B5EF4-FFF2-40B4-BE49-F238E27FC236}">
                    <a16:creationId xmlns:a16="http://schemas.microsoft.com/office/drawing/2014/main" id="{7DA59306-8755-48AE-8E8B-6A11A030A757}"/>
                  </a:ext>
                </a:extLst>
              </p:cNvPr>
              <p:cNvCxnSpPr>
                <a:cxnSpLocks/>
              </p:cNvCxnSpPr>
              <p:nvPr/>
            </p:nvCxnSpPr>
            <p:spPr>
              <a:xfrm flipV="1">
                <a:off x="2808509" y="2037911"/>
                <a:ext cx="0" cy="12072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1369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D8E8C8-705A-4D72-8A13-6E76C9325B7B}"/>
              </a:ext>
            </a:extLst>
          </p:cNvPr>
          <p:cNvPicPr>
            <a:picLocks noChangeAspect="1"/>
          </p:cNvPicPr>
          <p:nvPr/>
        </p:nvPicPr>
        <p:blipFill>
          <a:blip r:embed="rId3"/>
          <a:stretch>
            <a:fillRect/>
          </a:stretch>
        </p:blipFill>
        <p:spPr>
          <a:xfrm>
            <a:off x="655637" y="525462"/>
            <a:ext cx="10710160" cy="6257558"/>
          </a:xfrm>
          <a:prstGeom prst="rect">
            <a:avLst/>
          </a:prstGeom>
        </p:spPr>
      </p:pic>
    </p:spTree>
    <p:extLst>
      <p:ext uri="{BB962C8B-B14F-4D97-AF65-F5344CB8AC3E}">
        <p14:creationId xmlns:p14="http://schemas.microsoft.com/office/powerpoint/2010/main" val="216958797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E4B5-850B-43F0-8CFC-7AE7C72DC8B7}"/>
              </a:ext>
            </a:extLst>
          </p:cNvPr>
          <p:cNvSpPr>
            <a:spLocks noGrp="1"/>
          </p:cNvSpPr>
          <p:nvPr>
            <p:ph type="title"/>
          </p:nvPr>
        </p:nvSpPr>
        <p:spPr/>
        <p:txBody>
          <a:bodyPr/>
          <a:lstStyle/>
          <a:p>
            <a:r>
              <a:rPr lang="en-US" dirty="0"/>
              <a:t>Demo: Complete application</a:t>
            </a:r>
          </a:p>
        </p:txBody>
      </p:sp>
      <p:sp>
        <p:nvSpPr>
          <p:cNvPr id="3" name="Text Placeholder 2">
            <a:extLst>
              <a:ext uri="{FF2B5EF4-FFF2-40B4-BE49-F238E27FC236}">
                <a16:creationId xmlns:a16="http://schemas.microsoft.com/office/drawing/2014/main" id="{89BC51F6-F865-45BF-828A-002DAF3F9C8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63222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2742" y="928413"/>
            <a:ext cx="4736364" cy="1016329"/>
          </a:xfrm>
        </p:spPr>
        <p:txBody>
          <a:bodyPr/>
          <a:lstStyle/>
          <a:p>
            <a:r>
              <a:rPr lang="en-AU" b="1" dirty="0">
                <a:latin typeface="+mn-lt"/>
              </a:rPr>
              <a:t>Typical application </a:t>
            </a:r>
            <a:br>
              <a:rPr lang="en-AU" dirty="0"/>
            </a:br>
            <a:r>
              <a:rPr lang="en-AU" sz="2856" dirty="0"/>
              <a:t>SaaS application</a:t>
            </a:r>
            <a:endParaRPr lang="en-AU" dirty="0"/>
          </a:p>
        </p:txBody>
      </p:sp>
      <p:sp>
        <p:nvSpPr>
          <p:cNvPr id="4" name="Text Placeholder 10"/>
          <p:cNvSpPr txBox="1">
            <a:spLocks/>
          </p:cNvSpPr>
          <p:nvPr/>
        </p:nvSpPr>
        <p:spPr>
          <a:xfrm>
            <a:off x="486365" y="2997953"/>
            <a:ext cx="4033720" cy="3142698"/>
          </a:xfrm>
          <a:prstGeom prst="rect">
            <a:avLst/>
          </a:prstGeom>
        </p:spPr>
        <p:txBody>
          <a:bodyPr vert="horz" wrap="square" lIns="93260" tIns="0" rIns="93260" bIns="9326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spcBef>
                <a:spcPts val="1020"/>
              </a:spcBef>
              <a:spcAft>
                <a:spcPts val="612"/>
              </a:spcAft>
            </a:pPr>
            <a:r>
              <a:rPr lang="en-AU" sz="1836" kern="0" dirty="0">
                <a:solidFill>
                  <a:srgbClr val="FFFFFF"/>
                </a:solidFill>
                <a:ea typeface="Segoe UI Black" panose="020B0A02040204020203" pitchFamily="34" charset="0"/>
              </a:rPr>
              <a:t>Each app drives specific value for users</a:t>
            </a:r>
          </a:p>
          <a:p>
            <a:pPr marL="233149" indent="-233149" defTabSz="932597">
              <a:spcBef>
                <a:spcPts val="1020"/>
              </a:spcBef>
              <a:spcAft>
                <a:spcPts val="612"/>
              </a:spcAft>
            </a:pPr>
            <a:r>
              <a:rPr lang="en-AU" sz="1836" kern="0" dirty="0">
                <a:solidFill>
                  <a:srgbClr val="FFFFFF"/>
                </a:solidFill>
                <a:ea typeface="Segoe UI Black" panose="020B0A02040204020203" pitchFamily="34" charset="0"/>
              </a:rPr>
              <a:t>Analytics is most valued when integrated into the application workflow</a:t>
            </a:r>
          </a:p>
          <a:p>
            <a:pPr marL="233149" indent="-233149" defTabSz="932597">
              <a:spcBef>
                <a:spcPts val="1020"/>
              </a:spcBef>
              <a:spcAft>
                <a:spcPts val="612"/>
              </a:spcAft>
            </a:pPr>
            <a:endParaRPr lang="en-AU" sz="1836" kern="0" dirty="0">
              <a:solidFill>
                <a:srgbClr val="FFFFFF"/>
              </a:solidFill>
              <a:ea typeface="Segoe UI Black" panose="020B0A02040204020203" pitchFamily="34" charset="0"/>
            </a:endParaRPr>
          </a:p>
        </p:txBody>
      </p:sp>
      <p:sp>
        <p:nvSpPr>
          <p:cNvPr id="30" name="Rectangle 29"/>
          <p:cNvSpPr/>
          <p:nvPr/>
        </p:nvSpPr>
        <p:spPr>
          <a:xfrm>
            <a:off x="6065563" y="2754615"/>
            <a:ext cx="5402477" cy="25628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1" name="TextBox 30"/>
          <p:cNvSpPr txBox="1"/>
          <p:nvPr/>
        </p:nvSpPr>
        <p:spPr>
          <a:xfrm>
            <a:off x="6146310" y="2841371"/>
            <a:ext cx="2954540" cy="318286"/>
          </a:xfrm>
          <a:prstGeom prst="rect">
            <a:avLst/>
          </a:prstGeom>
          <a:noFill/>
        </p:spPr>
        <p:txBody>
          <a:bodyPr wrap="square" rtlCol="0">
            <a:spAutoFit/>
          </a:bodyPr>
          <a:lstStyle/>
          <a:p>
            <a:pPr defTabSz="932597"/>
            <a:r>
              <a:rPr lang="en-US" sz="1428" b="1" dirty="0">
                <a:solidFill>
                  <a:prstClr val="black"/>
                </a:solidFill>
                <a:latin typeface="Segoe UI"/>
              </a:rPr>
              <a:t>Application</a:t>
            </a:r>
          </a:p>
        </p:txBody>
      </p:sp>
      <p:cxnSp>
        <p:nvCxnSpPr>
          <p:cNvPr id="35" name="Straight Arrow Connector 34"/>
          <p:cNvCxnSpPr>
            <a:cxnSpLocks/>
          </p:cNvCxnSpPr>
          <p:nvPr/>
        </p:nvCxnSpPr>
        <p:spPr>
          <a:xfrm>
            <a:off x="7827759" y="1329667"/>
            <a:ext cx="5978" cy="1432349"/>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3184" y="1317935"/>
            <a:ext cx="5978" cy="1401967"/>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65561" y="2131094"/>
            <a:ext cx="5402477" cy="318286"/>
          </a:xfrm>
          <a:prstGeom prst="rect">
            <a:avLst/>
          </a:prstGeom>
          <a:solidFill>
            <a:schemeClr val="accent3"/>
          </a:solidFill>
        </p:spPr>
        <p:txBody>
          <a:bodyPr wrap="square" rtlCol="0">
            <a:spAutoFit/>
          </a:bodyPr>
          <a:lstStyle/>
          <a:p>
            <a:pPr algn="ctr" defTabSz="932597"/>
            <a:r>
              <a:rPr lang="en-US" sz="1428" b="1" dirty="0">
                <a:solidFill>
                  <a:prstClr val="black"/>
                </a:solidFill>
                <a:latin typeface="Segoe UI"/>
              </a:rPr>
              <a:t>Application Driven Row Level Security</a:t>
            </a:r>
          </a:p>
        </p:txBody>
      </p:sp>
      <p:sp>
        <p:nvSpPr>
          <p:cNvPr id="38" name="TextBox 37"/>
          <p:cNvSpPr txBox="1"/>
          <p:nvPr/>
        </p:nvSpPr>
        <p:spPr>
          <a:xfrm>
            <a:off x="6065562" y="1635268"/>
            <a:ext cx="5402476" cy="318286"/>
          </a:xfrm>
          <a:prstGeom prst="rect">
            <a:avLst/>
          </a:prstGeom>
          <a:solidFill>
            <a:schemeClr val="accent1"/>
          </a:solidFill>
        </p:spPr>
        <p:txBody>
          <a:bodyPr wrap="square" rtlCol="0">
            <a:spAutoFit/>
          </a:bodyPr>
          <a:lstStyle/>
          <a:p>
            <a:pPr algn="ctr" defTabSz="932597"/>
            <a:r>
              <a:rPr lang="en-US" sz="1428" b="1" dirty="0">
                <a:solidFill>
                  <a:srgbClr val="FFFFFF"/>
                </a:solidFill>
                <a:latin typeface="Segoe UI"/>
              </a:rPr>
              <a:t>Application UI/Permission Logic</a:t>
            </a:r>
          </a:p>
        </p:txBody>
      </p:sp>
      <p:sp>
        <p:nvSpPr>
          <p:cNvPr id="39" name="TextBox 38"/>
          <p:cNvSpPr txBox="1"/>
          <p:nvPr/>
        </p:nvSpPr>
        <p:spPr>
          <a:xfrm>
            <a:off x="6037969" y="1015763"/>
            <a:ext cx="5402476" cy="318286"/>
          </a:xfrm>
          <a:prstGeom prst="rect">
            <a:avLst/>
          </a:prstGeom>
          <a:solidFill>
            <a:schemeClr val="bg1">
              <a:lumMod val="95000"/>
            </a:schemeClr>
          </a:solidFill>
        </p:spPr>
        <p:txBody>
          <a:bodyPr wrap="square" rtlCol="0">
            <a:spAutoFit/>
          </a:bodyPr>
          <a:lstStyle/>
          <a:p>
            <a:pPr algn="ctr" defTabSz="932597"/>
            <a:r>
              <a:rPr lang="en-US" sz="1428" b="1" dirty="0">
                <a:solidFill>
                  <a:prstClr val="black"/>
                </a:solidFill>
                <a:latin typeface="Segoe UI"/>
              </a:rPr>
              <a:t>Application User</a:t>
            </a:r>
          </a:p>
        </p:txBody>
      </p:sp>
      <p:sp>
        <p:nvSpPr>
          <p:cNvPr id="41" name="Freeform 34"/>
          <p:cNvSpPr/>
          <p:nvPr/>
        </p:nvSpPr>
        <p:spPr>
          <a:xfrm>
            <a:off x="8377846" y="211322"/>
            <a:ext cx="609593" cy="695880"/>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black"/>
              </a:solidFill>
              <a:latin typeface="Segoe UI"/>
            </a:endParaRPr>
          </a:p>
        </p:txBody>
      </p:sp>
      <p:sp>
        <p:nvSpPr>
          <p:cNvPr id="48" name="Rectangle 47"/>
          <p:cNvSpPr/>
          <p:nvPr/>
        </p:nvSpPr>
        <p:spPr>
          <a:xfrm>
            <a:off x="6037971" y="5849465"/>
            <a:ext cx="5457661" cy="943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9" name="TextBox 48"/>
          <p:cNvSpPr txBox="1"/>
          <p:nvPr/>
        </p:nvSpPr>
        <p:spPr>
          <a:xfrm>
            <a:off x="7314958" y="6119234"/>
            <a:ext cx="2954540" cy="318286"/>
          </a:xfrm>
          <a:prstGeom prst="rect">
            <a:avLst/>
          </a:prstGeom>
          <a:noFill/>
        </p:spPr>
        <p:txBody>
          <a:bodyPr wrap="square" rtlCol="0">
            <a:spAutoFit/>
          </a:bodyPr>
          <a:lstStyle/>
          <a:p>
            <a:pPr algn="ctr" defTabSz="932597"/>
            <a:r>
              <a:rPr lang="en-US" sz="1428" b="1" dirty="0">
                <a:solidFill>
                  <a:srgbClr val="FFFFFF"/>
                </a:solidFill>
                <a:latin typeface="Segoe UI"/>
              </a:rPr>
              <a:t>Application Storage</a:t>
            </a:r>
          </a:p>
        </p:txBody>
      </p:sp>
      <p:sp>
        <p:nvSpPr>
          <p:cNvPr id="71" name="TextBox 70"/>
          <p:cNvSpPr txBox="1"/>
          <p:nvPr/>
        </p:nvSpPr>
        <p:spPr>
          <a:xfrm>
            <a:off x="-222732" y="8480891"/>
            <a:ext cx="1601463"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data</a:t>
            </a:r>
          </a:p>
        </p:txBody>
      </p:sp>
      <p:sp>
        <p:nvSpPr>
          <p:cNvPr id="72" name="Freeform 5"/>
          <p:cNvSpPr>
            <a:spLocks noEditPoints="1"/>
          </p:cNvSpPr>
          <p:nvPr/>
        </p:nvSpPr>
        <p:spPr bwMode="black">
          <a:xfrm>
            <a:off x="252624" y="7895628"/>
            <a:ext cx="650753" cy="50501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FFFFFF"/>
              </a:solidFill>
              <a:latin typeface="Segoe UI"/>
            </a:endParaRPr>
          </a:p>
        </p:txBody>
      </p:sp>
      <p:sp>
        <p:nvSpPr>
          <p:cNvPr id="73" name="TextBox 72"/>
          <p:cNvSpPr txBox="1"/>
          <p:nvPr/>
        </p:nvSpPr>
        <p:spPr>
          <a:xfrm>
            <a:off x="1008823" y="780509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Query</a:t>
            </a:r>
          </a:p>
        </p:txBody>
      </p:sp>
      <p:sp>
        <p:nvSpPr>
          <p:cNvPr id="74" name="Freeform 35"/>
          <p:cNvSpPr/>
          <p:nvPr/>
        </p:nvSpPr>
        <p:spPr>
          <a:xfrm>
            <a:off x="3596267" y="7696569"/>
            <a:ext cx="616768" cy="704072"/>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dirty="0">
              <a:solidFill>
                <a:prstClr val="black"/>
              </a:solidFill>
              <a:latin typeface="Segoe UI"/>
            </a:endParaRPr>
          </a:p>
        </p:txBody>
      </p:sp>
      <p:sp>
        <p:nvSpPr>
          <p:cNvPr id="75" name="Right Arrow 36"/>
          <p:cNvSpPr/>
          <p:nvPr/>
        </p:nvSpPr>
        <p:spPr>
          <a:xfrm flipH="1">
            <a:off x="2956551" y="8023000"/>
            <a:ext cx="553619"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rgbClr val="FFC000"/>
              </a:solidFill>
              <a:latin typeface="Segoe UI"/>
            </a:endParaRPr>
          </a:p>
        </p:txBody>
      </p:sp>
      <p:sp>
        <p:nvSpPr>
          <p:cNvPr id="76" name="TextBox 75"/>
          <p:cNvSpPr txBox="1"/>
          <p:nvPr/>
        </p:nvSpPr>
        <p:spPr>
          <a:xfrm>
            <a:off x="3289217" y="8480891"/>
            <a:ext cx="1230868"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users</a:t>
            </a:r>
          </a:p>
        </p:txBody>
      </p:sp>
      <p:sp>
        <p:nvSpPr>
          <p:cNvPr id="77" name="Freeform 128"/>
          <p:cNvSpPr>
            <a:spLocks noEditPoints="1"/>
          </p:cNvSpPr>
          <p:nvPr/>
        </p:nvSpPr>
        <p:spPr bwMode="black">
          <a:xfrm>
            <a:off x="2358460" y="9117087"/>
            <a:ext cx="435962" cy="3836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002050"/>
          </a:solidFill>
          <a:ln>
            <a:noFill/>
          </a:ln>
          <a:extLst/>
        </p:spPr>
        <p:txBody>
          <a:bodyPr vert="horz" wrap="square" lIns="124330" tIns="62165" rIns="124330" bIns="62165" numCol="1" anchor="t" anchorCtr="0" compatLnSpc="1">
            <a:prstTxWarp prst="textNoShape">
              <a:avLst/>
            </a:prstTxWarp>
          </a:bodyPr>
          <a:lstStyle/>
          <a:p>
            <a:pPr defTabSz="1243192">
              <a:defRPr/>
            </a:pPr>
            <a:endParaRPr lang="en-US" sz="2448" kern="0">
              <a:solidFill>
                <a:srgbClr val="FFFFFF"/>
              </a:solidFill>
              <a:latin typeface="Segoe UI"/>
            </a:endParaRPr>
          </a:p>
        </p:txBody>
      </p:sp>
      <p:sp>
        <p:nvSpPr>
          <p:cNvPr id="78" name="Rounded Rectangle 39"/>
          <p:cNvSpPr/>
          <p:nvPr/>
        </p:nvSpPr>
        <p:spPr>
          <a:xfrm>
            <a:off x="8902183" y="8851205"/>
            <a:ext cx="397333" cy="397333"/>
          </a:xfrm>
          <a:prstGeom prst="roundRect">
            <a:avLst>
              <a:gd name="adj" fmla="val 0"/>
            </a:avLst>
          </a:prstGeom>
          <a:solidFill>
            <a:schemeClr val="bg1"/>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a:solidFill>
                <a:sysClr val="windowText" lastClr="000000"/>
              </a:solidFill>
              <a:latin typeface="Segoe UI"/>
            </a:endParaRPr>
          </a:p>
        </p:txBody>
      </p:sp>
      <p:sp>
        <p:nvSpPr>
          <p:cNvPr id="80" name="Left Arrow 43"/>
          <p:cNvSpPr/>
          <p:nvPr/>
        </p:nvSpPr>
        <p:spPr>
          <a:xfrm rot="5400000" flipH="1">
            <a:off x="8642470" y="5518318"/>
            <a:ext cx="350413" cy="169013"/>
          </a:xfrm>
          <a:prstGeom prst="lef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1" name="TextBox 80"/>
          <p:cNvSpPr txBox="1"/>
          <p:nvPr/>
        </p:nvSpPr>
        <p:spPr>
          <a:xfrm>
            <a:off x="-1035928" y="762881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Cache</a:t>
            </a:r>
          </a:p>
        </p:txBody>
      </p:sp>
      <p:sp>
        <p:nvSpPr>
          <p:cNvPr id="82" name="Right Arrow 46"/>
          <p:cNvSpPr/>
          <p:nvPr/>
        </p:nvSpPr>
        <p:spPr>
          <a:xfrm flipH="1">
            <a:off x="987784" y="8023000"/>
            <a:ext cx="1281047"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3" name="Freeform 19"/>
          <p:cNvSpPr/>
          <p:nvPr/>
        </p:nvSpPr>
        <p:spPr>
          <a:xfrm>
            <a:off x="7314958" y="7856362"/>
            <a:ext cx="206890" cy="15620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2050"/>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4"/>
            <a:endParaRPr lang="en-US" kern="0">
              <a:solidFill>
                <a:sysClr val="windowText" lastClr="000000"/>
              </a:solidFill>
              <a:latin typeface="Segoe UI"/>
            </a:endParaRPr>
          </a:p>
        </p:txBody>
      </p:sp>
      <p:sp>
        <p:nvSpPr>
          <p:cNvPr id="33" name="TextBox 32"/>
          <p:cNvSpPr txBox="1"/>
          <p:nvPr/>
        </p:nvSpPr>
        <p:spPr>
          <a:xfrm>
            <a:off x="8117042" y="4745818"/>
            <a:ext cx="1244333" cy="318286"/>
          </a:xfrm>
          <a:prstGeom prst="rect">
            <a:avLst/>
          </a:prstGeom>
          <a:noFill/>
        </p:spPr>
        <p:txBody>
          <a:bodyPr wrap="square" rtlCol="0">
            <a:spAutoFit/>
          </a:bodyPr>
          <a:lstStyle/>
          <a:p>
            <a:pPr algn="ctr" defTabSz="932597"/>
            <a:r>
              <a:rPr lang="en-US" sz="1428" dirty="0">
                <a:solidFill>
                  <a:prstClr val="black"/>
                </a:solidFill>
                <a:latin typeface="Segoe UI"/>
              </a:rPr>
              <a:t>Workflow</a:t>
            </a:r>
          </a:p>
        </p:txBody>
      </p:sp>
      <p:grpSp>
        <p:nvGrpSpPr>
          <p:cNvPr id="7" name="Group 6"/>
          <p:cNvGrpSpPr/>
          <p:nvPr/>
        </p:nvGrpSpPr>
        <p:grpSpPr>
          <a:xfrm>
            <a:off x="9496479" y="3750598"/>
            <a:ext cx="1649307" cy="1325739"/>
            <a:chOff x="9310255" y="3677391"/>
            <a:chExt cx="1617114" cy="1299862"/>
          </a:xfrm>
        </p:grpSpPr>
        <p:cxnSp>
          <p:nvCxnSpPr>
            <p:cNvPr id="34" name="Straight Connector 33"/>
            <p:cNvCxnSpPr>
              <a:cxnSpLocks/>
            </p:cNvCxnSpPr>
            <p:nvPr/>
          </p:nvCxnSpPr>
          <p:spPr>
            <a:xfrm>
              <a:off x="9310255" y="3943601"/>
              <a:ext cx="329844"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584575" y="4663537"/>
              <a:ext cx="1342794" cy="313716"/>
            </a:xfrm>
            <a:prstGeom prst="rect">
              <a:avLst/>
            </a:prstGeom>
            <a:noFill/>
          </p:spPr>
          <p:txBody>
            <a:bodyPr wrap="square" rtlCol="0">
              <a:spAutoFit/>
            </a:bodyPr>
            <a:lstStyle/>
            <a:p>
              <a:pPr algn="ctr" defTabSz="932597"/>
              <a:r>
                <a:rPr lang="en-US" sz="1428" dirty="0">
                  <a:solidFill>
                    <a:prstClr val="black"/>
                  </a:solidFill>
                  <a:latin typeface="Segoe UI"/>
                </a:rPr>
                <a:t>Analytics</a:t>
              </a:r>
            </a:p>
          </p:txBody>
        </p:sp>
        <p:grpSp>
          <p:nvGrpSpPr>
            <p:cNvPr id="2" name="Group 1"/>
            <p:cNvGrpSpPr/>
            <p:nvPr/>
          </p:nvGrpSpPr>
          <p:grpSpPr>
            <a:xfrm>
              <a:off x="9841912" y="3677391"/>
              <a:ext cx="681898" cy="571256"/>
              <a:chOff x="6792013" y="-1554742"/>
              <a:chExt cx="681898" cy="571256"/>
            </a:xfrm>
          </p:grpSpPr>
          <p:sp>
            <p:nvSpPr>
              <p:cNvPr id="44" name="Rounded Rectangle 27"/>
              <p:cNvSpPr/>
              <p:nvPr/>
            </p:nvSpPr>
            <p:spPr>
              <a:xfrm>
                <a:off x="6792013" y="-1554742"/>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5" name="Freeform 28"/>
              <p:cNvSpPr/>
              <p:nvPr/>
            </p:nvSpPr>
            <p:spPr bwMode="auto">
              <a:xfrm>
                <a:off x="6968693" y="-1442732"/>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 name="Group 5"/>
          <p:cNvGrpSpPr/>
          <p:nvPr/>
        </p:nvGrpSpPr>
        <p:grpSpPr>
          <a:xfrm>
            <a:off x="6326788" y="3592009"/>
            <a:ext cx="1191709" cy="892386"/>
            <a:chOff x="8471651" y="7330302"/>
            <a:chExt cx="1168448" cy="874968"/>
          </a:xfrm>
        </p:grpSpPr>
        <p:sp>
          <p:nvSpPr>
            <p:cNvPr id="69" name="Rectangle 68"/>
            <p:cNvSpPr/>
            <p:nvPr/>
          </p:nvSpPr>
          <p:spPr>
            <a:xfrm>
              <a:off x="8490460" y="7365396"/>
              <a:ext cx="1149639" cy="839874"/>
            </a:xfrm>
            <a:prstGeom prst="rect">
              <a:avLst/>
            </a:prstGeom>
            <a:solidFill>
              <a:srgbClr val="E5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79" name="Freeform 41"/>
            <p:cNvSpPr/>
            <p:nvPr/>
          </p:nvSpPr>
          <p:spPr>
            <a:xfrm>
              <a:off x="8471651" y="7330302"/>
              <a:ext cx="1168448" cy="874968"/>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1"/>
            </a:solidFill>
            <a:ln w="12700" cap="flat" cmpd="sng" algn="ctr">
              <a:noFill/>
              <a:prstDash val="solid"/>
              <a:miter lim="800000"/>
            </a:ln>
            <a:effectLst/>
          </p:spPr>
          <p:txBody>
            <a:bodyPr rtlCol="0" anchor="ctr"/>
            <a:lstStyle/>
            <a:p>
              <a:pPr algn="ctr" defTabSz="914224">
                <a:defRPr/>
              </a:pPr>
              <a:endParaRPr lang="en-US" sz="1836" kern="0">
                <a:solidFill>
                  <a:prstClr val="white"/>
                </a:solidFill>
                <a:latin typeface="Segoe UI"/>
              </a:endParaRPr>
            </a:p>
          </p:txBody>
        </p:sp>
      </p:grpSp>
      <p:grpSp>
        <p:nvGrpSpPr>
          <p:cNvPr id="84" name="Group 83"/>
          <p:cNvGrpSpPr/>
          <p:nvPr/>
        </p:nvGrpSpPr>
        <p:grpSpPr>
          <a:xfrm rot="19800000">
            <a:off x="8355757" y="3779449"/>
            <a:ext cx="794711" cy="526218"/>
            <a:chOff x="228586" y="3732906"/>
            <a:chExt cx="3039980" cy="1912400"/>
          </a:xfrm>
          <a:solidFill>
            <a:schemeClr val="accent1"/>
          </a:solidFill>
        </p:grpSpPr>
        <p:sp>
          <p:nvSpPr>
            <p:cNvPr id="85" name="Freeform 78"/>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79"/>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7" name="TextBox 86"/>
          <p:cNvSpPr txBox="1"/>
          <p:nvPr/>
        </p:nvSpPr>
        <p:spPr>
          <a:xfrm>
            <a:off x="6379246" y="4745819"/>
            <a:ext cx="1244333" cy="318286"/>
          </a:xfrm>
          <a:prstGeom prst="rect">
            <a:avLst/>
          </a:prstGeom>
          <a:noFill/>
        </p:spPr>
        <p:txBody>
          <a:bodyPr wrap="square" rtlCol="0">
            <a:spAutoFit/>
          </a:bodyPr>
          <a:lstStyle/>
          <a:p>
            <a:pPr algn="ctr" defTabSz="932597"/>
            <a:r>
              <a:rPr lang="en-US" sz="1428" dirty="0">
                <a:solidFill>
                  <a:prstClr val="black"/>
                </a:solidFill>
                <a:latin typeface="Segoe UI"/>
              </a:rPr>
              <a:t>UI</a:t>
            </a:r>
          </a:p>
        </p:txBody>
      </p:sp>
      <p:cxnSp>
        <p:nvCxnSpPr>
          <p:cNvPr id="88" name="Straight Connector 87"/>
          <p:cNvCxnSpPr>
            <a:cxnSpLocks/>
          </p:cNvCxnSpPr>
          <p:nvPr/>
        </p:nvCxnSpPr>
        <p:spPr>
          <a:xfrm>
            <a:off x="7780631" y="4027507"/>
            <a:ext cx="33641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515062" y="5956667"/>
            <a:ext cx="650958" cy="71360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bg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lnSpc>
                <a:spcPct val="90000"/>
              </a:lnSpc>
              <a:spcAft>
                <a:spcPts val="612"/>
              </a:spcAft>
            </a:pPr>
            <a:endParaRPr lang="en-US" sz="8159"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49654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2742" y="928414"/>
            <a:ext cx="4736364" cy="602695"/>
          </a:xfrm>
        </p:spPr>
        <p:txBody>
          <a:bodyPr/>
          <a:lstStyle/>
          <a:p>
            <a:r>
              <a:rPr lang="en-AU" b="1" dirty="0">
                <a:latin typeface="+mn-lt"/>
              </a:rPr>
              <a:t>Data Pipeline</a:t>
            </a:r>
            <a:endParaRPr lang="en-AU" dirty="0"/>
          </a:p>
        </p:txBody>
      </p:sp>
      <p:sp>
        <p:nvSpPr>
          <p:cNvPr id="4" name="Text Placeholder 10"/>
          <p:cNvSpPr txBox="1">
            <a:spLocks/>
          </p:cNvSpPr>
          <p:nvPr/>
        </p:nvSpPr>
        <p:spPr>
          <a:xfrm>
            <a:off x="486365" y="2997953"/>
            <a:ext cx="4033720" cy="3142698"/>
          </a:xfrm>
          <a:prstGeom prst="rect">
            <a:avLst/>
          </a:prstGeom>
        </p:spPr>
        <p:txBody>
          <a:bodyPr vert="horz" wrap="square" lIns="93260" tIns="0" rIns="93260" bIns="9326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spcBef>
                <a:spcPts val="1020"/>
              </a:spcBef>
              <a:spcAft>
                <a:spcPts val="612"/>
              </a:spcAft>
            </a:pPr>
            <a:r>
              <a:rPr lang="en-AU" sz="1836" kern="0" dirty="0">
                <a:solidFill>
                  <a:srgbClr val="FFFFFF"/>
                </a:solidFill>
                <a:ea typeface="Segoe UI Black" panose="020B0A02040204020203" pitchFamily="34" charset="0"/>
              </a:rPr>
              <a:t>How to get data into Power BI Embedded in a typical application</a:t>
            </a:r>
          </a:p>
          <a:p>
            <a:pPr marL="233149" indent="-233149" defTabSz="932597">
              <a:spcBef>
                <a:spcPts val="1020"/>
              </a:spcBef>
              <a:spcAft>
                <a:spcPts val="612"/>
              </a:spcAft>
            </a:pPr>
            <a:endParaRPr lang="en-AU" sz="1836" kern="0" dirty="0">
              <a:solidFill>
                <a:srgbClr val="FFFFFF"/>
              </a:solidFill>
              <a:ea typeface="Segoe UI Black" panose="020B0A02040204020203" pitchFamily="34" charset="0"/>
            </a:endParaRPr>
          </a:p>
        </p:txBody>
      </p:sp>
      <p:sp>
        <p:nvSpPr>
          <p:cNvPr id="30" name="Rectangle 29"/>
          <p:cNvSpPr/>
          <p:nvPr/>
        </p:nvSpPr>
        <p:spPr>
          <a:xfrm>
            <a:off x="6065563" y="2754615"/>
            <a:ext cx="5402477" cy="25628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1" name="TextBox 30"/>
          <p:cNvSpPr txBox="1"/>
          <p:nvPr/>
        </p:nvSpPr>
        <p:spPr>
          <a:xfrm>
            <a:off x="6146310" y="2841371"/>
            <a:ext cx="2954540" cy="318286"/>
          </a:xfrm>
          <a:prstGeom prst="rect">
            <a:avLst/>
          </a:prstGeom>
          <a:noFill/>
        </p:spPr>
        <p:txBody>
          <a:bodyPr wrap="square" rtlCol="0">
            <a:spAutoFit/>
          </a:bodyPr>
          <a:lstStyle/>
          <a:p>
            <a:pPr defTabSz="932597"/>
            <a:r>
              <a:rPr lang="en-US" sz="1428" b="1" dirty="0">
                <a:solidFill>
                  <a:prstClr val="black"/>
                </a:solidFill>
                <a:latin typeface="Segoe UI"/>
              </a:rPr>
              <a:t>Application</a:t>
            </a:r>
          </a:p>
        </p:txBody>
      </p:sp>
      <p:cxnSp>
        <p:nvCxnSpPr>
          <p:cNvPr id="35" name="Straight Arrow Connector 34"/>
          <p:cNvCxnSpPr>
            <a:cxnSpLocks/>
          </p:cNvCxnSpPr>
          <p:nvPr/>
        </p:nvCxnSpPr>
        <p:spPr>
          <a:xfrm>
            <a:off x="7827759" y="1329667"/>
            <a:ext cx="5978" cy="1432349"/>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3184" y="1317935"/>
            <a:ext cx="5978" cy="1401967"/>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65561" y="2131094"/>
            <a:ext cx="5402477" cy="318286"/>
          </a:xfrm>
          <a:prstGeom prst="rect">
            <a:avLst/>
          </a:prstGeom>
          <a:solidFill>
            <a:schemeClr val="accent3"/>
          </a:solidFill>
        </p:spPr>
        <p:txBody>
          <a:bodyPr wrap="square" rtlCol="0">
            <a:spAutoFit/>
          </a:bodyPr>
          <a:lstStyle/>
          <a:p>
            <a:pPr algn="ctr" defTabSz="932597"/>
            <a:r>
              <a:rPr lang="en-US" sz="1428" b="1" dirty="0">
                <a:solidFill>
                  <a:prstClr val="black"/>
                </a:solidFill>
                <a:latin typeface="Segoe UI"/>
              </a:rPr>
              <a:t>Application Driven Row Level Security</a:t>
            </a:r>
          </a:p>
        </p:txBody>
      </p:sp>
      <p:sp>
        <p:nvSpPr>
          <p:cNvPr id="38" name="TextBox 37"/>
          <p:cNvSpPr txBox="1"/>
          <p:nvPr/>
        </p:nvSpPr>
        <p:spPr>
          <a:xfrm>
            <a:off x="6065562" y="1635268"/>
            <a:ext cx="5402476" cy="318286"/>
          </a:xfrm>
          <a:prstGeom prst="rect">
            <a:avLst/>
          </a:prstGeom>
          <a:solidFill>
            <a:schemeClr val="accent1"/>
          </a:solidFill>
        </p:spPr>
        <p:txBody>
          <a:bodyPr wrap="square" rtlCol="0">
            <a:spAutoFit/>
          </a:bodyPr>
          <a:lstStyle/>
          <a:p>
            <a:pPr algn="ctr" defTabSz="932597"/>
            <a:r>
              <a:rPr lang="en-US" sz="1428" b="1" dirty="0">
                <a:solidFill>
                  <a:srgbClr val="FFFFFF"/>
                </a:solidFill>
                <a:latin typeface="Segoe UI"/>
              </a:rPr>
              <a:t>Application UI/Permission Logic</a:t>
            </a:r>
          </a:p>
        </p:txBody>
      </p:sp>
      <p:sp>
        <p:nvSpPr>
          <p:cNvPr id="39" name="TextBox 38"/>
          <p:cNvSpPr txBox="1"/>
          <p:nvPr/>
        </p:nvSpPr>
        <p:spPr>
          <a:xfrm>
            <a:off x="6037969" y="1015763"/>
            <a:ext cx="5402476" cy="318286"/>
          </a:xfrm>
          <a:prstGeom prst="rect">
            <a:avLst/>
          </a:prstGeom>
          <a:solidFill>
            <a:schemeClr val="bg1">
              <a:lumMod val="95000"/>
            </a:schemeClr>
          </a:solidFill>
        </p:spPr>
        <p:txBody>
          <a:bodyPr wrap="square" rtlCol="0">
            <a:spAutoFit/>
          </a:bodyPr>
          <a:lstStyle/>
          <a:p>
            <a:pPr algn="ctr" defTabSz="932597"/>
            <a:r>
              <a:rPr lang="en-US" sz="1428" b="1" dirty="0">
                <a:solidFill>
                  <a:prstClr val="black"/>
                </a:solidFill>
                <a:latin typeface="Segoe UI"/>
              </a:rPr>
              <a:t>Application User</a:t>
            </a:r>
          </a:p>
        </p:txBody>
      </p:sp>
      <p:sp>
        <p:nvSpPr>
          <p:cNvPr id="41" name="Freeform 34"/>
          <p:cNvSpPr/>
          <p:nvPr/>
        </p:nvSpPr>
        <p:spPr>
          <a:xfrm>
            <a:off x="8377846" y="211322"/>
            <a:ext cx="609593" cy="695880"/>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black"/>
              </a:solidFill>
              <a:latin typeface="Segoe UI"/>
            </a:endParaRPr>
          </a:p>
        </p:txBody>
      </p:sp>
      <p:sp>
        <p:nvSpPr>
          <p:cNvPr id="71" name="TextBox 70"/>
          <p:cNvSpPr txBox="1"/>
          <p:nvPr/>
        </p:nvSpPr>
        <p:spPr>
          <a:xfrm>
            <a:off x="-222732" y="8480891"/>
            <a:ext cx="1601463"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data</a:t>
            </a:r>
          </a:p>
        </p:txBody>
      </p:sp>
      <p:sp>
        <p:nvSpPr>
          <p:cNvPr id="72" name="Freeform 5"/>
          <p:cNvSpPr>
            <a:spLocks noEditPoints="1"/>
          </p:cNvSpPr>
          <p:nvPr/>
        </p:nvSpPr>
        <p:spPr bwMode="black">
          <a:xfrm>
            <a:off x="252624" y="7895628"/>
            <a:ext cx="650753" cy="50501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FFFFFF"/>
              </a:solidFill>
              <a:latin typeface="Segoe UI"/>
            </a:endParaRPr>
          </a:p>
        </p:txBody>
      </p:sp>
      <p:sp>
        <p:nvSpPr>
          <p:cNvPr id="73" name="TextBox 72"/>
          <p:cNvSpPr txBox="1"/>
          <p:nvPr/>
        </p:nvSpPr>
        <p:spPr>
          <a:xfrm>
            <a:off x="1008823" y="780509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Query</a:t>
            </a:r>
          </a:p>
        </p:txBody>
      </p:sp>
      <p:sp>
        <p:nvSpPr>
          <p:cNvPr id="74" name="Freeform 35"/>
          <p:cNvSpPr/>
          <p:nvPr/>
        </p:nvSpPr>
        <p:spPr>
          <a:xfrm>
            <a:off x="3596267" y="7696569"/>
            <a:ext cx="616768" cy="704072"/>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dirty="0">
              <a:solidFill>
                <a:prstClr val="black"/>
              </a:solidFill>
              <a:latin typeface="Segoe UI"/>
            </a:endParaRPr>
          </a:p>
        </p:txBody>
      </p:sp>
      <p:sp>
        <p:nvSpPr>
          <p:cNvPr id="75" name="Right Arrow 36"/>
          <p:cNvSpPr/>
          <p:nvPr/>
        </p:nvSpPr>
        <p:spPr>
          <a:xfrm flipH="1">
            <a:off x="2956551" y="8023000"/>
            <a:ext cx="553619"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rgbClr val="FFC000"/>
              </a:solidFill>
              <a:latin typeface="Segoe UI"/>
            </a:endParaRPr>
          </a:p>
        </p:txBody>
      </p:sp>
      <p:sp>
        <p:nvSpPr>
          <p:cNvPr id="76" name="TextBox 75"/>
          <p:cNvSpPr txBox="1"/>
          <p:nvPr/>
        </p:nvSpPr>
        <p:spPr>
          <a:xfrm>
            <a:off x="3289217" y="8480891"/>
            <a:ext cx="1230868"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users</a:t>
            </a:r>
          </a:p>
        </p:txBody>
      </p:sp>
      <p:sp>
        <p:nvSpPr>
          <p:cNvPr id="77" name="Freeform 128"/>
          <p:cNvSpPr>
            <a:spLocks noEditPoints="1"/>
          </p:cNvSpPr>
          <p:nvPr/>
        </p:nvSpPr>
        <p:spPr bwMode="black">
          <a:xfrm>
            <a:off x="2358460" y="9117087"/>
            <a:ext cx="435962" cy="3836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002050"/>
          </a:solidFill>
          <a:ln>
            <a:noFill/>
          </a:ln>
          <a:extLst/>
        </p:spPr>
        <p:txBody>
          <a:bodyPr vert="horz" wrap="square" lIns="124330" tIns="62165" rIns="124330" bIns="62165" numCol="1" anchor="t" anchorCtr="0" compatLnSpc="1">
            <a:prstTxWarp prst="textNoShape">
              <a:avLst/>
            </a:prstTxWarp>
          </a:bodyPr>
          <a:lstStyle/>
          <a:p>
            <a:pPr defTabSz="1243192">
              <a:defRPr/>
            </a:pPr>
            <a:endParaRPr lang="en-US" sz="2448" kern="0">
              <a:solidFill>
                <a:srgbClr val="FFFFFF"/>
              </a:solidFill>
              <a:latin typeface="Segoe UI"/>
            </a:endParaRPr>
          </a:p>
        </p:txBody>
      </p:sp>
      <p:sp>
        <p:nvSpPr>
          <p:cNvPr id="78" name="Rounded Rectangle 39"/>
          <p:cNvSpPr/>
          <p:nvPr/>
        </p:nvSpPr>
        <p:spPr>
          <a:xfrm>
            <a:off x="8902183" y="8851205"/>
            <a:ext cx="397333" cy="397333"/>
          </a:xfrm>
          <a:prstGeom prst="roundRect">
            <a:avLst>
              <a:gd name="adj" fmla="val 0"/>
            </a:avLst>
          </a:prstGeom>
          <a:solidFill>
            <a:schemeClr val="bg1"/>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a:solidFill>
                <a:sysClr val="windowText" lastClr="000000"/>
              </a:solidFill>
              <a:latin typeface="Segoe UI"/>
            </a:endParaRPr>
          </a:p>
        </p:txBody>
      </p:sp>
      <p:sp>
        <p:nvSpPr>
          <p:cNvPr id="80" name="Left Arrow 43"/>
          <p:cNvSpPr/>
          <p:nvPr/>
        </p:nvSpPr>
        <p:spPr>
          <a:xfrm rot="5400000" flipH="1">
            <a:off x="8642470" y="5518318"/>
            <a:ext cx="350413" cy="169013"/>
          </a:xfrm>
          <a:prstGeom prst="lef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1" name="TextBox 80"/>
          <p:cNvSpPr txBox="1"/>
          <p:nvPr/>
        </p:nvSpPr>
        <p:spPr>
          <a:xfrm>
            <a:off x="-1035928" y="762881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Cache</a:t>
            </a:r>
          </a:p>
        </p:txBody>
      </p:sp>
      <p:sp>
        <p:nvSpPr>
          <p:cNvPr id="82" name="Right Arrow 46"/>
          <p:cNvSpPr/>
          <p:nvPr/>
        </p:nvSpPr>
        <p:spPr>
          <a:xfrm flipH="1">
            <a:off x="987784" y="8023000"/>
            <a:ext cx="1281047"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3" name="Freeform 19"/>
          <p:cNvSpPr/>
          <p:nvPr/>
        </p:nvSpPr>
        <p:spPr>
          <a:xfrm>
            <a:off x="7314958" y="7856362"/>
            <a:ext cx="206890" cy="15620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2050"/>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4"/>
            <a:endParaRPr lang="en-US" kern="0">
              <a:solidFill>
                <a:sysClr val="windowText" lastClr="000000"/>
              </a:solidFill>
              <a:latin typeface="Segoe UI"/>
            </a:endParaRPr>
          </a:p>
        </p:txBody>
      </p:sp>
      <p:sp>
        <p:nvSpPr>
          <p:cNvPr id="33" name="TextBox 32"/>
          <p:cNvSpPr txBox="1"/>
          <p:nvPr/>
        </p:nvSpPr>
        <p:spPr>
          <a:xfrm>
            <a:off x="8117042" y="4745818"/>
            <a:ext cx="1244333" cy="318286"/>
          </a:xfrm>
          <a:prstGeom prst="rect">
            <a:avLst/>
          </a:prstGeom>
          <a:noFill/>
        </p:spPr>
        <p:txBody>
          <a:bodyPr wrap="square" rtlCol="0">
            <a:spAutoFit/>
          </a:bodyPr>
          <a:lstStyle/>
          <a:p>
            <a:pPr algn="ctr" defTabSz="932597"/>
            <a:r>
              <a:rPr lang="en-US" sz="1428" dirty="0">
                <a:solidFill>
                  <a:prstClr val="black"/>
                </a:solidFill>
                <a:latin typeface="Segoe UI"/>
              </a:rPr>
              <a:t>Workflow</a:t>
            </a:r>
          </a:p>
        </p:txBody>
      </p:sp>
      <p:grpSp>
        <p:nvGrpSpPr>
          <p:cNvPr id="7" name="Group 6"/>
          <p:cNvGrpSpPr/>
          <p:nvPr/>
        </p:nvGrpSpPr>
        <p:grpSpPr>
          <a:xfrm>
            <a:off x="9496479" y="3750598"/>
            <a:ext cx="1649307" cy="1325739"/>
            <a:chOff x="9310255" y="3677391"/>
            <a:chExt cx="1617114" cy="1299862"/>
          </a:xfrm>
        </p:grpSpPr>
        <p:cxnSp>
          <p:nvCxnSpPr>
            <p:cNvPr id="34" name="Straight Connector 33"/>
            <p:cNvCxnSpPr>
              <a:cxnSpLocks/>
            </p:cNvCxnSpPr>
            <p:nvPr/>
          </p:nvCxnSpPr>
          <p:spPr>
            <a:xfrm>
              <a:off x="9310255" y="3943601"/>
              <a:ext cx="329844"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584575" y="4663537"/>
              <a:ext cx="1342794" cy="313716"/>
            </a:xfrm>
            <a:prstGeom prst="rect">
              <a:avLst/>
            </a:prstGeom>
            <a:noFill/>
          </p:spPr>
          <p:txBody>
            <a:bodyPr wrap="square" rtlCol="0">
              <a:spAutoFit/>
            </a:bodyPr>
            <a:lstStyle/>
            <a:p>
              <a:pPr algn="ctr" defTabSz="932597"/>
              <a:r>
                <a:rPr lang="en-US" sz="1428" dirty="0">
                  <a:solidFill>
                    <a:prstClr val="black"/>
                  </a:solidFill>
                  <a:latin typeface="Segoe UI"/>
                </a:rPr>
                <a:t>Analytics</a:t>
              </a:r>
            </a:p>
          </p:txBody>
        </p:sp>
        <p:grpSp>
          <p:nvGrpSpPr>
            <p:cNvPr id="2" name="Group 1"/>
            <p:cNvGrpSpPr/>
            <p:nvPr/>
          </p:nvGrpSpPr>
          <p:grpSpPr>
            <a:xfrm>
              <a:off x="9841912" y="3677391"/>
              <a:ext cx="681898" cy="571256"/>
              <a:chOff x="6792013" y="-1554742"/>
              <a:chExt cx="681898" cy="571256"/>
            </a:xfrm>
          </p:grpSpPr>
          <p:sp>
            <p:nvSpPr>
              <p:cNvPr id="44" name="Rounded Rectangle 27"/>
              <p:cNvSpPr/>
              <p:nvPr/>
            </p:nvSpPr>
            <p:spPr>
              <a:xfrm>
                <a:off x="6792013" y="-1554742"/>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5" name="Freeform 28"/>
              <p:cNvSpPr/>
              <p:nvPr/>
            </p:nvSpPr>
            <p:spPr bwMode="auto">
              <a:xfrm>
                <a:off x="6968693" y="-1442732"/>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 name="Group 5"/>
          <p:cNvGrpSpPr/>
          <p:nvPr/>
        </p:nvGrpSpPr>
        <p:grpSpPr>
          <a:xfrm>
            <a:off x="6326788" y="3592009"/>
            <a:ext cx="1191709" cy="892386"/>
            <a:chOff x="8471651" y="7330302"/>
            <a:chExt cx="1168448" cy="874968"/>
          </a:xfrm>
        </p:grpSpPr>
        <p:sp>
          <p:nvSpPr>
            <p:cNvPr id="69" name="Rectangle 68"/>
            <p:cNvSpPr/>
            <p:nvPr/>
          </p:nvSpPr>
          <p:spPr>
            <a:xfrm>
              <a:off x="8490460" y="7365396"/>
              <a:ext cx="1149639" cy="839874"/>
            </a:xfrm>
            <a:prstGeom prst="rect">
              <a:avLst/>
            </a:prstGeom>
            <a:solidFill>
              <a:srgbClr val="E5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79" name="Freeform 41"/>
            <p:cNvSpPr/>
            <p:nvPr/>
          </p:nvSpPr>
          <p:spPr>
            <a:xfrm>
              <a:off x="8471651" y="7330302"/>
              <a:ext cx="1168448" cy="874968"/>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1"/>
            </a:solidFill>
            <a:ln w="12700" cap="flat" cmpd="sng" algn="ctr">
              <a:noFill/>
              <a:prstDash val="solid"/>
              <a:miter lim="800000"/>
            </a:ln>
            <a:effectLst/>
          </p:spPr>
          <p:txBody>
            <a:bodyPr rtlCol="0" anchor="ctr"/>
            <a:lstStyle/>
            <a:p>
              <a:pPr algn="ctr" defTabSz="914224">
                <a:defRPr/>
              </a:pPr>
              <a:endParaRPr lang="en-US" sz="1836" kern="0">
                <a:solidFill>
                  <a:prstClr val="white"/>
                </a:solidFill>
                <a:latin typeface="Segoe UI"/>
              </a:endParaRPr>
            </a:p>
          </p:txBody>
        </p:sp>
      </p:grpSp>
      <p:grpSp>
        <p:nvGrpSpPr>
          <p:cNvPr id="84" name="Group 83"/>
          <p:cNvGrpSpPr/>
          <p:nvPr/>
        </p:nvGrpSpPr>
        <p:grpSpPr>
          <a:xfrm rot="19800000">
            <a:off x="8355757" y="3779449"/>
            <a:ext cx="794711" cy="526218"/>
            <a:chOff x="228586" y="3732906"/>
            <a:chExt cx="3039980" cy="1912400"/>
          </a:xfrm>
          <a:solidFill>
            <a:schemeClr val="accent1"/>
          </a:solidFill>
        </p:grpSpPr>
        <p:sp>
          <p:nvSpPr>
            <p:cNvPr id="85" name="Freeform 78"/>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79"/>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7" name="TextBox 86"/>
          <p:cNvSpPr txBox="1"/>
          <p:nvPr/>
        </p:nvSpPr>
        <p:spPr>
          <a:xfrm>
            <a:off x="6379246" y="4745819"/>
            <a:ext cx="1244333" cy="318286"/>
          </a:xfrm>
          <a:prstGeom prst="rect">
            <a:avLst/>
          </a:prstGeom>
          <a:noFill/>
        </p:spPr>
        <p:txBody>
          <a:bodyPr wrap="square" rtlCol="0">
            <a:spAutoFit/>
          </a:bodyPr>
          <a:lstStyle/>
          <a:p>
            <a:pPr algn="ctr" defTabSz="932597"/>
            <a:r>
              <a:rPr lang="en-US" sz="1428" dirty="0">
                <a:solidFill>
                  <a:prstClr val="black"/>
                </a:solidFill>
                <a:latin typeface="Segoe UI"/>
              </a:rPr>
              <a:t>UI</a:t>
            </a:r>
          </a:p>
        </p:txBody>
      </p:sp>
      <p:cxnSp>
        <p:nvCxnSpPr>
          <p:cNvPr id="88" name="Straight Connector 87"/>
          <p:cNvCxnSpPr>
            <a:cxnSpLocks/>
          </p:cNvCxnSpPr>
          <p:nvPr/>
        </p:nvCxnSpPr>
        <p:spPr>
          <a:xfrm>
            <a:off x="7780631" y="4027507"/>
            <a:ext cx="33641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151437" y="0"/>
            <a:ext cx="7285038" cy="6994525"/>
          </a:xfrm>
          <a:prstGeom prst="rect">
            <a:avLst/>
          </a:prstGeom>
          <a:solidFill>
            <a:schemeClr val="bg1">
              <a:lumMod val="6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037971" y="5849465"/>
            <a:ext cx="5457661" cy="943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9" name="TextBox 48"/>
          <p:cNvSpPr txBox="1"/>
          <p:nvPr/>
        </p:nvSpPr>
        <p:spPr>
          <a:xfrm>
            <a:off x="7314958" y="6119234"/>
            <a:ext cx="2954540" cy="318286"/>
          </a:xfrm>
          <a:prstGeom prst="rect">
            <a:avLst/>
          </a:prstGeom>
          <a:noFill/>
        </p:spPr>
        <p:txBody>
          <a:bodyPr wrap="square" rtlCol="0">
            <a:spAutoFit/>
          </a:bodyPr>
          <a:lstStyle/>
          <a:p>
            <a:pPr algn="ctr" defTabSz="932597"/>
            <a:r>
              <a:rPr lang="en-US" sz="1428" b="1" dirty="0">
                <a:solidFill>
                  <a:srgbClr val="FFFFFF"/>
                </a:solidFill>
                <a:latin typeface="Segoe UI"/>
              </a:rPr>
              <a:t>Application Storage</a:t>
            </a:r>
          </a:p>
        </p:txBody>
      </p:sp>
      <p:sp>
        <p:nvSpPr>
          <p:cNvPr id="42" name="TextBox 41"/>
          <p:cNvSpPr txBox="1"/>
          <p:nvPr/>
        </p:nvSpPr>
        <p:spPr>
          <a:xfrm>
            <a:off x="10515062" y="5956667"/>
            <a:ext cx="650958" cy="71360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bg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lnSpc>
                <a:spcPct val="90000"/>
              </a:lnSpc>
              <a:spcAft>
                <a:spcPts val="612"/>
              </a:spcAft>
            </a:pPr>
            <a:endParaRPr lang="en-US" sz="8159"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4"/>
          <p:cNvSpPr/>
          <p:nvPr/>
        </p:nvSpPr>
        <p:spPr>
          <a:xfrm>
            <a:off x="10269498" y="5714850"/>
            <a:ext cx="1284920" cy="119723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a:solidFill>
                <a:srgbClr val="FFFFFF"/>
              </a:solidFill>
              <a:latin typeface="Segoe UI"/>
            </a:endParaRPr>
          </a:p>
        </p:txBody>
      </p:sp>
    </p:spTree>
    <p:extLst>
      <p:ext uri="{BB962C8B-B14F-4D97-AF65-F5344CB8AC3E}">
        <p14:creationId xmlns:p14="http://schemas.microsoft.com/office/powerpoint/2010/main" val="384455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0"/>
            <a:ext cx="12436475" cy="2212808"/>
          </a:xfrm>
          <a:prstGeom prst="rect">
            <a:avLst/>
          </a:prstGeom>
          <a:solidFill>
            <a:srgbClr val="002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275481" y="2307421"/>
            <a:ext cx="11885514" cy="2083647"/>
          </a:xfrm>
        </p:spPr>
        <p:txBody>
          <a:bodyPr/>
          <a:lstStyle/>
          <a:p>
            <a:pPr marL="0" indent="0">
              <a:buNone/>
            </a:pPr>
            <a:r>
              <a:rPr lang="en-US" sz="3200" dirty="0"/>
              <a:t>Most ISV’s don’t have a data warehouse</a:t>
            </a:r>
          </a:p>
          <a:p>
            <a:pPr marL="0" indent="0">
              <a:buNone/>
            </a:pPr>
            <a:r>
              <a:rPr lang="en-US" sz="3200" dirty="0"/>
              <a:t>It’s critical to a successful project</a:t>
            </a:r>
          </a:p>
          <a:p>
            <a:pPr lvl="1"/>
            <a:r>
              <a:rPr lang="en-US" sz="1800" dirty="0"/>
              <a:t>Abstract raw sources of data through a consistent store</a:t>
            </a:r>
          </a:p>
          <a:p>
            <a:pPr lvl="1"/>
            <a:r>
              <a:rPr lang="en-US" sz="1800" dirty="0"/>
              <a:t>Optimized for reporting = Faster queries</a:t>
            </a:r>
          </a:p>
          <a:p>
            <a:pPr lvl="1"/>
            <a:r>
              <a:rPr lang="en-US" sz="1800" dirty="0"/>
              <a:t>Less load on transactional store (ODS)</a:t>
            </a:r>
          </a:p>
        </p:txBody>
      </p:sp>
      <p:sp>
        <p:nvSpPr>
          <p:cNvPr id="3" name="Title 2"/>
          <p:cNvSpPr>
            <a:spLocks noGrp="1"/>
          </p:cNvSpPr>
          <p:nvPr>
            <p:ph type="title"/>
          </p:nvPr>
        </p:nvSpPr>
        <p:spPr/>
        <p:txBody>
          <a:bodyPr/>
          <a:lstStyle/>
          <a:p>
            <a:r>
              <a:rPr lang="en-US" dirty="0">
                <a:solidFill>
                  <a:schemeClr val="bg1"/>
                </a:solidFill>
              </a:rPr>
              <a:t>Standard BI Pipeline</a:t>
            </a:r>
          </a:p>
        </p:txBody>
      </p:sp>
      <p:sp>
        <p:nvSpPr>
          <p:cNvPr id="4" name="Rectangle 3"/>
          <p:cNvSpPr/>
          <p:nvPr/>
        </p:nvSpPr>
        <p:spPr bwMode="auto">
          <a:xfrm>
            <a:off x="855768" y="4855794"/>
            <a:ext cx="3013691" cy="15370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App’s Operational Store</a:t>
            </a:r>
          </a:p>
        </p:txBody>
      </p:sp>
      <p:sp>
        <p:nvSpPr>
          <p:cNvPr id="5" name="Rectangle 4"/>
          <p:cNvSpPr/>
          <p:nvPr/>
        </p:nvSpPr>
        <p:spPr bwMode="auto">
          <a:xfrm>
            <a:off x="4620723" y="4855794"/>
            <a:ext cx="3013691" cy="153706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Data Warehouse for Reporting</a:t>
            </a:r>
          </a:p>
        </p:txBody>
      </p:sp>
      <p:sp>
        <p:nvSpPr>
          <p:cNvPr id="6" name="Rectangle 5"/>
          <p:cNvSpPr/>
          <p:nvPr/>
        </p:nvSpPr>
        <p:spPr bwMode="auto">
          <a:xfrm>
            <a:off x="8385677" y="4855794"/>
            <a:ext cx="3013691" cy="15370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Power BI Embedded Report</a:t>
            </a:r>
          </a:p>
        </p:txBody>
      </p:sp>
      <p:sp>
        <p:nvSpPr>
          <p:cNvPr id="7" name="Arrow: Right 6"/>
          <p:cNvSpPr/>
          <p:nvPr/>
        </p:nvSpPr>
        <p:spPr bwMode="auto">
          <a:xfrm>
            <a:off x="3869458" y="5417082"/>
            <a:ext cx="751264" cy="48357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Arrow: Right 7"/>
          <p:cNvSpPr/>
          <p:nvPr/>
        </p:nvSpPr>
        <p:spPr bwMode="auto">
          <a:xfrm>
            <a:off x="7634413" y="5382542"/>
            <a:ext cx="751264" cy="48357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379518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2" y="1212850"/>
            <a:ext cx="5562807" cy="2985433"/>
          </a:xfrm>
        </p:spPr>
        <p:txBody>
          <a:bodyPr/>
          <a:lstStyle/>
          <a:p>
            <a:r>
              <a:rPr lang="en-US" sz="2000" dirty="0"/>
              <a:t>Use a star schema</a:t>
            </a:r>
          </a:p>
          <a:p>
            <a:r>
              <a:rPr lang="en-US" sz="2000" dirty="0"/>
              <a:t>Column store index on fact table</a:t>
            </a:r>
          </a:p>
          <a:p>
            <a:r>
              <a:rPr lang="en-US" sz="2000" dirty="0"/>
              <a:t>Single column joins</a:t>
            </a:r>
          </a:p>
          <a:p>
            <a:r>
              <a:rPr lang="en-US" sz="2000" dirty="0"/>
              <a:t>Use integers for joins (not text strings)</a:t>
            </a:r>
          </a:p>
          <a:p>
            <a:r>
              <a:rPr lang="en-US" sz="2000" dirty="0"/>
              <a:t>Don’t have many levels of relationships (avoid snowflake schemas)</a:t>
            </a:r>
          </a:p>
          <a:p>
            <a:r>
              <a:rPr lang="en-US" sz="2000" dirty="0"/>
              <a:t>Use ETL to load data and keep it consistent across application Operational Store &amp; Data Warehouse</a:t>
            </a:r>
          </a:p>
        </p:txBody>
      </p:sp>
      <p:sp>
        <p:nvSpPr>
          <p:cNvPr id="3" name="Title 2"/>
          <p:cNvSpPr>
            <a:spLocks noGrp="1"/>
          </p:cNvSpPr>
          <p:nvPr>
            <p:ph type="title"/>
          </p:nvPr>
        </p:nvSpPr>
        <p:spPr/>
        <p:txBody>
          <a:bodyPr/>
          <a:lstStyle/>
          <a:p>
            <a:r>
              <a:rPr lang="en-US" dirty="0"/>
              <a:t>Data warehouse best practices</a:t>
            </a:r>
          </a:p>
        </p:txBody>
      </p:sp>
      <p:pic>
        <p:nvPicPr>
          <p:cNvPr id="4" name="Picture 3"/>
          <p:cNvPicPr>
            <a:picLocks noChangeAspect="1"/>
          </p:cNvPicPr>
          <p:nvPr/>
        </p:nvPicPr>
        <p:blipFill>
          <a:blip r:embed="rId3"/>
          <a:stretch>
            <a:fillRect/>
          </a:stretch>
        </p:blipFill>
        <p:spPr>
          <a:xfrm>
            <a:off x="6714721" y="1278012"/>
            <a:ext cx="5379556" cy="3462721"/>
          </a:xfrm>
          <a:prstGeom prst="rect">
            <a:avLst/>
          </a:prstGeom>
        </p:spPr>
      </p:pic>
      <p:grpSp>
        <p:nvGrpSpPr>
          <p:cNvPr id="9" name="Group 8"/>
          <p:cNvGrpSpPr/>
          <p:nvPr/>
        </p:nvGrpSpPr>
        <p:grpSpPr>
          <a:xfrm>
            <a:off x="1530891" y="5102886"/>
            <a:ext cx="9868476" cy="1589934"/>
            <a:chOff x="1356212" y="5087950"/>
            <a:chExt cx="9675855" cy="1558900"/>
          </a:xfrm>
        </p:grpSpPr>
        <p:pic>
          <p:nvPicPr>
            <p:cNvPr id="5" name="Picture 4"/>
            <p:cNvPicPr>
              <a:picLocks noChangeAspect="1"/>
            </p:cNvPicPr>
            <p:nvPr/>
          </p:nvPicPr>
          <p:blipFill>
            <a:blip r:embed="rId4"/>
            <a:stretch>
              <a:fillRect/>
            </a:stretch>
          </p:blipFill>
          <p:spPr>
            <a:xfrm>
              <a:off x="1356212" y="5087950"/>
              <a:ext cx="9481895" cy="1558900"/>
            </a:xfrm>
            <a:prstGeom prst="rect">
              <a:avLst/>
            </a:prstGeom>
          </p:spPr>
        </p:pic>
        <p:sp>
          <p:nvSpPr>
            <p:cNvPr id="6" name="Rectangle 5"/>
            <p:cNvSpPr/>
            <p:nvPr/>
          </p:nvSpPr>
          <p:spPr bwMode="auto">
            <a:xfrm>
              <a:off x="8415867" y="5087950"/>
              <a:ext cx="2616200" cy="155890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Freeform 28"/>
            <p:cNvSpPr/>
            <p:nvPr/>
          </p:nvSpPr>
          <p:spPr bwMode="auto">
            <a:xfrm>
              <a:off x="8932305" y="5410200"/>
              <a:ext cx="914400" cy="91440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80466013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Data Pipeline Flow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70" y="1611649"/>
            <a:ext cx="7580746" cy="4352149"/>
          </a:xfrm>
          <a:prstGeom prst="rect">
            <a:avLst/>
          </a:prstGeom>
        </p:spPr>
      </p:pic>
      <p:sp>
        <p:nvSpPr>
          <p:cNvPr id="7" name="Oval 6"/>
          <p:cNvSpPr/>
          <p:nvPr/>
        </p:nvSpPr>
        <p:spPr bwMode="auto">
          <a:xfrm>
            <a:off x="5286119" y="1435241"/>
            <a:ext cx="373041" cy="373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latin typeface="Segoe UI"/>
                <a:ea typeface="Segoe UI" pitchFamily="34" charset="0"/>
                <a:cs typeface="Segoe UI" pitchFamily="34" charset="0"/>
              </a:rPr>
              <a:t>1</a:t>
            </a: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p:cNvGrpSpPr/>
          <p:nvPr/>
        </p:nvGrpSpPr>
        <p:grpSpPr>
          <a:xfrm>
            <a:off x="8523841" y="1312552"/>
            <a:ext cx="4136267" cy="555610"/>
            <a:chOff x="8356601" y="1286933"/>
            <a:chExt cx="4055532" cy="544765"/>
          </a:xfrm>
        </p:grpSpPr>
        <p:sp>
          <p:nvSpPr>
            <p:cNvPr id="8" name="Oval 7"/>
            <p:cNvSpPr/>
            <p:nvPr/>
          </p:nvSpPr>
          <p:spPr bwMode="auto">
            <a:xfrm>
              <a:off x="8356601" y="1376435"/>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latin typeface="Segoe UI"/>
                  <a:ea typeface="Segoe UI" pitchFamily="34" charset="0"/>
                  <a:cs typeface="Segoe UI" pitchFamily="34" charset="0"/>
                </a:rPr>
                <a:t>1</a:t>
              </a: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p:cNvSpPr txBox="1"/>
            <p:nvPr/>
          </p:nvSpPr>
          <p:spPr>
            <a:xfrm>
              <a:off x="8898466" y="1286933"/>
              <a:ext cx="3513667" cy="544765"/>
            </a:xfrm>
            <a:prstGeom prst="rect">
              <a:avLst/>
            </a:prstGeom>
            <a:noFill/>
          </p:spPr>
          <p:txBody>
            <a:bodyPr wrap="square" lIns="186521" tIns="149217" rIns="186521" bIns="149217" rtlCol="0">
              <a:spAutoFit/>
            </a:bodyPr>
            <a:lstStyle/>
            <a:p>
              <a:pPr defTabSz="932597">
                <a:lnSpc>
                  <a:spcPct val="90000"/>
                </a:lnSpc>
                <a:spcAft>
                  <a:spcPts val="612"/>
                </a:spcAft>
              </a:pPr>
              <a:r>
                <a:rPr lang="en-US" sz="1836" dirty="0">
                  <a:gradFill>
                    <a:gsLst>
                      <a:gs pos="2917">
                        <a:srgbClr val="505050"/>
                      </a:gs>
                      <a:gs pos="30000">
                        <a:srgbClr val="505050"/>
                      </a:gs>
                    </a:gsLst>
                    <a:lin ang="5400000" scaled="0"/>
                  </a:gradFill>
                  <a:latin typeface="Segoe UI"/>
                </a:rPr>
                <a:t>Operational Data Store (ODS)</a:t>
              </a:r>
            </a:p>
          </p:txBody>
        </p:sp>
      </p:grpSp>
      <p:sp>
        <p:nvSpPr>
          <p:cNvPr id="10" name="Oval 9"/>
          <p:cNvSpPr/>
          <p:nvPr/>
        </p:nvSpPr>
        <p:spPr bwMode="auto">
          <a:xfrm>
            <a:off x="4239922" y="1425129"/>
            <a:ext cx="373041" cy="373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latin typeface="Segoe UI"/>
                <a:ea typeface="Segoe UI" pitchFamily="34" charset="0"/>
                <a:cs typeface="Segoe UI" pitchFamily="34" charset="0"/>
              </a:rPr>
              <a:t>2</a:t>
            </a: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p:cNvGrpSpPr/>
          <p:nvPr/>
        </p:nvGrpSpPr>
        <p:grpSpPr>
          <a:xfrm>
            <a:off x="8523841" y="2039368"/>
            <a:ext cx="3639515" cy="555610"/>
            <a:chOff x="8356601" y="1999562"/>
            <a:chExt cx="3568476" cy="544765"/>
          </a:xfrm>
        </p:grpSpPr>
        <p:sp>
          <p:nvSpPr>
            <p:cNvPr id="12" name="Oval 11"/>
            <p:cNvSpPr/>
            <p:nvPr/>
          </p:nvSpPr>
          <p:spPr bwMode="auto">
            <a:xfrm>
              <a:off x="8356601" y="209039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latin typeface="Segoe UI"/>
                  <a:ea typeface="Segoe UI" pitchFamily="34" charset="0"/>
                  <a:cs typeface="Segoe UI" pitchFamily="34" charset="0"/>
                </a:rPr>
                <a:t>2</a:t>
              </a: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p:cNvSpPr txBox="1"/>
            <p:nvPr/>
          </p:nvSpPr>
          <p:spPr>
            <a:xfrm>
              <a:off x="8898464" y="1999562"/>
              <a:ext cx="3026613" cy="544765"/>
            </a:xfrm>
            <a:prstGeom prst="rect">
              <a:avLst/>
            </a:prstGeom>
            <a:noFill/>
          </p:spPr>
          <p:txBody>
            <a:bodyPr wrap="square" lIns="186521" tIns="149217" rIns="186521" bIns="149217" rtlCol="0">
              <a:spAutoFit/>
            </a:bodyPr>
            <a:lstStyle/>
            <a:p>
              <a:pPr defTabSz="932597">
                <a:lnSpc>
                  <a:spcPct val="90000"/>
                </a:lnSpc>
                <a:spcAft>
                  <a:spcPts val="612"/>
                </a:spcAft>
              </a:pPr>
              <a:r>
                <a:rPr lang="en-US" sz="1836" dirty="0">
                  <a:gradFill>
                    <a:gsLst>
                      <a:gs pos="2917">
                        <a:srgbClr val="505050"/>
                      </a:gs>
                      <a:gs pos="30000">
                        <a:srgbClr val="505050"/>
                      </a:gs>
                    </a:gsLst>
                    <a:lin ang="5400000" scaled="0"/>
                  </a:gradFill>
                  <a:latin typeface="Segoe UI"/>
                </a:rPr>
                <a:t>Data Warehouse (DW)</a:t>
              </a:r>
            </a:p>
          </p:txBody>
        </p:sp>
      </p:grpSp>
      <p:sp>
        <p:nvSpPr>
          <p:cNvPr id="14" name="Oval 13"/>
          <p:cNvSpPr/>
          <p:nvPr/>
        </p:nvSpPr>
        <p:spPr bwMode="auto">
          <a:xfrm>
            <a:off x="4973039" y="2768768"/>
            <a:ext cx="373041" cy="373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latin typeface="Segoe UI"/>
                <a:ea typeface="Segoe UI" pitchFamily="34" charset="0"/>
                <a:cs typeface="Segoe UI" pitchFamily="34" charset="0"/>
              </a:rPr>
              <a:t>3</a:t>
            </a: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 name="Group 18"/>
          <p:cNvGrpSpPr/>
          <p:nvPr/>
        </p:nvGrpSpPr>
        <p:grpSpPr>
          <a:xfrm>
            <a:off x="8523841" y="2768904"/>
            <a:ext cx="3639515" cy="555585"/>
            <a:chOff x="8356601" y="2714860"/>
            <a:chExt cx="3568476" cy="544741"/>
          </a:xfrm>
        </p:grpSpPr>
        <p:sp>
          <p:nvSpPr>
            <p:cNvPr id="15" name="Oval 14"/>
            <p:cNvSpPr/>
            <p:nvPr/>
          </p:nvSpPr>
          <p:spPr bwMode="auto">
            <a:xfrm>
              <a:off x="8356601" y="2804363"/>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latin typeface="Segoe UI"/>
                  <a:ea typeface="Segoe UI" pitchFamily="34" charset="0"/>
                  <a:cs typeface="Segoe UI" pitchFamily="34" charset="0"/>
                </a:rPr>
                <a:t>3</a:t>
              </a: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p:cNvSpPr txBox="1"/>
            <p:nvPr/>
          </p:nvSpPr>
          <p:spPr>
            <a:xfrm>
              <a:off x="8898464" y="2714860"/>
              <a:ext cx="3026613" cy="544741"/>
            </a:xfrm>
            <a:prstGeom prst="rect">
              <a:avLst/>
            </a:prstGeom>
            <a:noFill/>
          </p:spPr>
          <p:txBody>
            <a:bodyPr wrap="square" lIns="186521" tIns="149217" rIns="186521" bIns="149217" rtlCol="0">
              <a:spAutoFit/>
            </a:bodyPr>
            <a:lstStyle/>
            <a:p>
              <a:pPr defTabSz="932597">
                <a:lnSpc>
                  <a:spcPct val="90000"/>
                </a:lnSpc>
                <a:spcAft>
                  <a:spcPts val="612"/>
                </a:spcAft>
              </a:pPr>
              <a:r>
                <a:rPr lang="en-US" sz="1836" dirty="0">
                  <a:gradFill>
                    <a:gsLst>
                      <a:gs pos="2917">
                        <a:srgbClr val="505050"/>
                      </a:gs>
                      <a:gs pos="30000">
                        <a:srgbClr val="505050"/>
                      </a:gs>
                    </a:gsLst>
                    <a:lin ang="5400000" scaled="0"/>
                  </a:gradFill>
                  <a:latin typeface="Segoe UI"/>
                </a:rPr>
                <a:t>ETL* to both ODS and DW</a:t>
              </a:r>
            </a:p>
          </p:txBody>
        </p:sp>
      </p:grpSp>
      <p:sp>
        <p:nvSpPr>
          <p:cNvPr id="20" name="TextBox 19"/>
          <p:cNvSpPr txBox="1"/>
          <p:nvPr/>
        </p:nvSpPr>
        <p:spPr>
          <a:xfrm>
            <a:off x="9404632" y="6318934"/>
            <a:ext cx="2840986" cy="499107"/>
          </a:xfrm>
          <a:prstGeom prst="rect">
            <a:avLst/>
          </a:prstGeom>
          <a:noFill/>
        </p:spPr>
        <p:txBody>
          <a:bodyPr wrap="square" lIns="186521" tIns="149217" rIns="186521" bIns="149217" rtlCol="0">
            <a:spAutoFit/>
          </a:bodyPr>
          <a:lstStyle/>
          <a:p>
            <a:pPr algn="r" defTabSz="932597">
              <a:lnSpc>
                <a:spcPct val="90000"/>
              </a:lnSpc>
              <a:spcAft>
                <a:spcPts val="612"/>
              </a:spcAft>
            </a:pPr>
            <a:r>
              <a:rPr lang="en-US" sz="1428" dirty="0">
                <a:gradFill>
                  <a:gsLst>
                    <a:gs pos="2917">
                      <a:srgbClr val="505050"/>
                    </a:gs>
                    <a:gs pos="30000">
                      <a:srgbClr val="505050"/>
                    </a:gs>
                  </a:gsLst>
                  <a:lin ang="5400000" scaled="0"/>
                </a:gradFill>
                <a:latin typeface="Segoe UI"/>
              </a:rPr>
              <a:t>*ETL = Extract Transform Load</a:t>
            </a:r>
          </a:p>
        </p:txBody>
      </p:sp>
      <p:sp>
        <p:nvSpPr>
          <p:cNvPr id="21" name="Rectangle 20"/>
          <p:cNvSpPr/>
          <p:nvPr/>
        </p:nvSpPr>
        <p:spPr>
          <a:xfrm>
            <a:off x="434188" y="6450506"/>
            <a:ext cx="8227816" cy="249299"/>
          </a:xfrm>
          <a:prstGeom prst="rect">
            <a:avLst/>
          </a:prstGeom>
        </p:spPr>
        <p:txBody>
          <a:bodyPr wrap="square">
            <a:spAutoFit/>
          </a:bodyPr>
          <a:lstStyle/>
          <a:p>
            <a:pPr defTabSz="932597"/>
            <a:r>
              <a:rPr lang="en-US" sz="1020" b="1" dirty="0">
                <a:solidFill>
                  <a:srgbClr val="505050"/>
                </a:solidFill>
                <a:latin typeface="Segoe UI"/>
              </a:rPr>
              <a:t>Source: </a:t>
            </a:r>
            <a:r>
              <a:rPr lang="en-US" sz="1020" dirty="0">
                <a:solidFill>
                  <a:srgbClr val="505050"/>
                </a:solidFill>
                <a:latin typeface="Segoe UI"/>
                <a:hlinkClick r:id="rId4"/>
              </a:rPr>
              <a:t>https://microsoft.github.io/techcasestudies/azure%20app%20service/power%20bi%20embedded/2017/01/09/Kompis-Sverige.html</a:t>
            </a:r>
            <a:r>
              <a:rPr lang="en-US" sz="1020" dirty="0">
                <a:solidFill>
                  <a:srgbClr val="505050"/>
                </a:solidFill>
                <a:latin typeface="Segoe UI"/>
              </a:rPr>
              <a:t> </a:t>
            </a:r>
          </a:p>
        </p:txBody>
      </p:sp>
    </p:spTree>
    <p:extLst>
      <p:ext uri="{BB962C8B-B14F-4D97-AF65-F5344CB8AC3E}">
        <p14:creationId xmlns:p14="http://schemas.microsoft.com/office/powerpoint/2010/main" val="1593199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2290A3-6DAF-4070-8531-E83DB53C47BA}"/>
              </a:ext>
            </a:extLst>
          </p:cNvPr>
          <p:cNvSpPr>
            <a:spLocks noGrp="1"/>
          </p:cNvSpPr>
          <p:nvPr>
            <p:ph type="title"/>
          </p:nvPr>
        </p:nvSpPr>
        <p:spPr>
          <a:xfrm>
            <a:off x="274638" y="4106862"/>
            <a:ext cx="11887200" cy="1098762"/>
          </a:xfrm>
        </p:spPr>
        <p:txBody>
          <a:bodyPr/>
          <a:lstStyle/>
          <a:p>
            <a:r>
              <a:rPr lang="en-US" sz="6600" dirty="0">
                <a:solidFill>
                  <a:schemeClr val="tx1"/>
                </a:solidFill>
              </a:rPr>
              <a:t>create a database</a:t>
            </a:r>
          </a:p>
        </p:txBody>
      </p:sp>
    </p:spTree>
    <p:extLst>
      <p:ext uri="{BB962C8B-B14F-4D97-AF65-F5344CB8AC3E}">
        <p14:creationId xmlns:p14="http://schemas.microsoft.com/office/powerpoint/2010/main" val="321563758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2742" y="928413"/>
            <a:ext cx="4736364" cy="1111219"/>
          </a:xfrm>
        </p:spPr>
        <p:txBody>
          <a:bodyPr/>
          <a:lstStyle/>
          <a:p>
            <a:r>
              <a:rPr lang="en-AU" b="1" dirty="0">
                <a:latin typeface="+mn-lt"/>
              </a:rPr>
              <a:t>Provisioning the report</a:t>
            </a:r>
            <a:endParaRPr lang="en-AU" dirty="0"/>
          </a:p>
        </p:txBody>
      </p:sp>
      <p:sp>
        <p:nvSpPr>
          <p:cNvPr id="4" name="Text Placeholder 10"/>
          <p:cNvSpPr txBox="1">
            <a:spLocks/>
          </p:cNvSpPr>
          <p:nvPr/>
        </p:nvSpPr>
        <p:spPr>
          <a:xfrm>
            <a:off x="486365" y="2997953"/>
            <a:ext cx="4033720" cy="3142698"/>
          </a:xfrm>
          <a:prstGeom prst="rect">
            <a:avLst/>
          </a:prstGeom>
        </p:spPr>
        <p:txBody>
          <a:bodyPr vert="horz" wrap="square" lIns="93260" tIns="0" rIns="93260" bIns="9326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spcBef>
                <a:spcPts val="1020"/>
              </a:spcBef>
              <a:spcAft>
                <a:spcPts val="612"/>
              </a:spcAft>
            </a:pPr>
            <a:r>
              <a:rPr lang="en-AU" sz="1836" kern="0" dirty="0">
                <a:solidFill>
                  <a:srgbClr val="FFFFFF"/>
                </a:solidFill>
                <a:ea typeface="Segoe UI Black" panose="020B0A02040204020203" pitchFamily="34" charset="0"/>
              </a:rPr>
              <a:t>How to upload a report to Power BI Embedded </a:t>
            </a:r>
          </a:p>
          <a:p>
            <a:pPr marL="233149" indent="-233149" defTabSz="932597">
              <a:spcBef>
                <a:spcPts val="1020"/>
              </a:spcBef>
              <a:spcAft>
                <a:spcPts val="612"/>
              </a:spcAft>
            </a:pPr>
            <a:endParaRPr lang="en-AU" sz="1836" kern="0" dirty="0">
              <a:solidFill>
                <a:srgbClr val="FFFFFF"/>
              </a:solidFill>
              <a:ea typeface="Segoe UI Black" panose="020B0A02040204020203" pitchFamily="34" charset="0"/>
            </a:endParaRPr>
          </a:p>
        </p:txBody>
      </p:sp>
      <p:sp>
        <p:nvSpPr>
          <p:cNvPr id="30" name="Rectangle 29"/>
          <p:cNvSpPr/>
          <p:nvPr/>
        </p:nvSpPr>
        <p:spPr>
          <a:xfrm>
            <a:off x="6065563" y="2754615"/>
            <a:ext cx="5402477" cy="25628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1" name="TextBox 30"/>
          <p:cNvSpPr txBox="1"/>
          <p:nvPr/>
        </p:nvSpPr>
        <p:spPr>
          <a:xfrm>
            <a:off x="6146310" y="2841371"/>
            <a:ext cx="2954540" cy="318286"/>
          </a:xfrm>
          <a:prstGeom prst="rect">
            <a:avLst/>
          </a:prstGeom>
          <a:noFill/>
        </p:spPr>
        <p:txBody>
          <a:bodyPr wrap="square" rtlCol="0">
            <a:spAutoFit/>
          </a:bodyPr>
          <a:lstStyle/>
          <a:p>
            <a:pPr defTabSz="932597"/>
            <a:r>
              <a:rPr lang="en-US" sz="1428" b="1" dirty="0">
                <a:solidFill>
                  <a:prstClr val="black"/>
                </a:solidFill>
                <a:latin typeface="Segoe UI"/>
              </a:rPr>
              <a:t>Application</a:t>
            </a:r>
          </a:p>
        </p:txBody>
      </p:sp>
      <p:cxnSp>
        <p:nvCxnSpPr>
          <p:cNvPr id="35" name="Straight Arrow Connector 34"/>
          <p:cNvCxnSpPr>
            <a:cxnSpLocks/>
          </p:cNvCxnSpPr>
          <p:nvPr/>
        </p:nvCxnSpPr>
        <p:spPr>
          <a:xfrm>
            <a:off x="7827759" y="1329667"/>
            <a:ext cx="5978" cy="1432349"/>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3184" y="1317935"/>
            <a:ext cx="5978" cy="1401967"/>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65561" y="2131094"/>
            <a:ext cx="5402477" cy="318286"/>
          </a:xfrm>
          <a:prstGeom prst="rect">
            <a:avLst/>
          </a:prstGeom>
          <a:solidFill>
            <a:schemeClr val="accent3"/>
          </a:solidFill>
        </p:spPr>
        <p:txBody>
          <a:bodyPr wrap="square" rtlCol="0">
            <a:spAutoFit/>
          </a:bodyPr>
          <a:lstStyle/>
          <a:p>
            <a:pPr algn="ctr" defTabSz="932597"/>
            <a:r>
              <a:rPr lang="en-US" sz="1428" b="1" dirty="0">
                <a:solidFill>
                  <a:prstClr val="black"/>
                </a:solidFill>
                <a:latin typeface="Segoe UI"/>
              </a:rPr>
              <a:t>Application Driven Row Level Security</a:t>
            </a:r>
          </a:p>
        </p:txBody>
      </p:sp>
      <p:sp>
        <p:nvSpPr>
          <p:cNvPr id="38" name="TextBox 37"/>
          <p:cNvSpPr txBox="1"/>
          <p:nvPr/>
        </p:nvSpPr>
        <p:spPr>
          <a:xfrm>
            <a:off x="6065562" y="1635268"/>
            <a:ext cx="5402476" cy="318286"/>
          </a:xfrm>
          <a:prstGeom prst="rect">
            <a:avLst/>
          </a:prstGeom>
          <a:solidFill>
            <a:schemeClr val="accent1"/>
          </a:solidFill>
        </p:spPr>
        <p:txBody>
          <a:bodyPr wrap="square" rtlCol="0">
            <a:spAutoFit/>
          </a:bodyPr>
          <a:lstStyle/>
          <a:p>
            <a:pPr algn="ctr" defTabSz="932597"/>
            <a:r>
              <a:rPr lang="en-US" sz="1428" b="1" dirty="0">
                <a:solidFill>
                  <a:srgbClr val="FFFFFF"/>
                </a:solidFill>
                <a:latin typeface="Segoe UI"/>
              </a:rPr>
              <a:t>Application UI/Permission Logic</a:t>
            </a:r>
          </a:p>
        </p:txBody>
      </p:sp>
      <p:sp>
        <p:nvSpPr>
          <p:cNvPr id="39" name="TextBox 38"/>
          <p:cNvSpPr txBox="1"/>
          <p:nvPr/>
        </p:nvSpPr>
        <p:spPr>
          <a:xfrm>
            <a:off x="6037969" y="1015763"/>
            <a:ext cx="5402476" cy="318286"/>
          </a:xfrm>
          <a:prstGeom prst="rect">
            <a:avLst/>
          </a:prstGeom>
          <a:solidFill>
            <a:schemeClr val="bg1">
              <a:lumMod val="95000"/>
            </a:schemeClr>
          </a:solidFill>
        </p:spPr>
        <p:txBody>
          <a:bodyPr wrap="square" rtlCol="0">
            <a:spAutoFit/>
          </a:bodyPr>
          <a:lstStyle/>
          <a:p>
            <a:pPr algn="ctr" defTabSz="932597"/>
            <a:r>
              <a:rPr lang="en-US" sz="1428" b="1" dirty="0">
                <a:solidFill>
                  <a:prstClr val="black"/>
                </a:solidFill>
                <a:latin typeface="Segoe UI"/>
              </a:rPr>
              <a:t>Application User</a:t>
            </a:r>
          </a:p>
        </p:txBody>
      </p:sp>
      <p:sp>
        <p:nvSpPr>
          <p:cNvPr id="41" name="Freeform 34"/>
          <p:cNvSpPr/>
          <p:nvPr/>
        </p:nvSpPr>
        <p:spPr>
          <a:xfrm>
            <a:off x="8377846" y="211322"/>
            <a:ext cx="609593" cy="695880"/>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black"/>
              </a:solidFill>
              <a:latin typeface="Segoe UI"/>
            </a:endParaRPr>
          </a:p>
        </p:txBody>
      </p:sp>
      <p:sp>
        <p:nvSpPr>
          <p:cNvPr id="48" name="Rectangle 47"/>
          <p:cNvSpPr/>
          <p:nvPr/>
        </p:nvSpPr>
        <p:spPr>
          <a:xfrm>
            <a:off x="6037971" y="5849465"/>
            <a:ext cx="5457661" cy="943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9" name="TextBox 48"/>
          <p:cNvSpPr txBox="1"/>
          <p:nvPr/>
        </p:nvSpPr>
        <p:spPr>
          <a:xfrm>
            <a:off x="7314958" y="6119234"/>
            <a:ext cx="2954540" cy="318286"/>
          </a:xfrm>
          <a:prstGeom prst="rect">
            <a:avLst/>
          </a:prstGeom>
          <a:noFill/>
        </p:spPr>
        <p:txBody>
          <a:bodyPr wrap="square" rtlCol="0">
            <a:spAutoFit/>
          </a:bodyPr>
          <a:lstStyle/>
          <a:p>
            <a:pPr algn="ctr" defTabSz="932597"/>
            <a:r>
              <a:rPr lang="en-US" sz="1428" b="1" dirty="0">
                <a:solidFill>
                  <a:srgbClr val="FFFFFF"/>
                </a:solidFill>
                <a:latin typeface="Segoe UI"/>
              </a:rPr>
              <a:t>Application Storage</a:t>
            </a:r>
          </a:p>
        </p:txBody>
      </p:sp>
      <p:sp>
        <p:nvSpPr>
          <p:cNvPr id="71" name="TextBox 70"/>
          <p:cNvSpPr txBox="1"/>
          <p:nvPr/>
        </p:nvSpPr>
        <p:spPr>
          <a:xfrm>
            <a:off x="-222732" y="8480891"/>
            <a:ext cx="1601463"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data</a:t>
            </a:r>
          </a:p>
        </p:txBody>
      </p:sp>
      <p:sp>
        <p:nvSpPr>
          <p:cNvPr id="72" name="Freeform 5"/>
          <p:cNvSpPr>
            <a:spLocks noEditPoints="1"/>
          </p:cNvSpPr>
          <p:nvPr/>
        </p:nvSpPr>
        <p:spPr bwMode="black">
          <a:xfrm>
            <a:off x="252624" y="7895628"/>
            <a:ext cx="650753" cy="50501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FFFFFF"/>
              </a:solidFill>
              <a:latin typeface="Segoe UI"/>
            </a:endParaRPr>
          </a:p>
        </p:txBody>
      </p:sp>
      <p:sp>
        <p:nvSpPr>
          <p:cNvPr id="73" name="TextBox 72"/>
          <p:cNvSpPr txBox="1"/>
          <p:nvPr/>
        </p:nvSpPr>
        <p:spPr>
          <a:xfrm>
            <a:off x="1008823" y="780509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Query</a:t>
            </a:r>
          </a:p>
        </p:txBody>
      </p:sp>
      <p:sp>
        <p:nvSpPr>
          <p:cNvPr id="74" name="Freeform 35"/>
          <p:cNvSpPr/>
          <p:nvPr/>
        </p:nvSpPr>
        <p:spPr>
          <a:xfrm>
            <a:off x="3596267" y="7696569"/>
            <a:ext cx="616768" cy="704072"/>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dirty="0">
              <a:solidFill>
                <a:prstClr val="black"/>
              </a:solidFill>
              <a:latin typeface="Segoe UI"/>
            </a:endParaRPr>
          </a:p>
        </p:txBody>
      </p:sp>
      <p:sp>
        <p:nvSpPr>
          <p:cNvPr id="75" name="Right Arrow 36"/>
          <p:cNvSpPr/>
          <p:nvPr/>
        </p:nvSpPr>
        <p:spPr>
          <a:xfrm flipH="1">
            <a:off x="2956551" y="8023000"/>
            <a:ext cx="553619"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rgbClr val="FFC000"/>
              </a:solidFill>
              <a:latin typeface="Segoe UI"/>
            </a:endParaRPr>
          </a:p>
        </p:txBody>
      </p:sp>
      <p:sp>
        <p:nvSpPr>
          <p:cNvPr id="76" name="TextBox 75"/>
          <p:cNvSpPr txBox="1"/>
          <p:nvPr/>
        </p:nvSpPr>
        <p:spPr>
          <a:xfrm>
            <a:off x="3289217" y="8480891"/>
            <a:ext cx="1230868"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users</a:t>
            </a:r>
          </a:p>
        </p:txBody>
      </p:sp>
      <p:sp>
        <p:nvSpPr>
          <p:cNvPr id="77" name="Freeform 128"/>
          <p:cNvSpPr>
            <a:spLocks noEditPoints="1"/>
          </p:cNvSpPr>
          <p:nvPr/>
        </p:nvSpPr>
        <p:spPr bwMode="black">
          <a:xfrm>
            <a:off x="2358460" y="9117087"/>
            <a:ext cx="435962" cy="3836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002050"/>
          </a:solidFill>
          <a:ln>
            <a:noFill/>
          </a:ln>
          <a:extLst/>
        </p:spPr>
        <p:txBody>
          <a:bodyPr vert="horz" wrap="square" lIns="124330" tIns="62165" rIns="124330" bIns="62165" numCol="1" anchor="t" anchorCtr="0" compatLnSpc="1">
            <a:prstTxWarp prst="textNoShape">
              <a:avLst/>
            </a:prstTxWarp>
          </a:bodyPr>
          <a:lstStyle/>
          <a:p>
            <a:pPr defTabSz="1243192">
              <a:defRPr/>
            </a:pPr>
            <a:endParaRPr lang="en-US" sz="2448" kern="0">
              <a:solidFill>
                <a:srgbClr val="FFFFFF"/>
              </a:solidFill>
              <a:latin typeface="Segoe UI"/>
            </a:endParaRPr>
          </a:p>
        </p:txBody>
      </p:sp>
      <p:sp>
        <p:nvSpPr>
          <p:cNvPr id="78" name="Rounded Rectangle 39"/>
          <p:cNvSpPr/>
          <p:nvPr/>
        </p:nvSpPr>
        <p:spPr>
          <a:xfrm>
            <a:off x="8902183" y="8851205"/>
            <a:ext cx="397333" cy="397333"/>
          </a:xfrm>
          <a:prstGeom prst="roundRect">
            <a:avLst>
              <a:gd name="adj" fmla="val 0"/>
            </a:avLst>
          </a:prstGeom>
          <a:solidFill>
            <a:schemeClr val="bg1"/>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a:solidFill>
                <a:sysClr val="windowText" lastClr="000000"/>
              </a:solidFill>
              <a:latin typeface="Segoe UI"/>
            </a:endParaRPr>
          </a:p>
        </p:txBody>
      </p:sp>
      <p:sp>
        <p:nvSpPr>
          <p:cNvPr id="80" name="Left Arrow 43"/>
          <p:cNvSpPr/>
          <p:nvPr/>
        </p:nvSpPr>
        <p:spPr>
          <a:xfrm rot="5400000" flipH="1">
            <a:off x="8642470" y="5518318"/>
            <a:ext cx="350413" cy="169013"/>
          </a:xfrm>
          <a:prstGeom prst="lef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1" name="TextBox 80"/>
          <p:cNvSpPr txBox="1"/>
          <p:nvPr/>
        </p:nvSpPr>
        <p:spPr>
          <a:xfrm>
            <a:off x="-1035928" y="762881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Cache</a:t>
            </a:r>
          </a:p>
        </p:txBody>
      </p:sp>
      <p:sp>
        <p:nvSpPr>
          <p:cNvPr id="82" name="Right Arrow 46"/>
          <p:cNvSpPr/>
          <p:nvPr/>
        </p:nvSpPr>
        <p:spPr>
          <a:xfrm flipH="1">
            <a:off x="987784" y="8023000"/>
            <a:ext cx="1281047"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3" name="Freeform 19"/>
          <p:cNvSpPr/>
          <p:nvPr/>
        </p:nvSpPr>
        <p:spPr>
          <a:xfrm>
            <a:off x="7314958" y="7856362"/>
            <a:ext cx="206890" cy="15620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2050"/>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4"/>
            <a:endParaRPr lang="en-US" kern="0">
              <a:solidFill>
                <a:sysClr val="windowText" lastClr="000000"/>
              </a:solidFill>
              <a:latin typeface="Segoe UI"/>
            </a:endParaRPr>
          </a:p>
        </p:txBody>
      </p:sp>
      <p:sp>
        <p:nvSpPr>
          <p:cNvPr id="33" name="TextBox 32"/>
          <p:cNvSpPr txBox="1"/>
          <p:nvPr/>
        </p:nvSpPr>
        <p:spPr>
          <a:xfrm>
            <a:off x="8117042" y="4745818"/>
            <a:ext cx="1244333" cy="318286"/>
          </a:xfrm>
          <a:prstGeom prst="rect">
            <a:avLst/>
          </a:prstGeom>
          <a:noFill/>
        </p:spPr>
        <p:txBody>
          <a:bodyPr wrap="square" rtlCol="0">
            <a:spAutoFit/>
          </a:bodyPr>
          <a:lstStyle/>
          <a:p>
            <a:pPr algn="ctr" defTabSz="932597"/>
            <a:r>
              <a:rPr lang="en-US" sz="1428" dirty="0">
                <a:solidFill>
                  <a:prstClr val="black"/>
                </a:solidFill>
                <a:latin typeface="Segoe UI"/>
              </a:rPr>
              <a:t>Workflow</a:t>
            </a:r>
          </a:p>
        </p:txBody>
      </p:sp>
      <p:grpSp>
        <p:nvGrpSpPr>
          <p:cNvPr id="6" name="Group 5"/>
          <p:cNvGrpSpPr/>
          <p:nvPr/>
        </p:nvGrpSpPr>
        <p:grpSpPr>
          <a:xfrm>
            <a:off x="6326788" y="3592009"/>
            <a:ext cx="1191709" cy="892386"/>
            <a:chOff x="8471651" y="7330302"/>
            <a:chExt cx="1168448" cy="874968"/>
          </a:xfrm>
        </p:grpSpPr>
        <p:sp>
          <p:nvSpPr>
            <p:cNvPr id="69" name="Rectangle 68"/>
            <p:cNvSpPr/>
            <p:nvPr/>
          </p:nvSpPr>
          <p:spPr>
            <a:xfrm>
              <a:off x="8490460" y="7365396"/>
              <a:ext cx="1149639" cy="839874"/>
            </a:xfrm>
            <a:prstGeom prst="rect">
              <a:avLst/>
            </a:prstGeom>
            <a:solidFill>
              <a:srgbClr val="E5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79" name="Freeform 41"/>
            <p:cNvSpPr/>
            <p:nvPr/>
          </p:nvSpPr>
          <p:spPr>
            <a:xfrm>
              <a:off x="8471651" y="7330302"/>
              <a:ext cx="1168448" cy="874968"/>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1"/>
            </a:solidFill>
            <a:ln w="12700" cap="flat" cmpd="sng" algn="ctr">
              <a:noFill/>
              <a:prstDash val="solid"/>
              <a:miter lim="800000"/>
            </a:ln>
            <a:effectLst/>
          </p:spPr>
          <p:txBody>
            <a:bodyPr rtlCol="0" anchor="ctr"/>
            <a:lstStyle/>
            <a:p>
              <a:pPr algn="ctr" defTabSz="914224">
                <a:defRPr/>
              </a:pPr>
              <a:endParaRPr lang="en-US" sz="1836" kern="0">
                <a:solidFill>
                  <a:prstClr val="white"/>
                </a:solidFill>
                <a:latin typeface="Segoe UI"/>
              </a:endParaRPr>
            </a:p>
          </p:txBody>
        </p:sp>
      </p:grpSp>
      <p:grpSp>
        <p:nvGrpSpPr>
          <p:cNvPr id="84" name="Group 83"/>
          <p:cNvGrpSpPr/>
          <p:nvPr/>
        </p:nvGrpSpPr>
        <p:grpSpPr>
          <a:xfrm rot="19800000">
            <a:off x="8355757" y="3779449"/>
            <a:ext cx="794711" cy="526218"/>
            <a:chOff x="228586" y="3732906"/>
            <a:chExt cx="3039980" cy="1912400"/>
          </a:xfrm>
          <a:solidFill>
            <a:schemeClr val="accent1"/>
          </a:solidFill>
        </p:grpSpPr>
        <p:sp>
          <p:nvSpPr>
            <p:cNvPr id="85" name="Freeform 78"/>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79"/>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7" name="TextBox 86"/>
          <p:cNvSpPr txBox="1"/>
          <p:nvPr/>
        </p:nvSpPr>
        <p:spPr>
          <a:xfrm>
            <a:off x="6379246" y="4745819"/>
            <a:ext cx="1244333" cy="318286"/>
          </a:xfrm>
          <a:prstGeom prst="rect">
            <a:avLst/>
          </a:prstGeom>
          <a:noFill/>
        </p:spPr>
        <p:txBody>
          <a:bodyPr wrap="square" rtlCol="0">
            <a:spAutoFit/>
          </a:bodyPr>
          <a:lstStyle/>
          <a:p>
            <a:pPr algn="ctr" defTabSz="932597"/>
            <a:r>
              <a:rPr lang="en-US" sz="1428" dirty="0">
                <a:solidFill>
                  <a:prstClr val="black"/>
                </a:solidFill>
                <a:latin typeface="Segoe UI"/>
              </a:rPr>
              <a:t>UI</a:t>
            </a:r>
          </a:p>
        </p:txBody>
      </p:sp>
      <p:cxnSp>
        <p:nvCxnSpPr>
          <p:cNvPr id="88" name="Straight Connector 87"/>
          <p:cNvCxnSpPr>
            <a:cxnSpLocks/>
          </p:cNvCxnSpPr>
          <p:nvPr/>
        </p:nvCxnSpPr>
        <p:spPr>
          <a:xfrm>
            <a:off x="7780631" y="4027507"/>
            <a:ext cx="33641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515062" y="5956667"/>
            <a:ext cx="650958" cy="71360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bg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lnSpc>
                <a:spcPct val="90000"/>
              </a:lnSpc>
              <a:spcAft>
                <a:spcPts val="612"/>
              </a:spcAft>
            </a:pPr>
            <a:endParaRPr lang="en-US" sz="8159"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Rectangle 42"/>
          <p:cNvSpPr/>
          <p:nvPr/>
        </p:nvSpPr>
        <p:spPr>
          <a:xfrm>
            <a:off x="5151437" y="0"/>
            <a:ext cx="7285038" cy="6994525"/>
          </a:xfrm>
          <a:prstGeom prst="rect">
            <a:avLst/>
          </a:prstGeom>
          <a:solidFill>
            <a:schemeClr val="bg1">
              <a:lumMod val="6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9496479" y="3750598"/>
            <a:ext cx="1649307" cy="1325739"/>
            <a:chOff x="9310255" y="3677391"/>
            <a:chExt cx="1617114" cy="1299862"/>
          </a:xfrm>
        </p:grpSpPr>
        <p:cxnSp>
          <p:nvCxnSpPr>
            <p:cNvPr id="34" name="Straight Connector 33"/>
            <p:cNvCxnSpPr>
              <a:cxnSpLocks/>
            </p:cNvCxnSpPr>
            <p:nvPr/>
          </p:nvCxnSpPr>
          <p:spPr>
            <a:xfrm>
              <a:off x="9310255" y="3943601"/>
              <a:ext cx="329844"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584575" y="4663537"/>
              <a:ext cx="1342794" cy="313716"/>
            </a:xfrm>
            <a:prstGeom prst="rect">
              <a:avLst/>
            </a:prstGeom>
            <a:noFill/>
          </p:spPr>
          <p:txBody>
            <a:bodyPr wrap="square" rtlCol="0">
              <a:spAutoFit/>
            </a:bodyPr>
            <a:lstStyle/>
            <a:p>
              <a:pPr algn="ctr" defTabSz="932597"/>
              <a:r>
                <a:rPr lang="en-US" sz="1428" dirty="0">
                  <a:solidFill>
                    <a:prstClr val="black"/>
                  </a:solidFill>
                  <a:latin typeface="Segoe UI"/>
                </a:rPr>
                <a:t>Analytics</a:t>
              </a:r>
            </a:p>
          </p:txBody>
        </p:sp>
        <p:grpSp>
          <p:nvGrpSpPr>
            <p:cNvPr id="2" name="Group 1"/>
            <p:cNvGrpSpPr/>
            <p:nvPr/>
          </p:nvGrpSpPr>
          <p:grpSpPr>
            <a:xfrm>
              <a:off x="9841912" y="3677391"/>
              <a:ext cx="681898" cy="571256"/>
              <a:chOff x="6792013" y="-1554742"/>
              <a:chExt cx="681898" cy="571256"/>
            </a:xfrm>
          </p:grpSpPr>
          <p:sp>
            <p:nvSpPr>
              <p:cNvPr id="44" name="Rounded Rectangle 27"/>
              <p:cNvSpPr/>
              <p:nvPr/>
            </p:nvSpPr>
            <p:spPr>
              <a:xfrm>
                <a:off x="6792013" y="-1554742"/>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5" name="Freeform 28"/>
              <p:cNvSpPr/>
              <p:nvPr/>
            </p:nvSpPr>
            <p:spPr bwMode="auto">
              <a:xfrm>
                <a:off x="6968693" y="-1442732"/>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5" name="Rectangle 4"/>
          <p:cNvSpPr/>
          <p:nvPr/>
        </p:nvSpPr>
        <p:spPr>
          <a:xfrm>
            <a:off x="9743997" y="3467950"/>
            <a:ext cx="1284920" cy="119723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a:solidFill>
                <a:srgbClr val="FFFFFF"/>
              </a:solidFill>
              <a:latin typeface="Segoe UI"/>
            </a:endParaRPr>
          </a:p>
        </p:txBody>
      </p:sp>
    </p:spTree>
    <p:extLst>
      <p:ext uri="{BB962C8B-B14F-4D97-AF65-F5344CB8AC3E}">
        <p14:creationId xmlns:p14="http://schemas.microsoft.com/office/powerpoint/2010/main" val="380186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0"/>
            <a:ext cx="12436475" cy="2212808"/>
          </a:xfrm>
          <a:prstGeom prst="rect">
            <a:avLst/>
          </a:prstGeom>
          <a:solidFill>
            <a:srgbClr val="002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p:nvPr>
        </p:nvSpPr>
        <p:spPr>
          <a:xfrm>
            <a:off x="275481" y="2201862"/>
            <a:ext cx="11885514" cy="4081117"/>
          </a:xfrm>
        </p:spPr>
        <p:txBody>
          <a:bodyPr/>
          <a:lstStyle/>
          <a:p>
            <a:r>
              <a:rPr lang="en-US" sz="3200" dirty="0"/>
              <a:t>Design report in Power BI Desktop</a:t>
            </a:r>
          </a:p>
          <a:p>
            <a:endParaRPr lang="en-US" sz="3200" dirty="0"/>
          </a:p>
          <a:p>
            <a:r>
              <a:rPr lang="en-US" sz="3200" dirty="0"/>
              <a:t>Use APIs to publish it to a workspace</a:t>
            </a:r>
          </a:p>
          <a:p>
            <a:pPr lvl="1"/>
            <a:r>
              <a:rPr lang="en-US" sz="1800" dirty="0"/>
              <a:t>Call </a:t>
            </a:r>
            <a:r>
              <a:rPr lang="en-US" sz="1800" dirty="0">
                <a:hlinkClick r:id="rId3"/>
              </a:rPr>
              <a:t>Import</a:t>
            </a:r>
            <a:r>
              <a:rPr lang="en-US" sz="1800" dirty="0"/>
              <a:t> API</a:t>
            </a:r>
          </a:p>
          <a:p>
            <a:pPr lvl="1"/>
            <a:r>
              <a:rPr lang="en-US" sz="1800" dirty="0"/>
              <a:t>Call </a:t>
            </a:r>
            <a:r>
              <a:rPr lang="en-US" sz="1800" dirty="0">
                <a:hlinkClick r:id="rId4"/>
              </a:rPr>
              <a:t>Default.SetAllConnections </a:t>
            </a:r>
            <a:r>
              <a:rPr lang="en-US" sz="1800" dirty="0"/>
              <a:t>API to set connection strings</a:t>
            </a:r>
          </a:p>
          <a:p>
            <a:endParaRPr lang="en-US" sz="3200" dirty="0"/>
          </a:p>
          <a:p>
            <a:r>
              <a:rPr lang="en-US" sz="3200" dirty="0"/>
              <a:t>Multi-tenant applications</a:t>
            </a:r>
          </a:p>
          <a:p>
            <a:pPr lvl="1"/>
            <a:r>
              <a:rPr lang="en-US" sz="1800" dirty="0"/>
              <a:t>Deploy copies of the report for each tenant</a:t>
            </a:r>
          </a:p>
          <a:p>
            <a:pPr lvl="1"/>
            <a:r>
              <a:rPr lang="en-US" sz="1800" dirty="0"/>
              <a:t>Allows different data source connections for each report</a:t>
            </a:r>
          </a:p>
        </p:txBody>
      </p:sp>
      <p:sp>
        <p:nvSpPr>
          <p:cNvPr id="3" name="Title 2"/>
          <p:cNvSpPr>
            <a:spLocks noGrp="1"/>
          </p:cNvSpPr>
          <p:nvPr>
            <p:ph type="title"/>
          </p:nvPr>
        </p:nvSpPr>
        <p:spPr/>
        <p:txBody>
          <a:bodyPr/>
          <a:lstStyle/>
          <a:p>
            <a:r>
              <a:rPr lang="en-US" sz="4900" dirty="0">
                <a:solidFill>
                  <a:schemeClr val="bg1"/>
                </a:solidFill>
                <a:ea typeface="Segoe UI Black" panose="020B0A02040204020203" pitchFamily="34" charset="0"/>
                <a:cs typeface="Segoe UI Black" panose="020B0A02040204020203" pitchFamily="34" charset="0"/>
              </a:rPr>
              <a:t>Provisioning a report</a:t>
            </a:r>
          </a:p>
        </p:txBody>
      </p:sp>
    </p:spTree>
    <p:extLst>
      <p:ext uri="{BB962C8B-B14F-4D97-AF65-F5344CB8AC3E}">
        <p14:creationId xmlns:p14="http://schemas.microsoft.com/office/powerpoint/2010/main" val="161574492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2742" y="928413"/>
            <a:ext cx="4736364" cy="1111219"/>
          </a:xfrm>
        </p:spPr>
        <p:txBody>
          <a:bodyPr/>
          <a:lstStyle/>
          <a:p>
            <a:r>
              <a:rPr lang="en-AU" b="1" dirty="0">
                <a:latin typeface="+mn-lt"/>
              </a:rPr>
              <a:t>Allowing users to view the report</a:t>
            </a:r>
            <a:endParaRPr lang="en-AU" dirty="0"/>
          </a:p>
        </p:txBody>
      </p:sp>
      <p:sp>
        <p:nvSpPr>
          <p:cNvPr id="4" name="Text Placeholder 10"/>
          <p:cNvSpPr txBox="1">
            <a:spLocks/>
          </p:cNvSpPr>
          <p:nvPr/>
        </p:nvSpPr>
        <p:spPr>
          <a:xfrm>
            <a:off x="486365" y="2997953"/>
            <a:ext cx="4033720" cy="3142698"/>
          </a:xfrm>
          <a:prstGeom prst="rect">
            <a:avLst/>
          </a:prstGeom>
        </p:spPr>
        <p:txBody>
          <a:bodyPr vert="horz" wrap="square" lIns="93260" tIns="0" rIns="93260" bIns="9326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spcBef>
                <a:spcPts val="1020"/>
              </a:spcBef>
              <a:spcAft>
                <a:spcPts val="612"/>
              </a:spcAft>
            </a:pPr>
            <a:r>
              <a:rPr lang="en-AU" sz="1836" kern="0" dirty="0">
                <a:solidFill>
                  <a:srgbClr val="FFFFFF"/>
                </a:solidFill>
                <a:ea typeface="Segoe UI Black" panose="020B0A02040204020203" pitchFamily="34" charset="0"/>
              </a:rPr>
              <a:t>How to grant access to the report using </a:t>
            </a:r>
            <a:r>
              <a:rPr lang="en-AU" sz="1836" kern="0" dirty="0" err="1">
                <a:solidFill>
                  <a:srgbClr val="FFFFFF"/>
                </a:solidFill>
                <a:ea typeface="Segoe UI Black" panose="020B0A02040204020203" pitchFamily="34" charset="0"/>
              </a:rPr>
              <a:t>AppTokens</a:t>
            </a:r>
            <a:endParaRPr lang="en-AU" sz="1836" kern="0" dirty="0">
              <a:solidFill>
                <a:srgbClr val="FFFFFF"/>
              </a:solidFill>
              <a:ea typeface="Segoe UI Black" panose="020B0A02040204020203" pitchFamily="34" charset="0"/>
            </a:endParaRPr>
          </a:p>
          <a:p>
            <a:pPr marL="233149" indent="-233149" defTabSz="932597">
              <a:spcBef>
                <a:spcPts val="1020"/>
              </a:spcBef>
              <a:spcAft>
                <a:spcPts val="612"/>
              </a:spcAft>
            </a:pPr>
            <a:endParaRPr lang="en-AU" sz="1836" kern="0" dirty="0">
              <a:solidFill>
                <a:srgbClr val="FFFFFF"/>
              </a:solidFill>
              <a:ea typeface="Segoe UI Black" panose="020B0A02040204020203" pitchFamily="34" charset="0"/>
            </a:endParaRPr>
          </a:p>
        </p:txBody>
      </p:sp>
      <p:sp>
        <p:nvSpPr>
          <p:cNvPr id="30" name="Rectangle 29"/>
          <p:cNvSpPr/>
          <p:nvPr/>
        </p:nvSpPr>
        <p:spPr>
          <a:xfrm>
            <a:off x="6065563" y="2754615"/>
            <a:ext cx="5402477" cy="25628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1" name="TextBox 30"/>
          <p:cNvSpPr txBox="1"/>
          <p:nvPr/>
        </p:nvSpPr>
        <p:spPr>
          <a:xfrm>
            <a:off x="6146310" y="2841371"/>
            <a:ext cx="2954540" cy="318286"/>
          </a:xfrm>
          <a:prstGeom prst="rect">
            <a:avLst/>
          </a:prstGeom>
          <a:noFill/>
        </p:spPr>
        <p:txBody>
          <a:bodyPr wrap="square" rtlCol="0">
            <a:spAutoFit/>
          </a:bodyPr>
          <a:lstStyle/>
          <a:p>
            <a:pPr defTabSz="932597"/>
            <a:r>
              <a:rPr lang="en-US" sz="1428" b="1" dirty="0">
                <a:solidFill>
                  <a:prstClr val="black"/>
                </a:solidFill>
                <a:latin typeface="Segoe UI"/>
              </a:rPr>
              <a:t>Application</a:t>
            </a:r>
          </a:p>
        </p:txBody>
      </p:sp>
      <p:cxnSp>
        <p:nvCxnSpPr>
          <p:cNvPr id="35" name="Straight Arrow Connector 34"/>
          <p:cNvCxnSpPr>
            <a:cxnSpLocks/>
          </p:cNvCxnSpPr>
          <p:nvPr/>
        </p:nvCxnSpPr>
        <p:spPr>
          <a:xfrm>
            <a:off x="7827759" y="1329667"/>
            <a:ext cx="5978" cy="1432349"/>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3184" y="1317935"/>
            <a:ext cx="5978" cy="1401967"/>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65561" y="2131094"/>
            <a:ext cx="5402477" cy="318286"/>
          </a:xfrm>
          <a:prstGeom prst="rect">
            <a:avLst/>
          </a:prstGeom>
          <a:solidFill>
            <a:schemeClr val="accent3"/>
          </a:solidFill>
        </p:spPr>
        <p:txBody>
          <a:bodyPr wrap="square" rtlCol="0">
            <a:spAutoFit/>
          </a:bodyPr>
          <a:lstStyle/>
          <a:p>
            <a:pPr algn="ctr" defTabSz="932597"/>
            <a:r>
              <a:rPr lang="en-US" sz="1428" b="1" dirty="0">
                <a:solidFill>
                  <a:prstClr val="black"/>
                </a:solidFill>
                <a:latin typeface="Segoe UI"/>
              </a:rPr>
              <a:t>Application Driven Row Level Security</a:t>
            </a:r>
          </a:p>
        </p:txBody>
      </p:sp>
      <p:sp>
        <p:nvSpPr>
          <p:cNvPr id="39" name="TextBox 38"/>
          <p:cNvSpPr txBox="1"/>
          <p:nvPr/>
        </p:nvSpPr>
        <p:spPr>
          <a:xfrm>
            <a:off x="6037969" y="1015763"/>
            <a:ext cx="5402476" cy="318286"/>
          </a:xfrm>
          <a:prstGeom prst="rect">
            <a:avLst/>
          </a:prstGeom>
          <a:solidFill>
            <a:schemeClr val="bg1">
              <a:lumMod val="95000"/>
            </a:schemeClr>
          </a:solidFill>
        </p:spPr>
        <p:txBody>
          <a:bodyPr wrap="square" rtlCol="0">
            <a:spAutoFit/>
          </a:bodyPr>
          <a:lstStyle/>
          <a:p>
            <a:pPr algn="ctr" defTabSz="932597"/>
            <a:r>
              <a:rPr lang="en-US" sz="1428" b="1" dirty="0">
                <a:solidFill>
                  <a:prstClr val="black"/>
                </a:solidFill>
                <a:latin typeface="Segoe UI"/>
              </a:rPr>
              <a:t>Application User</a:t>
            </a:r>
          </a:p>
        </p:txBody>
      </p:sp>
      <p:sp>
        <p:nvSpPr>
          <p:cNvPr id="41" name="Freeform 34"/>
          <p:cNvSpPr/>
          <p:nvPr/>
        </p:nvSpPr>
        <p:spPr>
          <a:xfrm>
            <a:off x="8377846" y="211322"/>
            <a:ext cx="609593" cy="695880"/>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black"/>
              </a:solidFill>
              <a:latin typeface="Segoe UI"/>
            </a:endParaRPr>
          </a:p>
        </p:txBody>
      </p:sp>
      <p:sp>
        <p:nvSpPr>
          <p:cNvPr id="48" name="Rectangle 47"/>
          <p:cNvSpPr/>
          <p:nvPr/>
        </p:nvSpPr>
        <p:spPr>
          <a:xfrm>
            <a:off x="6037971" y="5849465"/>
            <a:ext cx="5457661" cy="943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9" name="TextBox 48"/>
          <p:cNvSpPr txBox="1"/>
          <p:nvPr/>
        </p:nvSpPr>
        <p:spPr>
          <a:xfrm>
            <a:off x="7314958" y="6119234"/>
            <a:ext cx="2954540" cy="318286"/>
          </a:xfrm>
          <a:prstGeom prst="rect">
            <a:avLst/>
          </a:prstGeom>
          <a:noFill/>
        </p:spPr>
        <p:txBody>
          <a:bodyPr wrap="square" rtlCol="0">
            <a:spAutoFit/>
          </a:bodyPr>
          <a:lstStyle/>
          <a:p>
            <a:pPr algn="ctr" defTabSz="932597"/>
            <a:r>
              <a:rPr lang="en-US" sz="1428" b="1" dirty="0">
                <a:solidFill>
                  <a:srgbClr val="FFFFFF"/>
                </a:solidFill>
                <a:latin typeface="Segoe UI"/>
              </a:rPr>
              <a:t>Application Storage</a:t>
            </a:r>
          </a:p>
        </p:txBody>
      </p:sp>
      <p:sp>
        <p:nvSpPr>
          <p:cNvPr id="71" name="TextBox 70"/>
          <p:cNvSpPr txBox="1"/>
          <p:nvPr/>
        </p:nvSpPr>
        <p:spPr>
          <a:xfrm>
            <a:off x="-222732" y="8480891"/>
            <a:ext cx="1601463"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data</a:t>
            </a:r>
          </a:p>
        </p:txBody>
      </p:sp>
      <p:sp>
        <p:nvSpPr>
          <p:cNvPr id="72" name="Freeform 5"/>
          <p:cNvSpPr>
            <a:spLocks noEditPoints="1"/>
          </p:cNvSpPr>
          <p:nvPr/>
        </p:nvSpPr>
        <p:spPr bwMode="black">
          <a:xfrm>
            <a:off x="252624" y="7895628"/>
            <a:ext cx="650753" cy="50501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FFFFFF"/>
              </a:solidFill>
              <a:latin typeface="Segoe UI"/>
            </a:endParaRPr>
          </a:p>
        </p:txBody>
      </p:sp>
      <p:sp>
        <p:nvSpPr>
          <p:cNvPr id="73" name="TextBox 72"/>
          <p:cNvSpPr txBox="1"/>
          <p:nvPr/>
        </p:nvSpPr>
        <p:spPr>
          <a:xfrm>
            <a:off x="1008823" y="780509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Query</a:t>
            </a:r>
          </a:p>
        </p:txBody>
      </p:sp>
      <p:sp>
        <p:nvSpPr>
          <p:cNvPr id="74" name="Freeform 35"/>
          <p:cNvSpPr/>
          <p:nvPr/>
        </p:nvSpPr>
        <p:spPr>
          <a:xfrm>
            <a:off x="3596267" y="7696569"/>
            <a:ext cx="616768" cy="704072"/>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dirty="0">
              <a:solidFill>
                <a:prstClr val="black"/>
              </a:solidFill>
              <a:latin typeface="Segoe UI"/>
            </a:endParaRPr>
          </a:p>
        </p:txBody>
      </p:sp>
      <p:sp>
        <p:nvSpPr>
          <p:cNvPr id="75" name="Right Arrow 36"/>
          <p:cNvSpPr/>
          <p:nvPr/>
        </p:nvSpPr>
        <p:spPr>
          <a:xfrm flipH="1">
            <a:off x="2956551" y="8023000"/>
            <a:ext cx="553619"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rgbClr val="FFC000"/>
              </a:solidFill>
              <a:latin typeface="Segoe UI"/>
            </a:endParaRPr>
          </a:p>
        </p:txBody>
      </p:sp>
      <p:sp>
        <p:nvSpPr>
          <p:cNvPr id="76" name="TextBox 75"/>
          <p:cNvSpPr txBox="1"/>
          <p:nvPr/>
        </p:nvSpPr>
        <p:spPr>
          <a:xfrm>
            <a:off x="3289217" y="8480891"/>
            <a:ext cx="1230868"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users</a:t>
            </a:r>
          </a:p>
        </p:txBody>
      </p:sp>
      <p:sp>
        <p:nvSpPr>
          <p:cNvPr id="77" name="Freeform 128"/>
          <p:cNvSpPr>
            <a:spLocks noEditPoints="1"/>
          </p:cNvSpPr>
          <p:nvPr/>
        </p:nvSpPr>
        <p:spPr bwMode="black">
          <a:xfrm>
            <a:off x="2358460" y="9117087"/>
            <a:ext cx="435962" cy="3836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002050"/>
          </a:solidFill>
          <a:ln>
            <a:noFill/>
          </a:ln>
          <a:extLst/>
        </p:spPr>
        <p:txBody>
          <a:bodyPr vert="horz" wrap="square" lIns="124330" tIns="62165" rIns="124330" bIns="62165" numCol="1" anchor="t" anchorCtr="0" compatLnSpc="1">
            <a:prstTxWarp prst="textNoShape">
              <a:avLst/>
            </a:prstTxWarp>
          </a:bodyPr>
          <a:lstStyle/>
          <a:p>
            <a:pPr defTabSz="1243192">
              <a:defRPr/>
            </a:pPr>
            <a:endParaRPr lang="en-US" sz="2448" kern="0">
              <a:solidFill>
                <a:srgbClr val="FFFFFF"/>
              </a:solidFill>
              <a:latin typeface="Segoe UI"/>
            </a:endParaRPr>
          </a:p>
        </p:txBody>
      </p:sp>
      <p:sp>
        <p:nvSpPr>
          <p:cNvPr id="78" name="Rounded Rectangle 39"/>
          <p:cNvSpPr/>
          <p:nvPr/>
        </p:nvSpPr>
        <p:spPr>
          <a:xfrm>
            <a:off x="8902183" y="8851205"/>
            <a:ext cx="397333" cy="397333"/>
          </a:xfrm>
          <a:prstGeom prst="roundRect">
            <a:avLst>
              <a:gd name="adj" fmla="val 0"/>
            </a:avLst>
          </a:prstGeom>
          <a:solidFill>
            <a:schemeClr val="bg1"/>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a:solidFill>
                <a:sysClr val="windowText" lastClr="000000"/>
              </a:solidFill>
              <a:latin typeface="Segoe UI"/>
            </a:endParaRPr>
          </a:p>
        </p:txBody>
      </p:sp>
      <p:sp>
        <p:nvSpPr>
          <p:cNvPr id="80" name="Left Arrow 43"/>
          <p:cNvSpPr/>
          <p:nvPr/>
        </p:nvSpPr>
        <p:spPr>
          <a:xfrm rot="5400000" flipH="1">
            <a:off x="8642470" y="5518318"/>
            <a:ext cx="350413" cy="169013"/>
          </a:xfrm>
          <a:prstGeom prst="lef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1" name="TextBox 80"/>
          <p:cNvSpPr txBox="1"/>
          <p:nvPr/>
        </p:nvSpPr>
        <p:spPr>
          <a:xfrm>
            <a:off x="-1035928" y="762881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Cache</a:t>
            </a:r>
          </a:p>
        </p:txBody>
      </p:sp>
      <p:sp>
        <p:nvSpPr>
          <p:cNvPr id="82" name="Right Arrow 46"/>
          <p:cNvSpPr/>
          <p:nvPr/>
        </p:nvSpPr>
        <p:spPr>
          <a:xfrm flipH="1">
            <a:off x="987784" y="8023000"/>
            <a:ext cx="1281047"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3" name="Freeform 19"/>
          <p:cNvSpPr/>
          <p:nvPr/>
        </p:nvSpPr>
        <p:spPr>
          <a:xfrm>
            <a:off x="7314958" y="7856362"/>
            <a:ext cx="206890" cy="15620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2050"/>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4"/>
            <a:endParaRPr lang="en-US" kern="0">
              <a:solidFill>
                <a:sysClr val="windowText" lastClr="000000"/>
              </a:solidFill>
              <a:latin typeface="Segoe UI"/>
            </a:endParaRPr>
          </a:p>
        </p:txBody>
      </p:sp>
      <p:sp>
        <p:nvSpPr>
          <p:cNvPr id="33" name="TextBox 32"/>
          <p:cNvSpPr txBox="1"/>
          <p:nvPr/>
        </p:nvSpPr>
        <p:spPr>
          <a:xfrm>
            <a:off x="8117042" y="4745818"/>
            <a:ext cx="1244333" cy="318286"/>
          </a:xfrm>
          <a:prstGeom prst="rect">
            <a:avLst/>
          </a:prstGeom>
          <a:noFill/>
        </p:spPr>
        <p:txBody>
          <a:bodyPr wrap="square" rtlCol="0">
            <a:spAutoFit/>
          </a:bodyPr>
          <a:lstStyle/>
          <a:p>
            <a:pPr algn="ctr" defTabSz="932597"/>
            <a:r>
              <a:rPr lang="en-US" sz="1428" dirty="0">
                <a:solidFill>
                  <a:prstClr val="black"/>
                </a:solidFill>
                <a:latin typeface="Segoe UI"/>
              </a:rPr>
              <a:t>Workflow</a:t>
            </a:r>
          </a:p>
        </p:txBody>
      </p:sp>
      <p:grpSp>
        <p:nvGrpSpPr>
          <p:cNvPr id="7" name="Group 6"/>
          <p:cNvGrpSpPr/>
          <p:nvPr/>
        </p:nvGrpSpPr>
        <p:grpSpPr>
          <a:xfrm>
            <a:off x="9496479" y="3750598"/>
            <a:ext cx="1649307" cy="1325739"/>
            <a:chOff x="9310255" y="3677391"/>
            <a:chExt cx="1617114" cy="1299862"/>
          </a:xfrm>
        </p:grpSpPr>
        <p:cxnSp>
          <p:nvCxnSpPr>
            <p:cNvPr id="34" name="Straight Connector 33"/>
            <p:cNvCxnSpPr>
              <a:cxnSpLocks/>
            </p:cNvCxnSpPr>
            <p:nvPr/>
          </p:nvCxnSpPr>
          <p:spPr>
            <a:xfrm>
              <a:off x="9310255" y="3943601"/>
              <a:ext cx="329844"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584575" y="4663537"/>
              <a:ext cx="1342794" cy="313716"/>
            </a:xfrm>
            <a:prstGeom prst="rect">
              <a:avLst/>
            </a:prstGeom>
            <a:noFill/>
          </p:spPr>
          <p:txBody>
            <a:bodyPr wrap="square" rtlCol="0">
              <a:spAutoFit/>
            </a:bodyPr>
            <a:lstStyle/>
            <a:p>
              <a:pPr algn="ctr" defTabSz="932597"/>
              <a:r>
                <a:rPr lang="en-US" sz="1428" dirty="0">
                  <a:solidFill>
                    <a:prstClr val="black"/>
                  </a:solidFill>
                  <a:latin typeface="Segoe UI"/>
                </a:rPr>
                <a:t>Analytics</a:t>
              </a:r>
            </a:p>
          </p:txBody>
        </p:sp>
        <p:grpSp>
          <p:nvGrpSpPr>
            <p:cNvPr id="2" name="Group 1"/>
            <p:cNvGrpSpPr/>
            <p:nvPr/>
          </p:nvGrpSpPr>
          <p:grpSpPr>
            <a:xfrm>
              <a:off x="9841912" y="3677391"/>
              <a:ext cx="681898" cy="571256"/>
              <a:chOff x="6792013" y="-1554742"/>
              <a:chExt cx="681898" cy="571256"/>
            </a:xfrm>
          </p:grpSpPr>
          <p:sp>
            <p:nvSpPr>
              <p:cNvPr id="44" name="Rounded Rectangle 27"/>
              <p:cNvSpPr/>
              <p:nvPr/>
            </p:nvSpPr>
            <p:spPr>
              <a:xfrm>
                <a:off x="6792013" y="-1554742"/>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5" name="Freeform 28"/>
              <p:cNvSpPr/>
              <p:nvPr/>
            </p:nvSpPr>
            <p:spPr bwMode="auto">
              <a:xfrm>
                <a:off x="6968693" y="-1442732"/>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 name="Group 5"/>
          <p:cNvGrpSpPr/>
          <p:nvPr/>
        </p:nvGrpSpPr>
        <p:grpSpPr>
          <a:xfrm>
            <a:off x="6326788" y="3592009"/>
            <a:ext cx="1191709" cy="892386"/>
            <a:chOff x="8471651" y="7330302"/>
            <a:chExt cx="1168448" cy="874968"/>
          </a:xfrm>
        </p:grpSpPr>
        <p:sp>
          <p:nvSpPr>
            <p:cNvPr id="69" name="Rectangle 68"/>
            <p:cNvSpPr/>
            <p:nvPr/>
          </p:nvSpPr>
          <p:spPr>
            <a:xfrm>
              <a:off x="8490460" y="7365396"/>
              <a:ext cx="1149639" cy="839874"/>
            </a:xfrm>
            <a:prstGeom prst="rect">
              <a:avLst/>
            </a:prstGeom>
            <a:solidFill>
              <a:srgbClr val="E5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79" name="Freeform 41"/>
            <p:cNvSpPr/>
            <p:nvPr/>
          </p:nvSpPr>
          <p:spPr>
            <a:xfrm>
              <a:off x="8471651" y="7330302"/>
              <a:ext cx="1168448" cy="874968"/>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1"/>
            </a:solidFill>
            <a:ln w="12700" cap="flat" cmpd="sng" algn="ctr">
              <a:noFill/>
              <a:prstDash val="solid"/>
              <a:miter lim="800000"/>
            </a:ln>
            <a:effectLst/>
          </p:spPr>
          <p:txBody>
            <a:bodyPr rtlCol="0" anchor="ctr"/>
            <a:lstStyle/>
            <a:p>
              <a:pPr algn="ctr" defTabSz="914224">
                <a:defRPr/>
              </a:pPr>
              <a:endParaRPr lang="en-US" sz="1836" kern="0">
                <a:solidFill>
                  <a:prstClr val="white"/>
                </a:solidFill>
                <a:latin typeface="Segoe UI"/>
              </a:endParaRPr>
            </a:p>
          </p:txBody>
        </p:sp>
      </p:grpSp>
      <p:grpSp>
        <p:nvGrpSpPr>
          <p:cNvPr id="84" name="Group 83"/>
          <p:cNvGrpSpPr/>
          <p:nvPr/>
        </p:nvGrpSpPr>
        <p:grpSpPr>
          <a:xfrm rot="19800000">
            <a:off x="8355757" y="3779449"/>
            <a:ext cx="794711" cy="526218"/>
            <a:chOff x="228586" y="3732906"/>
            <a:chExt cx="3039980" cy="1912400"/>
          </a:xfrm>
          <a:solidFill>
            <a:schemeClr val="accent1"/>
          </a:solidFill>
        </p:grpSpPr>
        <p:sp>
          <p:nvSpPr>
            <p:cNvPr id="85" name="Freeform 78"/>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79"/>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7" name="TextBox 86"/>
          <p:cNvSpPr txBox="1"/>
          <p:nvPr/>
        </p:nvSpPr>
        <p:spPr>
          <a:xfrm>
            <a:off x="6379246" y="4745819"/>
            <a:ext cx="1244333" cy="318286"/>
          </a:xfrm>
          <a:prstGeom prst="rect">
            <a:avLst/>
          </a:prstGeom>
          <a:noFill/>
        </p:spPr>
        <p:txBody>
          <a:bodyPr wrap="square" rtlCol="0">
            <a:spAutoFit/>
          </a:bodyPr>
          <a:lstStyle/>
          <a:p>
            <a:pPr algn="ctr" defTabSz="932597"/>
            <a:r>
              <a:rPr lang="en-US" sz="1428" dirty="0">
                <a:solidFill>
                  <a:prstClr val="black"/>
                </a:solidFill>
                <a:latin typeface="Segoe UI"/>
              </a:rPr>
              <a:t>UI</a:t>
            </a:r>
          </a:p>
        </p:txBody>
      </p:sp>
      <p:cxnSp>
        <p:nvCxnSpPr>
          <p:cNvPr id="88" name="Straight Connector 87"/>
          <p:cNvCxnSpPr>
            <a:cxnSpLocks/>
          </p:cNvCxnSpPr>
          <p:nvPr/>
        </p:nvCxnSpPr>
        <p:spPr>
          <a:xfrm>
            <a:off x="7780631" y="4027507"/>
            <a:ext cx="33641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515062" y="5956667"/>
            <a:ext cx="650958" cy="71360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bg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lnSpc>
                <a:spcPct val="90000"/>
              </a:lnSpc>
              <a:spcAft>
                <a:spcPts val="612"/>
              </a:spcAft>
            </a:pPr>
            <a:endParaRPr lang="en-US" sz="8159"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Rectangle 42"/>
          <p:cNvSpPr/>
          <p:nvPr/>
        </p:nvSpPr>
        <p:spPr>
          <a:xfrm>
            <a:off x="5151437" y="0"/>
            <a:ext cx="7285038" cy="6994525"/>
          </a:xfrm>
          <a:prstGeom prst="rect">
            <a:avLst/>
          </a:prstGeom>
          <a:solidFill>
            <a:schemeClr val="bg1">
              <a:lumMod val="6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065562" y="1635268"/>
            <a:ext cx="5402476" cy="318286"/>
          </a:xfrm>
          <a:prstGeom prst="rect">
            <a:avLst/>
          </a:prstGeom>
          <a:solidFill>
            <a:schemeClr val="accent1"/>
          </a:solidFill>
        </p:spPr>
        <p:txBody>
          <a:bodyPr wrap="square" rtlCol="0">
            <a:spAutoFit/>
          </a:bodyPr>
          <a:lstStyle/>
          <a:p>
            <a:pPr algn="ctr" defTabSz="932597"/>
            <a:r>
              <a:rPr lang="en-US" sz="1428" b="1" dirty="0">
                <a:solidFill>
                  <a:srgbClr val="FFFFFF"/>
                </a:solidFill>
                <a:latin typeface="Segoe UI"/>
              </a:rPr>
              <a:t>Application UI/Permission Logic</a:t>
            </a:r>
          </a:p>
        </p:txBody>
      </p:sp>
      <p:sp>
        <p:nvSpPr>
          <p:cNvPr id="5" name="Rectangle 4"/>
          <p:cNvSpPr/>
          <p:nvPr/>
        </p:nvSpPr>
        <p:spPr>
          <a:xfrm>
            <a:off x="5908196" y="1488303"/>
            <a:ext cx="5760589" cy="60807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a:solidFill>
                <a:srgbClr val="FFFFFF"/>
              </a:solidFill>
              <a:latin typeface="Segoe UI"/>
            </a:endParaRPr>
          </a:p>
        </p:txBody>
      </p:sp>
    </p:spTree>
    <p:extLst>
      <p:ext uri="{BB962C8B-B14F-4D97-AF65-F5344CB8AC3E}">
        <p14:creationId xmlns:p14="http://schemas.microsoft.com/office/powerpoint/2010/main" val="36570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Authorizing access with </a:t>
            </a:r>
            <a:r>
              <a:rPr lang="en-AU" b="1" dirty="0">
                <a:latin typeface="+mn-lt"/>
              </a:rPr>
              <a:t>App Tokens</a:t>
            </a:r>
          </a:p>
        </p:txBody>
      </p:sp>
      <p:sp>
        <p:nvSpPr>
          <p:cNvPr id="3" name="Rectangle 2"/>
          <p:cNvSpPr/>
          <p:nvPr/>
        </p:nvSpPr>
        <p:spPr>
          <a:xfrm>
            <a:off x="5725535" y="928414"/>
            <a:ext cx="6217356" cy="4640410"/>
          </a:xfrm>
          <a:prstGeom prst="rect">
            <a:avLst/>
          </a:prstGeom>
        </p:spPr>
        <p:txBody>
          <a:bodyPr>
            <a:spAutoFit/>
          </a:bodyPr>
          <a:lstStyle/>
          <a:p>
            <a:pPr defTabSz="932597"/>
            <a:r>
              <a:rPr lang="en-US" sz="2856" dirty="0">
                <a:solidFill>
                  <a:srgbClr val="002060"/>
                </a:solidFill>
                <a:latin typeface="Segoe UI"/>
              </a:rPr>
              <a:t>Your application authenticates users</a:t>
            </a:r>
          </a:p>
          <a:p>
            <a:pPr marL="291436" indent="-291436" defTabSz="932597">
              <a:buFont typeface="Arial" panose="020B0604020202020204" pitchFamily="34" charset="0"/>
              <a:buChar char="•"/>
            </a:pPr>
            <a:r>
              <a:rPr lang="en-US" sz="1836" dirty="0">
                <a:solidFill>
                  <a:srgbClr val="002060"/>
                </a:solidFill>
                <a:latin typeface="Segoe UI"/>
              </a:rPr>
              <a:t>You own and manage users</a:t>
            </a:r>
          </a:p>
          <a:p>
            <a:pPr marL="291436" indent="-291436" defTabSz="932597">
              <a:buFont typeface="Arial" panose="020B0604020202020204" pitchFamily="34" charset="0"/>
              <a:buChar char="•"/>
            </a:pPr>
            <a:r>
              <a:rPr lang="en-US" sz="1836" dirty="0">
                <a:solidFill>
                  <a:srgbClr val="002060"/>
                </a:solidFill>
                <a:latin typeface="Segoe UI"/>
              </a:rPr>
              <a:t>You own and manage user permissions</a:t>
            </a:r>
          </a:p>
          <a:p>
            <a:pPr defTabSz="932597"/>
            <a:endParaRPr lang="en-US" sz="1836" dirty="0">
              <a:solidFill>
                <a:srgbClr val="002060"/>
              </a:solidFill>
              <a:latin typeface="Segoe UI"/>
            </a:endParaRPr>
          </a:p>
          <a:p>
            <a:pPr defTabSz="932597"/>
            <a:r>
              <a:rPr lang="en-US" sz="2856" dirty="0">
                <a:solidFill>
                  <a:srgbClr val="002060"/>
                </a:solidFill>
                <a:latin typeface="Segoe UI"/>
              </a:rPr>
              <a:t>Your application issues tokens that authorize access to Power BI reports</a:t>
            </a:r>
          </a:p>
          <a:p>
            <a:pPr marL="291436" indent="-291436" defTabSz="932597">
              <a:buFont typeface="Arial" panose="020B0604020202020204" pitchFamily="34" charset="0"/>
              <a:buChar char="•"/>
            </a:pPr>
            <a:r>
              <a:rPr lang="en-US" sz="1836" dirty="0">
                <a:solidFill>
                  <a:srgbClr val="002060"/>
                </a:solidFill>
                <a:latin typeface="Segoe UI"/>
              </a:rPr>
              <a:t>Tokens are bearer tokens</a:t>
            </a:r>
          </a:p>
          <a:p>
            <a:pPr defTabSz="932597"/>
            <a:endParaRPr lang="en-US" sz="1836" dirty="0">
              <a:solidFill>
                <a:srgbClr val="002060"/>
              </a:solidFill>
              <a:latin typeface="Segoe UI"/>
            </a:endParaRPr>
          </a:p>
          <a:p>
            <a:pPr defTabSz="932597"/>
            <a:r>
              <a:rPr lang="en-US" sz="2856" dirty="0">
                <a:solidFill>
                  <a:srgbClr val="002060"/>
                </a:solidFill>
                <a:latin typeface="Segoe UI"/>
              </a:rPr>
              <a:t>The token your application issues determines:	</a:t>
            </a:r>
          </a:p>
          <a:p>
            <a:pPr marL="291436" indent="-291436" defTabSz="932597">
              <a:buFont typeface="Arial" panose="020B0604020202020204" pitchFamily="34" charset="0"/>
              <a:buChar char="•"/>
            </a:pPr>
            <a:r>
              <a:rPr lang="en-US" sz="1836" dirty="0">
                <a:solidFill>
                  <a:srgbClr val="002060"/>
                </a:solidFill>
                <a:latin typeface="Segoe UI"/>
              </a:rPr>
              <a:t>What can be accessed</a:t>
            </a:r>
          </a:p>
          <a:p>
            <a:pPr marL="291436" indent="-291436" defTabSz="932597">
              <a:buFont typeface="Arial" panose="020B0604020202020204" pitchFamily="34" charset="0"/>
              <a:buChar char="•"/>
            </a:pPr>
            <a:r>
              <a:rPr lang="en-US" sz="1836" dirty="0">
                <a:solidFill>
                  <a:srgbClr val="002060"/>
                </a:solidFill>
                <a:latin typeface="Segoe UI"/>
              </a:rPr>
              <a:t>How long it can be accessed</a:t>
            </a:r>
          </a:p>
          <a:p>
            <a:pPr marL="291436" indent="-291436" defTabSz="932597">
              <a:buFont typeface="Arial" panose="020B0604020202020204" pitchFamily="34" charset="0"/>
              <a:buChar char="•"/>
            </a:pPr>
            <a:r>
              <a:rPr lang="en-US" sz="1836" dirty="0">
                <a:solidFill>
                  <a:srgbClr val="002060"/>
                </a:solidFill>
                <a:latin typeface="Segoe UI"/>
              </a:rPr>
              <a:t>What data can be seen by the user</a:t>
            </a:r>
          </a:p>
        </p:txBody>
      </p:sp>
    </p:spTree>
    <p:extLst>
      <p:ext uri="{BB962C8B-B14F-4D97-AF65-F5344CB8AC3E}">
        <p14:creationId xmlns:p14="http://schemas.microsoft.com/office/powerpoint/2010/main" val="332120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73DD3-99D4-498C-A228-D525EF341BDA}"/>
              </a:ext>
            </a:extLst>
          </p:cNvPr>
          <p:cNvPicPr>
            <a:picLocks noChangeAspect="1"/>
          </p:cNvPicPr>
          <p:nvPr/>
        </p:nvPicPr>
        <p:blipFill rotWithShape="1">
          <a:blip r:embed="rId3"/>
          <a:srcRect l="59604" t="67680"/>
          <a:stretch/>
        </p:blipFill>
        <p:spPr>
          <a:xfrm>
            <a:off x="6980237" y="4716462"/>
            <a:ext cx="3205162" cy="2228850"/>
          </a:xfrm>
          <a:prstGeom prst="rect">
            <a:avLst/>
          </a:prstGeom>
        </p:spPr>
      </p:pic>
      <p:pic>
        <p:nvPicPr>
          <p:cNvPr id="2" name="Picture 1">
            <a:extLst>
              <a:ext uri="{FF2B5EF4-FFF2-40B4-BE49-F238E27FC236}">
                <a16:creationId xmlns:a16="http://schemas.microsoft.com/office/drawing/2014/main" id="{A3AB60A1-72D9-42D4-AF0D-951055DC66A5}"/>
              </a:ext>
            </a:extLst>
          </p:cNvPr>
          <p:cNvPicPr>
            <a:picLocks noChangeAspect="1"/>
          </p:cNvPicPr>
          <p:nvPr/>
        </p:nvPicPr>
        <p:blipFill rotWithShape="1">
          <a:blip r:embed="rId3"/>
          <a:srcRect t="14641" r="25030" b="53315"/>
          <a:stretch/>
        </p:blipFill>
        <p:spPr>
          <a:xfrm>
            <a:off x="2251074" y="1058862"/>
            <a:ext cx="5948363" cy="2209800"/>
          </a:xfrm>
          <a:prstGeom prst="rect">
            <a:avLst/>
          </a:prstGeom>
        </p:spPr>
      </p:pic>
      <p:sp>
        <p:nvSpPr>
          <p:cNvPr id="3" name="TextBox 2">
            <a:extLst>
              <a:ext uri="{FF2B5EF4-FFF2-40B4-BE49-F238E27FC236}">
                <a16:creationId xmlns:a16="http://schemas.microsoft.com/office/drawing/2014/main" id="{EFF67DA2-DB2D-4389-A03B-64C2737130C6}"/>
              </a:ext>
            </a:extLst>
          </p:cNvPr>
          <p:cNvSpPr txBox="1"/>
          <p:nvPr/>
        </p:nvSpPr>
        <p:spPr>
          <a:xfrm>
            <a:off x="198437" y="49212"/>
            <a:ext cx="76962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Token Authentication Explained</a:t>
            </a:r>
          </a:p>
        </p:txBody>
      </p:sp>
      <p:sp>
        <p:nvSpPr>
          <p:cNvPr id="13" name="Rectangle 12">
            <a:extLst>
              <a:ext uri="{FF2B5EF4-FFF2-40B4-BE49-F238E27FC236}">
                <a16:creationId xmlns:a16="http://schemas.microsoft.com/office/drawing/2014/main" id="{60EF3D8D-D9E8-4981-A4BD-ABF7A4822B76}"/>
              </a:ext>
            </a:extLst>
          </p:cNvPr>
          <p:cNvSpPr/>
          <p:nvPr/>
        </p:nvSpPr>
        <p:spPr bwMode="auto">
          <a:xfrm>
            <a:off x="4465637" y="2811462"/>
            <a:ext cx="3886200" cy="533400"/>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4" name="Picture 13">
            <a:extLst>
              <a:ext uri="{FF2B5EF4-FFF2-40B4-BE49-F238E27FC236}">
                <a16:creationId xmlns:a16="http://schemas.microsoft.com/office/drawing/2014/main" id="{EF5276B5-FB9F-4440-A611-A30343CFE3B7}"/>
              </a:ext>
            </a:extLst>
          </p:cNvPr>
          <p:cNvPicPr>
            <a:picLocks noChangeAspect="1"/>
          </p:cNvPicPr>
          <p:nvPr/>
        </p:nvPicPr>
        <p:blipFill rotWithShape="1">
          <a:blip r:embed="rId3"/>
          <a:srcRect l="74010" b="52210"/>
          <a:stretch/>
        </p:blipFill>
        <p:spPr>
          <a:xfrm>
            <a:off x="8123237" y="49212"/>
            <a:ext cx="2062162" cy="3295650"/>
          </a:xfrm>
          <a:prstGeom prst="rect">
            <a:avLst/>
          </a:prstGeom>
        </p:spPr>
      </p:pic>
      <p:pic>
        <p:nvPicPr>
          <p:cNvPr id="15" name="Picture 14">
            <a:extLst>
              <a:ext uri="{FF2B5EF4-FFF2-40B4-BE49-F238E27FC236}">
                <a16:creationId xmlns:a16="http://schemas.microsoft.com/office/drawing/2014/main" id="{CB2FF853-AB64-46FA-8EAB-CAD8A6C68F34}"/>
              </a:ext>
            </a:extLst>
          </p:cNvPr>
          <p:cNvPicPr>
            <a:picLocks noChangeAspect="1"/>
          </p:cNvPicPr>
          <p:nvPr/>
        </p:nvPicPr>
        <p:blipFill rotWithShape="1">
          <a:blip r:embed="rId3"/>
          <a:srcRect l="41357" t="40055" r="34633" b="32320"/>
          <a:stretch/>
        </p:blipFill>
        <p:spPr>
          <a:xfrm>
            <a:off x="5532437" y="2811462"/>
            <a:ext cx="1905000" cy="1905000"/>
          </a:xfrm>
          <a:prstGeom prst="rect">
            <a:avLst/>
          </a:prstGeom>
        </p:spPr>
      </p:pic>
      <p:pic>
        <p:nvPicPr>
          <p:cNvPr id="16" name="Picture 15">
            <a:extLst>
              <a:ext uri="{FF2B5EF4-FFF2-40B4-BE49-F238E27FC236}">
                <a16:creationId xmlns:a16="http://schemas.microsoft.com/office/drawing/2014/main" id="{1E0F74BB-719E-4ACC-8E1E-37F02373E14E}"/>
              </a:ext>
            </a:extLst>
          </p:cNvPr>
          <p:cNvPicPr>
            <a:picLocks noChangeAspect="1"/>
          </p:cNvPicPr>
          <p:nvPr/>
        </p:nvPicPr>
        <p:blipFill rotWithShape="1">
          <a:blip r:embed="rId3"/>
          <a:srcRect l="66327" t="40055" b="32320"/>
          <a:stretch/>
        </p:blipFill>
        <p:spPr>
          <a:xfrm>
            <a:off x="7513637" y="2811462"/>
            <a:ext cx="2671762" cy="1905000"/>
          </a:xfrm>
          <a:prstGeom prst="rect">
            <a:avLst/>
          </a:prstGeom>
        </p:spPr>
      </p:pic>
      <p:pic>
        <p:nvPicPr>
          <p:cNvPr id="17" name="Picture 16">
            <a:extLst>
              <a:ext uri="{FF2B5EF4-FFF2-40B4-BE49-F238E27FC236}">
                <a16:creationId xmlns:a16="http://schemas.microsoft.com/office/drawing/2014/main" id="{5FE51739-3020-4F5C-A27F-9E517DA0A868}"/>
              </a:ext>
            </a:extLst>
          </p:cNvPr>
          <p:cNvPicPr>
            <a:picLocks noChangeAspect="1"/>
          </p:cNvPicPr>
          <p:nvPr/>
        </p:nvPicPr>
        <p:blipFill rotWithShape="1">
          <a:blip r:embed="rId3"/>
          <a:srcRect l="21188" t="38950" r="40396" b="30111"/>
          <a:stretch/>
        </p:blipFill>
        <p:spPr>
          <a:xfrm>
            <a:off x="3932237" y="2735262"/>
            <a:ext cx="3048000" cy="2133600"/>
          </a:xfrm>
          <a:prstGeom prst="rect">
            <a:avLst/>
          </a:prstGeom>
        </p:spPr>
      </p:pic>
      <p:pic>
        <p:nvPicPr>
          <p:cNvPr id="18" name="Picture 17">
            <a:extLst>
              <a:ext uri="{FF2B5EF4-FFF2-40B4-BE49-F238E27FC236}">
                <a16:creationId xmlns:a16="http://schemas.microsoft.com/office/drawing/2014/main" id="{EF39FE6D-13D2-4187-B49B-B2EF94ABE5EE}"/>
              </a:ext>
            </a:extLst>
          </p:cNvPr>
          <p:cNvPicPr>
            <a:picLocks noChangeAspect="1"/>
          </p:cNvPicPr>
          <p:nvPr/>
        </p:nvPicPr>
        <p:blipFill rotWithShape="1">
          <a:blip r:embed="rId3"/>
          <a:srcRect l="36555" t="14641" r="40396" b="23481"/>
          <a:stretch/>
        </p:blipFill>
        <p:spPr>
          <a:xfrm>
            <a:off x="5151437" y="1058862"/>
            <a:ext cx="1828800" cy="4267200"/>
          </a:xfrm>
          <a:prstGeom prst="rect">
            <a:avLst/>
          </a:prstGeom>
        </p:spPr>
      </p:pic>
      <p:pic>
        <p:nvPicPr>
          <p:cNvPr id="19" name="Picture 18">
            <a:extLst>
              <a:ext uri="{FF2B5EF4-FFF2-40B4-BE49-F238E27FC236}">
                <a16:creationId xmlns:a16="http://schemas.microsoft.com/office/drawing/2014/main" id="{35841B6F-8312-4277-BB1F-1D6F63E500E5}"/>
              </a:ext>
            </a:extLst>
          </p:cNvPr>
          <p:cNvPicPr>
            <a:picLocks noChangeAspect="1"/>
          </p:cNvPicPr>
          <p:nvPr/>
        </p:nvPicPr>
        <p:blipFill rotWithShape="1">
          <a:blip r:embed="rId3"/>
          <a:srcRect t="63260" r="40396"/>
          <a:stretch/>
        </p:blipFill>
        <p:spPr>
          <a:xfrm>
            <a:off x="2251074" y="4411662"/>
            <a:ext cx="4729163" cy="2533650"/>
          </a:xfrm>
          <a:prstGeom prst="rect">
            <a:avLst/>
          </a:prstGeom>
        </p:spPr>
      </p:pic>
    </p:spTree>
    <p:extLst>
      <p:ext uri="{BB962C8B-B14F-4D97-AF65-F5344CB8AC3E}">
        <p14:creationId xmlns:p14="http://schemas.microsoft.com/office/powerpoint/2010/main" val="4122397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2742" y="928414"/>
            <a:ext cx="4736364" cy="602695"/>
          </a:xfrm>
        </p:spPr>
        <p:txBody>
          <a:bodyPr/>
          <a:lstStyle/>
          <a:p>
            <a:r>
              <a:rPr lang="en-AU" b="1" dirty="0">
                <a:latin typeface="+mn-lt"/>
              </a:rPr>
              <a:t>In-context analytics</a:t>
            </a:r>
            <a:endParaRPr lang="en-AU" dirty="0"/>
          </a:p>
        </p:txBody>
      </p:sp>
      <p:sp>
        <p:nvSpPr>
          <p:cNvPr id="4" name="Text Placeholder 10"/>
          <p:cNvSpPr txBox="1">
            <a:spLocks/>
          </p:cNvSpPr>
          <p:nvPr/>
        </p:nvSpPr>
        <p:spPr>
          <a:xfrm>
            <a:off x="486365" y="2997953"/>
            <a:ext cx="4033720" cy="3142698"/>
          </a:xfrm>
          <a:prstGeom prst="rect">
            <a:avLst/>
          </a:prstGeom>
        </p:spPr>
        <p:txBody>
          <a:bodyPr vert="horz" wrap="square" lIns="93260" tIns="0" rIns="93260" bIns="9326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spcBef>
                <a:spcPts val="1020"/>
              </a:spcBef>
              <a:spcAft>
                <a:spcPts val="612"/>
              </a:spcAft>
            </a:pPr>
            <a:r>
              <a:rPr lang="en-AU" sz="1836" kern="0" dirty="0">
                <a:solidFill>
                  <a:srgbClr val="FFFFFF"/>
                </a:solidFill>
                <a:ea typeface="Segoe UI Black" panose="020B0A02040204020203" pitchFamily="34" charset="0"/>
              </a:rPr>
              <a:t>How to integrate reports into your application workflows</a:t>
            </a:r>
          </a:p>
          <a:p>
            <a:pPr marL="233149" indent="-233149" defTabSz="932597">
              <a:spcBef>
                <a:spcPts val="1020"/>
              </a:spcBef>
              <a:spcAft>
                <a:spcPts val="612"/>
              </a:spcAft>
            </a:pPr>
            <a:endParaRPr lang="en-AU" sz="1836" kern="0" dirty="0">
              <a:solidFill>
                <a:srgbClr val="FFFFFF"/>
              </a:solidFill>
              <a:ea typeface="Segoe UI Black" panose="020B0A02040204020203" pitchFamily="34" charset="0"/>
            </a:endParaRPr>
          </a:p>
        </p:txBody>
      </p:sp>
      <p:cxnSp>
        <p:nvCxnSpPr>
          <p:cNvPr id="35" name="Straight Arrow Connector 34"/>
          <p:cNvCxnSpPr>
            <a:cxnSpLocks/>
          </p:cNvCxnSpPr>
          <p:nvPr/>
        </p:nvCxnSpPr>
        <p:spPr>
          <a:xfrm>
            <a:off x="7827759" y="1329667"/>
            <a:ext cx="5978" cy="1432349"/>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3184" y="1317935"/>
            <a:ext cx="5978" cy="1401967"/>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65561" y="2131094"/>
            <a:ext cx="5402477" cy="318286"/>
          </a:xfrm>
          <a:prstGeom prst="rect">
            <a:avLst/>
          </a:prstGeom>
          <a:solidFill>
            <a:schemeClr val="accent3"/>
          </a:solidFill>
        </p:spPr>
        <p:txBody>
          <a:bodyPr wrap="square" rtlCol="0">
            <a:spAutoFit/>
          </a:bodyPr>
          <a:lstStyle/>
          <a:p>
            <a:pPr algn="ctr" defTabSz="932597"/>
            <a:r>
              <a:rPr lang="en-US" sz="1428" b="1" dirty="0">
                <a:solidFill>
                  <a:prstClr val="black"/>
                </a:solidFill>
                <a:latin typeface="Segoe UI"/>
              </a:rPr>
              <a:t>Application Driven Row Level Security</a:t>
            </a:r>
          </a:p>
        </p:txBody>
      </p:sp>
      <p:sp>
        <p:nvSpPr>
          <p:cNvPr id="38" name="TextBox 37"/>
          <p:cNvSpPr txBox="1"/>
          <p:nvPr/>
        </p:nvSpPr>
        <p:spPr>
          <a:xfrm>
            <a:off x="6065562" y="1635268"/>
            <a:ext cx="5402476" cy="318286"/>
          </a:xfrm>
          <a:prstGeom prst="rect">
            <a:avLst/>
          </a:prstGeom>
          <a:solidFill>
            <a:schemeClr val="accent1"/>
          </a:solidFill>
        </p:spPr>
        <p:txBody>
          <a:bodyPr wrap="square" rtlCol="0">
            <a:spAutoFit/>
          </a:bodyPr>
          <a:lstStyle/>
          <a:p>
            <a:pPr algn="ctr" defTabSz="932597"/>
            <a:r>
              <a:rPr lang="en-US" sz="1428" b="1" dirty="0">
                <a:solidFill>
                  <a:srgbClr val="FFFFFF"/>
                </a:solidFill>
                <a:latin typeface="Segoe UI"/>
              </a:rPr>
              <a:t>Application UI/Permission Logic</a:t>
            </a:r>
          </a:p>
        </p:txBody>
      </p:sp>
      <p:sp>
        <p:nvSpPr>
          <p:cNvPr id="39" name="TextBox 38"/>
          <p:cNvSpPr txBox="1"/>
          <p:nvPr/>
        </p:nvSpPr>
        <p:spPr>
          <a:xfrm>
            <a:off x="6037969" y="1015763"/>
            <a:ext cx="5402476" cy="318286"/>
          </a:xfrm>
          <a:prstGeom prst="rect">
            <a:avLst/>
          </a:prstGeom>
          <a:solidFill>
            <a:schemeClr val="bg1">
              <a:lumMod val="95000"/>
            </a:schemeClr>
          </a:solidFill>
        </p:spPr>
        <p:txBody>
          <a:bodyPr wrap="square" rtlCol="0">
            <a:spAutoFit/>
          </a:bodyPr>
          <a:lstStyle/>
          <a:p>
            <a:pPr algn="ctr" defTabSz="932597"/>
            <a:r>
              <a:rPr lang="en-US" sz="1428" b="1" dirty="0">
                <a:solidFill>
                  <a:prstClr val="black"/>
                </a:solidFill>
                <a:latin typeface="Segoe UI"/>
              </a:rPr>
              <a:t>Application User</a:t>
            </a:r>
          </a:p>
        </p:txBody>
      </p:sp>
      <p:sp>
        <p:nvSpPr>
          <p:cNvPr id="41" name="Freeform 34"/>
          <p:cNvSpPr/>
          <p:nvPr/>
        </p:nvSpPr>
        <p:spPr>
          <a:xfrm>
            <a:off x="8377846" y="211322"/>
            <a:ext cx="609593" cy="695880"/>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black"/>
              </a:solidFill>
              <a:latin typeface="Segoe UI"/>
            </a:endParaRPr>
          </a:p>
        </p:txBody>
      </p:sp>
      <p:sp>
        <p:nvSpPr>
          <p:cNvPr id="48" name="Rectangle 47"/>
          <p:cNvSpPr/>
          <p:nvPr/>
        </p:nvSpPr>
        <p:spPr>
          <a:xfrm>
            <a:off x="6037971" y="5849465"/>
            <a:ext cx="5457661" cy="943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9" name="TextBox 48"/>
          <p:cNvSpPr txBox="1"/>
          <p:nvPr/>
        </p:nvSpPr>
        <p:spPr>
          <a:xfrm>
            <a:off x="7314958" y="6119234"/>
            <a:ext cx="2954540" cy="318286"/>
          </a:xfrm>
          <a:prstGeom prst="rect">
            <a:avLst/>
          </a:prstGeom>
          <a:noFill/>
        </p:spPr>
        <p:txBody>
          <a:bodyPr wrap="square" rtlCol="0">
            <a:spAutoFit/>
          </a:bodyPr>
          <a:lstStyle/>
          <a:p>
            <a:pPr algn="ctr" defTabSz="932597"/>
            <a:r>
              <a:rPr lang="en-US" sz="1428" b="1" dirty="0">
                <a:solidFill>
                  <a:srgbClr val="FFFFFF"/>
                </a:solidFill>
                <a:latin typeface="Segoe UI"/>
              </a:rPr>
              <a:t>Application Storage</a:t>
            </a:r>
          </a:p>
        </p:txBody>
      </p:sp>
      <p:sp>
        <p:nvSpPr>
          <p:cNvPr id="71" name="TextBox 70"/>
          <p:cNvSpPr txBox="1"/>
          <p:nvPr/>
        </p:nvSpPr>
        <p:spPr>
          <a:xfrm>
            <a:off x="-222732" y="8480891"/>
            <a:ext cx="1601463"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data</a:t>
            </a:r>
          </a:p>
        </p:txBody>
      </p:sp>
      <p:sp>
        <p:nvSpPr>
          <p:cNvPr id="72" name="Freeform 5"/>
          <p:cNvSpPr>
            <a:spLocks noEditPoints="1"/>
          </p:cNvSpPr>
          <p:nvPr/>
        </p:nvSpPr>
        <p:spPr bwMode="black">
          <a:xfrm>
            <a:off x="252624" y="7895628"/>
            <a:ext cx="650753" cy="50501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FFFFFF"/>
              </a:solidFill>
              <a:latin typeface="Segoe UI"/>
            </a:endParaRPr>
          </a:p>
        </p:txBody>
      </p:sp>
      <p:sp>
        <p:nvSpPr>
          <p:cNvPr id="73" name="TextBox 72"/>
          <p:cNvSpPr txBox="1"/>
          <p:nvPr/>
        </p:nvSpPr>
        <p:spPr>
          <a:xfrm>
            <a:off x="1008823" y="780509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Query</a:t>
            </a:r>
          </a:p>
        </p:txBody>
      </p:sp>
      <p:sp>
        <p:nvSpPr>
          <p:cNvPr id="74" name="Freeform 35"/>
          <p:cNvSpPr/>
          <p:nvPr/>
        </p:nvSpPr>
        <p:spPr>
          <a:xfrm>
            <a:off x="3596267" y="7696569"/>
            <a:ext cx="616768" cy="704072"/>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dirty="0">
              <a:solidFill>
                <a:prstClr val="black"/>
              </a:solidFill>
              <a:latin typeface="Segoe UI"/>
            </a:endParaRPr>
          </a:p>
        </p:txBody>
      </p:sp>
      <p:sp>
        <p:nvSpPr>
          <p:cNvPr id="75" name="Right Arrow 36"/>
          <p:cNvSpPr/>
          <p:nvPr/>
        </p:nvSpPr>
        <p:spPr>
          <a:xfrm flipH="1">
            <a:off x="2956551" y="8023000"/>
            <a:ext cx="553619"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rgbClr val="FFC000"/>
              </a:solidFill>
              <a:latin typeface="Segoe UI"/>
            </a:endParaRPr>
          </a:p>
        </p:txBody>
      </p:sp>
      <p:sp>
        <p:nvSpPr>
          <p:cNvPr id="76" name="TextBox 75"/>
          <p:cNvSpPr txBox="1"/>
          <p:nvPr/>
        </p:nvSpPr>
        <p:spPr>
          <a:xfrm>
            <a:off x="3289217" y="8480891"/>
            <a:ext cx="1230868"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users</a:t>
            </a:r>
          </a:p>
        </p:txBody>
      </p:sp>
      <p:sp>
        <p:nvSpPr>
          <p:cNvPr id="77" name="Freeform 128"/>
          <p:cNvSpPr>
            <a:spLocks noEditPoints="1"/>
          </p:cNvSpPr>
          <p:nvPr/>
        </p:nvSpPr>
        <p:spPr bwMode="black">
          <a:xfrm>
            <a:off x="2358460" y="9117087"/>
            <a:ext cx="435962" cy="3836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002050"/>
          </a:solidFill>
          <a:ln>
            <a:noFill/>
          </a:ln>
          <a:extLst/>
        </p:spPr>
        <p:txBody>
          <a:bodyPr vert="horz" wrap="square" lIns="124330" tIns="62165" rIns="124330" bIns="62165" numCol="1" anchor="t" anchorCtr="0" compatLnSpc="1">
            <a:prstTxWarp prst="textNoShape">
              <a:avLst/>
            </a:prstTxWarp>
          </a:bodyPr>
          <a:lstStyle/>
          <a:p>
            <a:pPr defTabSz="1243192">
              <a:defRPr/>
            </a:pPr>
            <a:endParaRPr lang="en-US" sz="2448" kern="0">
              <a:solidFill>
                <a:srgbClr val="FFFFFF"/>
              </a:solidFill>
              <a:latin typeface="Segoe UI"/>
            </a:endParaRPr>
          </a:p>
        </p:txBody>
      </p:sp>
      <p:sp>
        <p:nvSpPr>
          <p:cNvPr id="78" name="Rounded Rectangle 39"/>
          <p:cNvSpPr/>
          <p:nvPr/>
        </p:nvSpPr>
        <p:spPr>
          <a:xfrm>
            <a:off x="8902183" y="8851205"/>
            <a:ext cx="397333" cy="397333"/>
          </a:xfrm>
          <a:prstGeom prst="roundRect">
            <a:avLst>
              <a:gd name="adj" fmla="val 0"/>
            </a:avLst>
          </a:prstGeom>
          <a:solidFill>
            <a:schemeClr val="bg1"/>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a:solidFill>
                <a:sysClr val="windowText" lastClr="000000"/>
              </a:solidFill>
              <a:latin typeface="Segoe UI"/>
            </a:endParaRPr>
          </a:p>
        </p:txBody>
      </p:sp>
      <p:sp>
        <p:nvSpPr>
          <p:cNvPr id="80" name="Left Arrow 43"/>
          <p:cNvSpPr/>
          <p:nvPr/>
        </p:nvSpPr>
        <p:spPr>
          <a:xfrm rot="5400000" flipH="1">
            <a:off x="8642470" y="5518318"/>
            <a:ext cx="350413" cy="169013"/>
          </a:xfrm>
          <a:prstGeom prst="lef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1" name="TextBox 80"/>
          <p:cNvSpPr txBox="1"/>
          <p:nvPr/>
        </p:nvSpPr>
        <p:spPr>
          <a:xfrm>
            <a:off x="-1035928" y="762881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Cache</a:t>
            </a:r>
          </a:p>
        </p:txBody>
      </p:sp>
      <p:sp>
        <p:nvSpPr>
          <p:cNvPr id="82" name="Right Arrow 46"/>
          <p:cNvSpPr/>
          <p:nvPr/>
        </p:nvSpPr>
        <p:spPr>
          <a:xfrm flipH="1">
            <a:off x="987784" y="8023000"/>
            <a:ext cx="1281047"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3" name="Freeform 19"/>
          <p:cNvSpPr/>
          <p:nvPr/>
        </p:nvSpPr>
        <p:spPr>
          <a:xfrm>
            <a:off x="7314958" y="7856362"/>
            <a:ext cx="206890" cy="15620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2050"/>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4"/>
            <a:endParaRPr lang="en-US" kern="0">
              <a:solidFill>
                <a:sysClr val="windowText" lastClr="000000"/>
              </a:solidFill>
              <a:latin typeface="Segoe UI"/>
            </a:endParaRPr>
          </a:p>
        </p:txBody>
      </p:sp>
      <p:sp>
        <p:nvSpPr>
          <p:cNvPr id="42" name="TextBox 41"/>
          <p:cNvSpPr txBox="1"/>
          <p:nvPr/>
        </p:nvSpPr>
        <p:spPr>
          <a:xfrm>
            <a:off x="10515062" y="5956667"/>
            <a:ext cx="650958" cy="71360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bg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lnSpc>
                <a:spcPct val="90000"/>
              </a:lnSpc>
              <a:spcAft>
                <a:spcPts val="612"/>
              </a:spcAft>
            </a:pPr>
            <a:endParaRPr lang="en-US" sz="8159"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Rectangle 42"/>
          <p:cNvSpPr/>
          <p:nvPr/>
        </p:nvSpPr>
        <p:spPr>
          <a:xfrm>
            <a:off x="5151437" y="0"/>
            <a:ext cx="7285038" cy="6994525"/>
          </a:xfrm>
          <a:prstGeom prst="rect">
            <a:avLst/>
          </a:prstGeom>
          <a:solidFill>
            <a:schemeClr val="bg1">
              <a:lumMod val="6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065563" y="2754615"/>
            <a:ext cx="5402477" cy="25628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1" name="TextBox 30"/>
          <p:cNvSpPr txBox="1"/>
          <p:nvPr/>
        </p:nvSpPr>
        <p:spPr>
          <a:xfrm>
            <a:off x="6146310" y="2841371"/>
            <a:ext cx="2954540" cy="318286"/>
          </a:xfrm>
          <a:prstGeom prst="rect">
            <a:avLst/>
          </a:prstGeom>
          <a:noFill/>
        </p:spPr>
        <p:txBody>
          <a:bodyPr wrap="square" rtlCol="0">
            <a:spAutoFit/>
          </a:bodyPr>
          <a:lstStyle/>
          <a:p>
            <a:pPr defTabSz="932597"/>
            <a:r>
              <a:rPr lang="en-US" sz="1428" b="1" dirty="0">
                <a:solidFill>
                  <a:prstClr val="black"/>
                </a:solidFill>
                <a:latin typeface="Segoe UI"/>
              </a:rPr>
              <a:t>Application</a:t>
            </a:r>
          </a:p>
        </p:txBody>
      </p:sp>
      <p:sp>
        <p:nvSpPr>
          <p:cNvPr id="33" name="TextBox 32"/>
          <p:cNvSpPr txBox="1"/>
          <p:nvPr/>
        </p:nvSpPr>
        <p:spPr>
          <a:xfrm>
            <a:off x="8117042" y="4745818"/>
            <a:ext cx="1244333" cy="318286"/>
          </a:xfrm>
          <a:prstGeom prst="rect">
            <a:avLst/>
          </a:prstGeom>
          <a:noFill/>
        </p:spPr>
        <p:txBody>
          <a:bodyPr wrap="square" rtlCol="0">
            <a:spAutoFit/>
          </a:bodyPr>
          <a:lstStyle/>
          <a:p>
            <a:pPr algn="ctr" defTabSz="932597"/>
            <a:r>
              <a:rPr lang="en-US" sz="1428" dirty="0">
                <a:solidFill>
                  <a:prstClr val="black"/>
                </a:solidFill>
                <a:latin typeface="Segoe UI"/>
              </a:rPr>
              <a:t>Workflow</a:t>
            </a:r>
          </a:p>
        </p:txBody>
      </p:sp>
      <p:grpSp>
        <p:nvGrpSpPr>
          <p:cNvPr id="7" name="Group 6"/>
          <p:cNvGrpSpPr/>
          <p:nvPr/>
        </p:nvGrpSpPr>
        <p:grpSpPr>
          <a:xfrm>
            <a:off x="9496479" y="3750598"/>
            <a:ext cx="1649307" cy="1325739"/>
            <a:chOff x="9310255" y="3677391"/>
            <a:chExt cx="1617114" cy="1299862"/>
          </a:xfrm>
        </p:grpSpPr>
        <p:cxnSp>
          <p:nvCxnSpPr>
            <p:cNvPr id="34" name="Straight Connector 33"/>
            <p:cNvCxnSpPr>
              <a:cxnSpLocks/>
            </p:cNvCxnSpPr>
            <p:nvPr/>
          </p:nvCxnSpPr>
          <p:spPr>
            <a:xfrm>
              <a:off x="9310255" y="3943601"/>
              <a:ext cx="329844"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584575" y="4663537"/>
              <a:ext cx="1342794" cy="313716"/>
            </a:xfrm>
            <a:prstGeom prst="rect">
              <a:avLst/>
            </a:prstGeom>
            <a:noFill/>
          </p:spPr>
          <p:txBody>
            <a:bodyPr wrap="square" rtlCol="0">
              <a:spAutoFit/>
            </a:bodyPr>
            <a:lstStyle/>
            <a:p>
              <a:pPr algn="ctr" defTabSz="932597"/>
              <a:r>
                <a:rPr lang="en-US" sz="1428" dirty="0">
                  <a:solidFill>
                    <a:prstClr val="black"/>
                  </a:solidFill>
                  <a:latin typeface="Segoe UI"/>
                </a:rPr>
                <a:t>Analytics</a:t>
              </a:r>
            </a:p>
          </p:txBody>
        </p:sp>
        <p:grpSp>
          <p:nvGrpSpPr>
            <p:cNvPr id="2" name="Group 1"/>
            <p:cNvGrpSpPr/>
            <p:nvPr/>
          </p:nvGrpSpPr>
          <p:grpSpPr>
            <a:xfrm>
              <a:off x="9841912" y="3677391"/>
              <a:ext cx="681898" cy="571256"/>
              <a:chOff x="6792013" y="-1554742"/>
              <a:chExt cx="681898" cy="571256"/>
            </a:xfrm>
          </p:grpSpPr>
          <p:sp>
            <p:nvSpPr>
              <p:cNvPr id="44" name="Rounded Rectangle 27"/>
              <p:cNvSpPr/>
              <p:nvPr/>
            </p:nvSpPr>
            <p:spPr>
              <a:xfrm>
                <a:off x="6792013" y="-1554742"/>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5" name="Freeform 28"/>
              <p:cNvSpPr/>
              <p:nvPr/>
            </p:nvSpPr>
            <p:spPr bwMode="auto">
              <a:xfrm>
                <a:off x="6968693" y="-1442732"/>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 name="Group 5"/>
          <p:cNvGrpSpPr/>
          <p:nvPr/>
        </p:nvGrpSpPr>
        <p:grpSpPr>
          <a:xfrm>
            <a:off x="6326788" y="3592009"/>
            <a:ext cx="1191709" cy="892386"/>
            <a:chOff x="8471651" y="7330302"/>
            <a:chExt cx="1168448" cy="874968"/>
          </a:xfrm>
        </p:grpSpPr>
        <p:sp>
          <p:nvSpPr>
            <p:cNvPr id="69" name="Rectangle 68"/>
            <p:cNvSpPr/>
            <p:nvPr/>
          </p:nvSpPr>
          <p:spPr>
            <a:xfrm>
              <a:off x="8490460" y="7365396"/>
              <a:ext cx="1149639" cy="839874"/>
            </a:xfrm>
            <a:prstGeom prst="rect">
              <a:avLst/>
            </a:prstGeom>
            <a:solidFill>
              <a:srgbClr val="E5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79" name="Freeform 41"/>
            <p:cNvSpPr/>
            <p:nvPr/>
          </p:nvSpPr>
          <p:spPr>
            <a:xfrm>
              <a:off x="8471651" y="7330302"/>
              <a:ext cx="1168448" cy="874968"/>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1"/>
            </a:solidFill>
            <a:ln w="12700" cap="flat" cmpd="sng" algn="ctr">
              <a:noFill/>
              <a:prstDash val="solid"/>
              <a:miter lim="800000"/>
            </a:ln>
            <a:effectLst/>
          </p:spPr>
          <p:txBody>
            <a:bodyPr rtlCol="0" anchor="ctr"/>
            <a:lstStyle/>
            <a:p>
              <a:pPr algn="ctr" defTabSz="914224">
                <a:defRPr/>
              </a:pPr>
              <a:endParaRPr lang="en-US" sz="1836" kern="0">
                <a:solidFill>
                  <a:prstClr val="white"/>
                </a:solidFill>
                <a:latin typeface="Segoe UI"/>
              </a:endParaRPr>
            </a:p>
          </p:txBody>
        </p:sp>
      </p:grpSp>
      <p:grpSp>
        <p:nvGrpSpPr>
          <p:cNvPr id="84" name="Group 83"/>
          <p:cNvGrpSpPr/>
          <p:nvPr/>
        </p:nvGrpSpPr>
        <p:grpSpPr>
          <a:xfrm rot="19800000">
            <a:off x="8355757" y="3779449"/>
            <a:ext cx="794711" cy="526218"/>
            <a:chOff x="228586" y="3732906"/>
            <a:chExt cx="3039980" cy="1912400"/>
          </a:xfrm>
          <a:solidFill>
            <a:schemeClr val="accent1"/>
          </a:solidFill>
        </p:grpSpPr>
        <p:sp>
          <p:nvSpPr>
            <p:cNvPr id="85" name="Freeform 78"/>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79"/>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7" name="TextBox 86"/>
          <p:cNvSpPr txBox="1"/>
          <p:nvPr/>
        </p:nvSpPr>
        <p:spPr>
          <a:xfrm>
            <a:off x="6379246" y="4745819"/>
            <a:ext cx="1244333" cy="318286"/>
          </a:xfrm>
          <a:prstGeom prst="rect">
            <a:avLst/>
          </a:prstGeom>
          <a:noFill/>
        </p:spPr>
        <p:txBody>
          <a:bodyPr wrap="square" rtlCol="0">
            <a:spAutoFit/>
          </a:bodyPr>
          <a:lstStyle/>
          <a:p>
            <a:pPr algn="ctr" defTabSz="932597"/>
            <a:r>
              <a:rPr lang="en-US" sz="1428" dirty="0">
                <a:solidFill>
                  <a:prstClr val="black"/>
                </a:solidFill>
                <a:latin typeface="Segoe UI"/>
              </a:rPr>
              <a:t>UI</a:t>
            </a:r>
          </a:p>
        </p:txBody>
      </p:sp>
      <p:cxnSp>
        <p:nvCxnSpPr>
          <p:cNvPr id="88" name="Straight Connector 87"/>
          <p:cNvCxnSpPr>
            <a:cxnSpLocks/>
          </p:cNvCxnSpPr>
          <p:nvPr/>
        </p:nvCxnSpPr>
        <p:spPr>
          <a:xfrm>
            <a:off x="7780631" y="4027507"/>
            <a:ext cx="33641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202694" y="3344863"/>
            <a:ext cx="5120943" cy="186851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a:solidFill>
                <a:srgbClr val="FFFFFF"/>
              </a:solidFill>
              <a:latin typeface="Segoe UI"/>
            </a:endParaRPr>
          </a:p>
        </p:txBody>
      </p:sp>
    </p:spTree>
    <p:extLst>
      <p:ext uri="{BB962C8B-B14F-4D97-AF65-F5344CB8AC3E}">
        <p14:creationId xmlns:p14="http://schemas.microsoft.com/office/powerpoint/2010/main" val="123082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0311" y="4650"/>
            <a:ext cx="12434711" cy="1286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86521" rIns="466302" rtlCol="0" anchor="t"/>
          <a:lstStyle/>
          <a:p>
            <a:r>
              <a:rPr lang="en-AU" sz="5507"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The </a:t>
            </a:r>
            <a:r>
              <a:rPr lang="en-AU" sz="5507" dirty="0">
                <a:solidFill>
                  <a:srgbClr val="002050"/>
                </a:solidFill>
                <a:latin typeface="Segoe UI" panose="020B0502040204020203" pitchFamily="34" charset="0"/>
                <a:ea typeface="Segoe UI Black" panose="020B0A02040204020203" pitchFamily="34" charset="0"/>
                <a:cs typeface="Segoe UI" panose="020B0502040204020203" pitchFamily="34" charset="0"/>
              </a:rPr>
              <a:t>Power BI JavaScript API </a:t>
            </a:r>
            <a:r>
              <a:rPr lang="en-AU" sz="5507"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drives an </a:t>
            </a:r>
            <a:r>
              <a:rPr lang="en-AU" sz="5507"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in-context analytics </a:t>
            </a:r>
            <a:r>
              <a:rPr lang="en-AU" sz="5507"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workflow</a:t>
            </a:r>
          </a:p>
        </p:txBody>
      </p:sp>
      <p:sp>
        <p:nvSpPr>
          <p:cNvPr id="11" name="Teardrop 10"/>
          <p:cNvSpPr/>
          <p:nvPr/>
        </p:nvSpPr>
        <p:spPr>
          <a:xfrm rot="2700000">
            <a:off x="687216" y="3292358"/>
            <a:ext cx="2109892" cy="2109892"/>
          </a:xfrm>
          <a:prstGeom prst="teardrop">
            <a:avLst>
              <a:gd name="adj" fmla="val 100000"/>
            </a:avLst>
          </a:prstGeom>
          <a:solidFill>
            <a:srgbClr val="002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Shape 11"/>
          <p:cNvSpPr/>
          <p:nvPr/>
        </p:nvSpPr>
        <p:spPr>
          <a:xfrm>
            <a:off x="757844" y="3362610"/>
            <a:ext cx="1969760" cy="1969758"/>
          </a:xfrm>
          <a:custGeom>
            <a:avLst/>
            <a:gdLst>
              <a:gd name="connsiteX0" fmla="*/ 0 w 1969760"/>
              <a:gd name="connsiteY0" fmla="*/ 984879 h 1969758"/>
              <a:gd name="connsiteX1" fmla="*/ 984880 w 1969760"/>
              <a:gd name="connsiteY1" fmla="*/ 0 h 1969758"/>
              <a:gd name="connsiteX2" fmla="*/ 1969760 w 1969760"/>
              <a:gd name="connsiteY2" fmla="*/ 984879 h 1969758"/>
              <a:gd name="connsiteX3" fmla="*/ 984880 w 1969760"/>
              <a:gd name="connsiteY3" fmla="*/ 1969758 h 1969758"/>
              <a:gd name="connsiteX4" fmla="*/ 0 w 1969760"/>
              <a:gd name="connsiteY4" fmla="*/ 984879 h 196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60" h="1969758">
                <a:moveTo>
                  <a:pt x="0" y="984879"/>
                </a:moveTo>
                <a:cubicBezTo>
                  <a:pt x="0" y="440945"/>
                  <a:pt x="440946" y="0"/>
                  <a:pt x="984880" y="0"/>
                </a:cubicBezTo>
                <a:cubicBezTo>
                  <a:pt x="1528814" y="0"/>
                  <a:pt x="1969760" y="440945"/>
                  <a:pt x="1969760" y="984879"/>
                </a:cubicBezTo>
                <a:cubicBezTo>
                  <a:pt x="1969760" y="1528813"/>
                  <a:pt x="1528814" y="1969758"/>
                  <a:pt x="984880" y="1969758"/>
                </a:cubicBezTo>
                <a:cubicBezTo>
                  <a:pt x="440946" y="1969758"/>
                  <a:pt x="0" y="1528813"/>
                  <a:pt x="0" y="98487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03466" tIns="303037" rIns="302342" bIns="303037" numCol="1" spcCol="1270" anchor="ctr" anchorCtr="0">
            <a:noAutofit/>
          </a:bodyPr>
          <a:lstStyle/>
          <a:p>
            <a:pPr marL="0" lvl="0" indent="0" algn="ctr" defTabSz="755650">
              <a:lnSpc>
                <a:spcPct val="90000"/>
              </a:lnSpc>
              <a:spcBef>
                <a:spcPct val="0"/>
              </a:spcBef>
              <a:spcAft>
                <a:spcPct val="35000"/>
              </a:spcAft>
              <a:buNone/>
            </a:pPr>
            <a:r>
              <a:rPr lang="en-US" sz="1700" kern="1200" dirty="0"/>
              <a:t>User navigates within the app</a:t>
            </a:r>
          </a:p>
        </p:txBody>
      </p:sp>
      <p:grpSp>
        <p:nvGrpSpPr>
          <p:cNvPr id="13" name="Group 12"/>
          <p:cNvGrpSpPr/>
          <p:nvPr/>
        </p:nvGrpSpPr>
        <p:grpSpPr>
          <a:xfrm>
            <a:off x="2868103" y="3292358"/>
            <a:ext cx="2109892" cy="2109892"/>
            <a:chOff x="2868103" y="3292358"/>
            <a:chExt cx="2109892" cy="2109892"/>
          </a:xfrm>
        </p:grpSpPr>
        <p:sp>
          <p:nvSpPr>
            <p:cNvPr id="9" name="Teardrop 8"/>
            <p:cNvSpPr/>
            <p:nvPr/>
          </p:nvSpPr>
          <p:spPr>
            <a:xfrm rot="2700000">
              <a:off x="2868103" y="3292358"/>
              <a:ext cx="2109892" cy="2109892"/>
            </a:xfrm>
            <a:prstGeom prst="teardrop">
              <a:avLst>
                <a:gd name="adj" fmla="val 100000"/>
              </a:avLst>
            </a:prstGeom>
            <a:solidFill>
              <a:srgbClr val="002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Freeform: Shape 9"/>
            <p:cNvSpPr/>
            <p:nvPr/>
          </p:nvSpPr>
          <p:spPr>
            <a:xfrm>
              <a:off x="2938730" y="3362610"/>
              <a:ext cx="1969760" cy="1969758"/>
            </a:xfrm>
            <a:custGeom>
              <a:avLst/>
              <a:gdLst>
                <a:gd name="connsiteX0" fmla="*/ 0 w 1969760"/>
                <a:gd name="connsiteY0" fmla="*/ 984879 h 1969758"/>
                <a:gd name="connsiteX1" fmla="*/ 984880 w 1969760"/>
                <a:gd name="connsiteY1" fmla="*/ 0 h 1969758"/>
                <a:gd name="connsiteX2" fmla="*/ 1969760 w 1969760"/>
                <a:gd name="connsiteY2" fmla="*/ 984879 h 1969758"/>
                <a:gd name="connsiteX3" fmla="*/ 984880 w 1969760"/>
                <a:gd name="connsiteY3" fmla="*/ 1969758 h 1969758"/>
                <a:gd name="connsiteX4" fmla="*/ 0 w 1969760"/>
                <a:gd name="connsiteY4" fmla="*/ 984879 h 196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60" h="1969758">
                  <a:moveTo>
                    <a:pt x="0" y="984879"/>
                  </a:moveTo>
                  <a:cubicBezTo>
                    <a:pt x="0" y="440945"/>
                    <a:pt x="440946" y="0"/>
                    <a:pt x="984880" y="0"/>
                  </a:cubicBezTo>
                  <a:cubicBezTo>
                    <a:pt x="1528814" y="0"/>
                    <a:pt x="1969760" y="440945"/>
                    <a:pt x="1969760" y="984879"/>
                  </a:cubicBezTo>
                  <a:cubicBezTo>
                    <a:pt x="1969760" y="1528813"/>
                    <a:pt x="1528814" y="1969758"/>
                    <a:pt x="984880" y="1969758"/>
                  </a:cubicBezTo>
                  <a:cubicBezTo>
                    <a:pt x="440946" y="1969758"/>
                    <a:pt x="0" y="1528813"/>
                    <a:pt x="0" y="98487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2880" tIns="182880" rIns="182880" bIns="274320" numCol="1" spcCol="1270" anchor="ctr" anchorCtr="0">
              <a:noAutofit/>
            </a:bodyPr>
            <a:lstStyle/>
            <a:p>
              <a:pPr marL="0" lvl="0" indent="0" algn="ctr" defTabSz="755650">
                <a:lnSpc>
                  <a:spcPct val="90000"/>
                </a:lnSpc>
                <a:spcBef>
                  <a:spcPct val="0"/>
                </a:spcBef>
                <a:spcAft>
                  <a:spcPct val="35000"/>
                </a:spcAft>
                <a:buNone/>
              </a:pPr>
              <a:r>
                <a:rPr lang="en-US" sz="1700" kern="1200" dirty="0"/>
                <a:t>App shows a report </a:t>
              </a:r>
              <a:r>
                <a:rPr lang="en-US" sz="1700" kern="1200" dirty="0">
                  <a:latin typeface="Segoe UI Black" panose="020B0A02040204020203" pitchFamily="34" charset="0"/>
                  <a:ea typeface="Segoe UI Black" panose="020B0A02040204020203" pitchFamily="34" charset="0"/>
                  <a:cs typeface="Segoe UI Black" panose="020B0A02040204020203" pitchFamily="34" charset="0"/>
                </a:rPr>
                <a:t>filtered</a:t>
              </a:r>
              <a:r>
                <a:rPr lang="en-US" sz="1700" kern="1200" dirty="0"/>
                <a:t> to a specific item</a:t>
              </a:r>
            </a:p>
          </p:txBody>
        </p:sp>
      </p:grpSp>
      <p:grpSp>
        <p:nvGrpSpPr>
          <p:cNvPr id="14" name="Group 13"/>
          <p:cNvGrpSpPr/>
          <p:nvPr/>
        </p:nvGrpSpPr>
        <p:grpSpPr>
          <a:xfrm>
            <a:off x="5048989" y="3292358"/>
            <a:ext cx="2109892" cy="2109892"/>
            <a:chOff x="5048989" y="3292358"/>
            <a:chExt cx="2109892" cy="2109892"/>
          </a:xfrm>
        </p:grpSpPr>
        <p:sp>
          <p:nvSpPr>
            <p:cNvPr id="7" name="Teardrop 6"/>
            <p:cNvSpPr/>
            <p:nvPr/>
          </p:nvSpPr>
          <p:spPr>
            <a:xfrm rot="2700000">
              <a:off x="5048989" y="3292358"/>
              <a:ext cx="2109892" cy="2109892"/>
            </a:xfrm>
            <a:prstGeom prst="teardrop">
              <a:avLst>
                <a:gd name="adj" fmla="val 100000"/>
              </a:avLst>
            </a:prstGeom>
            <a:solidFill>
              <a:srgbClr val="002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Freeform: Shape 7"/>
            <p:cNvSpPr/>
            <p:nvPr/>
          </p:nvSpPr>
          <p:spPr>
            <a:xfrm>
              <a:off x="5119617" y="3362610"/>
              <a:ext cx="1969760" cy="1969758"/>
            </a:xfrm>
            <a:custGeom>
              <a:avLst/>
              <a:gdLst>
                <a:gd name="connsiteX0" fmla="*/ 0 w 1969760"/>
                <a:gd name="connsiteY0" fmla="*/ 984879 h 1969758"/>
                <a:gd name="connsiteX1" fmla="*/ 984880 w 1969760"/>
                <a:gd name="connsiteY1" fmla="*/ 0 h 1969758"/>
                <a:gd name="connsiteX2" fmla="*/ 1969760 w 1969760"/>
                <a:gd name="connsiteY2" fmla="*/ 984879 h 1969758"/>
                <a:gd name="connsiteX3" fmla="*/ 984880 w 1969760"/>
                <a:gd name="connsiteY3" fmla="*/ 1969758 h 1969758"/>
                <a:gd name="connsiteX4" fmla="*/ 0 w 1969760"/>
                <a:gd name="connsiteY4" fmla="*/ 984879 h 196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60" h="1969758">
                  <a:moveTo>
                    <a:pt x="0" y="984879"/>
                  </a:moveTo>
                  <a:cubicBezTo>
                    <a:pt x="0" y="440945"/>
                    <a:pt x="440946" y="0"/>
                    <a:pt x="984880" y="0"/>
                  </a:cubicBezTo>
                  <a:cubicBezTo>
                    <a:pt x="1528814" y="0"/>
                    <a:pt x="1969760" y="440945"/>
                    <a:pt x="1969760" y="984879"/>
                  </a:cubicBezTo>
                  <a:cubicBezTo>
                    <a:pt x="1969760" y="1528813"/>
                    <a:pt x="1528814" y="1969758"/>
                    <a:pt x="984880" y="1969758"/>
                  </a:cubicBezTo>
                  <a:cubicBezTo>
                    <a:pt x="440946" y="1969758"/>
                    <a:pt x="0" y="1528813"/>
                    <a:pt x="0" y="98487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2880" tIns="182880" rIns="182880" bIns="182880" numCol="1" spcCol="1270" anchor="ctr" anchorCtr="0">
              <a:noAutofit/>
            </a:bodyPr>
            <a:lstStyle/>
            <a:p>
              <a:pPr marL="0" lvl="0" indent="0" algn="ctr" defTabSz="755650">
                <a:lnSpc>
                  <a:spcPct val="90000"/>
                </a:lnSpc>
                <a:spcBef>
                  <a:spcPct val="0"/>
                </a:spcBef>
                <a:spcAft>
                  <a:spcPct val="35000"/>
                </a:spcAft>
                <a:buNone/>
              </a:pPr>
              <a:r>
                <a:rPr lang="en-US" sz="1700" kern="1200" dirty="0"/>
                <a:t>User </a:t>
              </a:r>
              <a:r>
                <a:rPr lang="en-US" sz="1700" kern="1200" dirty="0">
                  <a:latin typeface="Segoe UI Black(Body)"/>
                </a:rPr>
                <a:t>interacts with data </a:t>
              </a:r>
              <a:r>
                <a:rPr lang="en-US" sz="1700" kern="1200" dirty="0"/>
                <a:t>in the report</a:t>
              </a:r>
            </a:p>
          </p:txBody>
        </p:sp>
      </p:grpSp>
      <p:grpSp>
        <p:nvGrpSpPr>
          <p:cNvPr id="15" name="Group 14"/>
          <p:cNvGrpSpPr/>
          <p:nvPr/>
        </p:nvGrpSpPr>
        <p:grpSpPr>
          <a:xfrm>
            <a:off x="7228753" y="3292358"/>
            <a:ext cx="2109892" cy="2109892"/>
            <a:chOff x="7228753" y="3292358"/>
            <a:chExt cx="2109892" cy="2109892"/>
          </a:xfrm>
        </p:grpSpPr>
        <p:sp>
          <p:nvSpPr>
            <p:cNvPr id="5" name="Teardrop 4"/>
            <p:cNvSpPr/>
            <p:nvPr/>
          </p:nvSpPr>
          <p:spPr>
            <a:xfrm rot="2700000">
              <a:off x="7228753" y="3292358"/>
              <a:ext cx="2109892" cy="2109892"/>
            </a:xfrm>
            <a:prstGeom prst="teardrop">
              <a:avLst>
                <a:gd name="adj" fmla="val 100000"/>
              </a:avLst>
            </a:prstGeom>
            <a:solidFill>
              <a:srgbClr val="002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Freeform: Shape 5"/>
            <p:cNvSpPr/>
            <p:nvPr/>
          </p:nvSpPr>
          <p:spPr>
            <a:xfrm>
              <a:off x="7300503" y="3362610"/>
              <a:ext cx="1969760" cy="1969758"/>
            </a:xfrm>
            <a:custGeom>
              <a:avLst/>
              <a:gdLst>
                <a:gd name="connsiteX0" fmla="*/ 0 w 1969760"/>
                <a:gd name="connsiteY0" fmla="*/ 984879 h 1969758"/>
                <a:gd name="connsiteX1" fmla="*/ 984880 w 1969760"/>
                <a:gd name="connsiteY1" fmla="*/ 0 h 1969758"/>
                <a:gd name="connsiteX2" fmla="*/ 1969760 w 1969760"/>
                <a:gd name="connsiteY2" fmla="*/ 984879 h 1969758"/>
                <a:gd name="connsiteX3" fmla="*/ 984880 w 1969760"/>
                <a:gd name="connsiteY3" fmla="*/ 1969758 h 1969758"/>
                <a:gd name="connsiteX4" fmla="*/ 0 w 1969760"/>
                <a:gd name="connsiteY4" fmla="*/ 984879 h 196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60" h="1969758">
                  <a:moveTo>
                    <a:pt x="0" y="984879"/>
                  </a:moveTo>
                  <a:cubicBezTo>
                    <a:pt x="0" y="440945"/>
                    <a:pt x="440946" y="0"/>
                    <a:pt x="984880" y="0"/>
                  </a:cubicBezTo>
                  <a:cubicBezTo>
                    <a:pt x="1528814" y="0"/>
                    <a:pt x="1969760" y="440945"/>
                    <a:pt x="1969760" y="984879"/>
                  </a:cubicBezTo>
                  <a:cubicBezTo>
                    <a:pt x="1969760" y="1528813"/>
                    <a:pt x="1528814" y="1969758"/>
                    <a:pt x="984880" y="1969758"/>
                  </a:cubicBezTo>
                  <a:cubicBezTo>
                    <a:pt x="440946" y="1969758"/>
                    <a:pt x="0" y="1528813"/>
                    <a:pt x="0" y="98487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2880" tIns="182880" rIns="182880" bIns="18288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egoe UI Black(Body)"/>
                </a:rPr>
                <a:t>App reacts to data selection </a:t>
              </a:r>
              <a:r>
                <a:rPr lang="en-US" sz="1700" kern="1200" dirty="0"/>
                <a:t>and shows additional options</a:t>
              </a:r>
            </a:p>
          </p:txBody>
        </p:sp>
      </p:grpSp>
      <p:grpSp>
        <p:nvGrpSpPr>
          <p:cNvPr id="16" name="Group 15"/>
          <p:cNvGrpSpPr/>
          <p:nvPr/>
        </p:nvGrpSpPr>
        <p:grpSpPr>
          <a:xfrm>
            <a:off x="9410640" y="3292249"/>
            <a:ext cx="2110136" cy="2110482"/>
            <a:chOff x="9410640" y="3292249"/>
            <a:chExt cx="2110136" cy="2110482"/>
          </a:xfrm>
        </p:grpSpPr>
        <p:sp>
          <p:nvSpPr>
            <p:cNvPr id="3" name="Oval 2"/>
            <p:cNvSpPr/>
            <p:nvPr/>
          </p:nvSpPr>
          <p:spPr>
            <a:xfrm>
              <a:off x="9410640" y="3292249"/>
              <a:ext cx="2110136" cy="2110482"/>
            </a:xfrm>
            <a:prstGeom prst="ellipse">
              <a:avLst/>
            </a:prstGeom>
            <a:solidFill>
              <a:srgbClr val="002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 name="Freeform: Shape 3"/>
            <p:cNvSpPr/>
            <p:nvPr/>
          </p:nvSpPr>
          <p:spPr>
            <a:xfrm>
              <a:off x="9480267" y="3362610"/>
              <a:ext cx="1969760" cy="1969758"/>
            </a:xfrm>
            <a:custGeom>
              <a:avLst/>
              <a:gdLst>
                <a:gd name="connsiteX0" fmla="*/ 0 w 1969760"/>
                <a:gd name="connsiteY0" fmla="*/ 984879 h 1969758"/>
                <a:gd name="connsiteX1" fmla="*/ 984880 w 1969760"/>
                <a:gd name="connsiteY1" fmla="*/ 0 h 1969758"/>
                <a:gd name="connsiteX2" fmla="*/ 1969760 w 1969760"/>
                <a:gd name="connsiteY2" fmla="*/ 984879 h 1969758"/>
                <a:gd name="connsiteX3" fmla="*/ 984880 w 1969760"/>
                <a:gd name="connsiteY3" fmla="*/ 1969758 h 1969758"/>
                <a:gd name="connsiteX4" fmla="*/ 0 w 1969760"/>
                <a:gd name="connsiteY4" fmla="*/ 984879 h 196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60" h="1969758">
                  <a:moveTo>
                    <a:pt x="0" y="984879"/>
                  </a:moveTo>
                  <a:cubicBezTo>
                    <a:pt x="0" y="440945"/>
                    <a:pt x="440946" y="0"/>
                    <a:pt x="984880" y="0"/>
                  </a:cubicBezTo>
                  <a:cubicBezTo>
                    <a:pt x="1528814" y="0"/>
                    <a:pt x="1969760" y="440945"/>
                    <a:pt x="1969760" y="984879"/>
                  </a:cubicBezTo>
                  <a:cubicBezTo>
                    <a:pt x="1969760" y="1528813"/>
                    <a:pt x="1528814" y="1969758"/>
                    <a:pt x="984880" y="1969758"/>
                  </a:cubicBezTo>
                  <a:cubicBezTo>
                    <a:pt x="440946" y="1969758"/>
                    <a:pt x="0" y="1528813"/>
                    <a:pt x="0" y="98487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2880" tIns="182880" rIns="182880" bIns="182880" numCol="1" spcCol="1270" anchor="ctr" anchorCtr="0">
              <a:noAutofit/>
            </a:bodyPr>
            <a:lstStyle/>
            <a:p>
              <a:pPr marL="0" lvl="0" indent="0" algn="ctr" defTabSz="755650">
                <a:lnSpc>
                  <a:spcPct val="90000"/>
                </a:lnSpc>
                <a:spcBef>
                  <a:spcPct val="0"/>
                </a:spcBef>
                <a:spcAft>
                  <a:spcPct val="35000"/>
                </a:spcAft>
                <a:buNone/>
              </a:pPr>
              <a:r>
                <a:rPr lang="en-US" sz="1700" kern="1200" dirty="0"/>
                <a:t>User clicks application UI to </a:t>
              </a:r>
              <a:r>
                <a:rPr lang="en-US" sz="1700" kern="1200" dirty="0">
                  <a:latin typeface="Segoe UI Black(Body)"/>
                </a:rPr>
                <a:t>perform an action</a:t>
              </a:r>
            </a:p>
          </p:txBody>
        </p:sp>
      </p:grpSp>
    </p:spTree>
    <p:extLst>
      <p:ext uri="{BB962C8B-B14F-4D97-AF65-F5344CB8AC3E}">
        <p14:creationId xmlns:p14="http://schemas.microsoft.com/office/powerpoint/2010/main" val="116134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0311" y="4650"/>
            <a:ext cx="12434711" cy="1286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86521" rIns="466302" rtlCol="0" anchor="t"/>
          <a:lstStyle/>
          <a:p>
            <a:pPr defTabSz="932597"/>
            <a:r>
              <a:rPr lang="en-US" sz="5507"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The Power BI Embedded API surface</a:t>
            </a:r>
            <a:endParaRPr lang="en-US" sz="5507" dirty="0">
              <a:solidFill>
                <a:srgbClr val="002050"/>
              </a:solidFill>
              <a:latin typeface="Segoe UI Light" panose="020B0502040204020203" pitchFamily="34" charset="0"/>
              <a:cs typeface="Segoe UI Light" panose="020B0502040204020203" pitchFamily="34" charset="0"/>
            </a:endParaRPr>
          </a:p>
        </p:txBody>
      </p:sp>
      <p:sp>
        <p:nvSpPr>
          <p:cNvPr id="48" name="Rectangle 47"/>
          <p:cNvSpPr/>
          <p:nvPr/>
        </p:nvSpPr>
        <p:spPr>
          <a:xfrm>
            <a:off x="413886" y="2129346"/>
            <a:ext cx="4326636" cy="2570667"/>
          </a:xfrm>
          <a:prstGeom prst="rect">
            <a:avLst/>
          </a:prstGeom>
        </p:spPr>
        <p:txBody>
          <a:bodyPr vert="horz" lIns="93260" tIns="46630" rIns="93260" bIns="46630" rtlCol="0">
            <a:noAutofit/>
          </a:bodyPr>
          <a:lstStyle/>
          <a:p>
            <a:pPr marL="279779" indent="-279779" defTabSz="932597">
              <a:spcBef>
                <a:spcPts val="1836"/>
              </a:spcBef>
              <a:buClr>
                <a:srgbClr val="00BCF2"/>
              </a:buClr>
              <a:buFont typeface="Arial" panose="020B0604020202020204" pitchFamily="34" charset="0"/>
              <a:buChar char="•"/>
            </a:pPr>
            <a:r>
              <a:rPr lang="en-US" sz="2040" dirty="0">
                <a:solidFill>
                  <a:srgbClr val="002050"/>
                </a:solidFill>
                <a:latin typeface="Segoe UI" panose="020B0502040204020203" pitchFamily="34" charset="0"/>
                <a:cs typeface="Segoe UI" panose="020B0502040204020203" pitchFamily="34" charset="0"/>
              </a:rPr>
              <a:t>Provides </a:t>
            </a:r>
            <a:r>
              <a:rPr lang="en-AU" sz="2040" dirty="0">
                <a:solidFill>
                  <a:srgbClr val="002050"/>
                </a:solidFill>
                <a:latin typeface="Segoe UI" panose="020B0502040204020203" pitchFamily="34" charset="0"/>
                <a:cs typeface="Segoe UI" panose="020B0502040204020203" pitchFamily="34" charset="0"/>
              </a:rPr>
              <a:t>bidirectional communication between Power BI reports and your app</a:t>
            </a:r>
          </a:p>
          <a:p>
            <a:pPr marL="279779" indent="-279779" defTabSz="932597">
              <a:spcBef>
                <a:spcPts val="1836"/>
              </a:spcBef>
              <a:buClr>
                <a:srgbClr val="00BCF2"/>
              </a:buClr>
              <a:buFont typeface="Arial" panose="020B0604020202020204" pitchFamily="34" charset="0"/>
              <a:buChar char="•"/>
            </a:pPr>
            <a:r>
              <a:rPr lang="en-AU" sz="2040" dirty="0">
                <a:solidFill>
                  <a:srgbClr val="002050"/>
                </a:solidFill>
                <a:latin typeface="Segoe UI" panose="020B0502040204020203" pitchFamily="34" charset="0"/>
                <a:cs typeface="Segoe UI" panose="020B0502040204020203" pitchFamily="34" charset="0"/>
              </a:rPr>
              <a:t>Enables easier integration of reports and reporting functionality</a:t>
            </a:r>
          </a:p>
          <a:p>
            <a:pPr marL="279779" indent="-279779" defTabSz="932597">
              <a:spcBef>
                <a:spcPts val="1836"/>
              </a:spcBef>
              <a:buClr>
                <a:srgbClr val="00BCF2"/>
              </a:buClr>
              <a:buFont typeface="Arial" panose="020B0604020202020204" pitchFamily="34" charset="0"/>
              <a:buChar char="•"/>
            </a:pPr>
            <a:r>
              <a:rPr lang="en-AU" sz="2040" dirty="0">
                <a:solidFill>
                  <a:srgbClr val="002050"/>
                </a:solidFill>
                <a:latin typeface="Segoe UI" panose="020B0502040204020203" pitchFamily="34" charset="0"/>
                <a:cs typeface="Segoe UI" panose="020B0502040204020203" pitchFamily="34" charset="0"/>
              </a:rPr>
              <a:t>Enables programmatic interaction</a:t>
            </a:r>
            <a:endParaRPr lang="en-US" sz="2040" dirty="0">
              <a:solidFill>
                <a:srgbClr val="002050"/>
              </a:solidFill>
              <a:latin typeface="Segoe UI" panose="020B0502040204020203" pitchFamily="34" charset="0"/>
              <a:cs typeface="Segoe UI" panose="020B0502040204020203" pitchFamily="34" charset="0"/>
            </a:endParaRPr>
          </a:p>
        </p:txBody>
      </p:sp>
      <p:sp>
        <p:nvSpPr>
          <p:cNvPr id="50" name="Rectangle 49"/>
          <p:cNvSpPr/>
          <p:nvPr/>
        </p:nvSpPr>
        <p:spPr>
          <a:xfrm>
            <a:off x="413886" y="1602225"/>
            <a:ext cx="4326636" cy="52326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defTabSz="932597"/>
            <a:r>
              <a:rPr lang="en-US" sz="2448" b="1" dirty="0">
                <a:solidFill>
                  <a:srgbClr val="002050"/>
                </a:solidFill>
                <a:latin typeface="Segoe UI" panose="020B0502040204020203" pitchFamily="34" charset="0"/>
                <a:ea typeface="Segoe UI Black" panose="020B0A02040204020203" pitchFamily="34" charset="0"/>
                <a:cs typeface="Segoe UI" panose="020B0502040204020203" pitchFamily="34" charset="0"/>
              </a:rPr>
              <a:t>Power BI JavaScript API</a:t>
            </a:r>
          </a:p>
        </p:txBody>
      </p:sp>
      <p:sp>
        <p:nvSpPr>
          <p:cNvPr id="51" name="Rectangle 50"/>
          <p:cNvSpPr/>
          <p:nvPr/>
        </p:nvSpPr>
        <p:spPr bwMode="auto">
          <a:xfrm>
            <a:off x="5506872" y="2242679"/>
            <a:ext cx="1854504" cy="124761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34285" rIns="68570" bIns="34285" numCol="1" spcCol="0" rtlCol="0" fromWordArt="0" anchor="ctr" anchorCtr="0" forceAA="0" compatLnSpc="1">
            <a:prstTxWarp prst="textNoShape">
              <a:avLst/>
            </a:prstTxWarp>
            <a:noAutofit/>
          </a:bodyPr>
          <a:lstStyle/>
          <a:p>
            <a:pPr algn="ctr" defTabSz="699291" fontAlgn="base">
              <a:spcBef>
                <a:spcPts val="450"/>
              </a:spcBef>
              <a:spcAft>
                <a:spcPct val="0"/>
              </a:spcAft>
            </a:pPr>
            <a:r>
              <a:rPr lang="en-IN" sz="1836" b="1" dirty="0">
                <a:solidFill>
                  <a:srgbClr val="002050"/>
                </a:solidFill>
                <a:latin typeface="Segoe UI Light"/>
                <a:ea typeface="Segoe UI" pitchFamily="34" charset="0"/>
                <a:cs typeface="Segoe UI" pitchFamily="34" charset="0"/>
              </a:rPr>
              <a:t>Embed a </a:t>
            </a:r>
            <a:br>
              <a:rPr lang="en-IN" sz="1836" b="1" dirty="0">
                <a:solidFill>
                  <a:srgbClr val="002050"/>
                </a:solidFill>
                <a:latin typeface="Segoe UI Light"/>
                <a:ea typeface="Segoe UI" pitchFamily="34" charset="0"/>
                <a:cs typeface="Segoe UI" pitchFamily="34" charset="0"/>
              </a:rPr>
            </a:br>
            <a:r>
              <a:rPr lang="en-IN" sz="1836" b="1" dirty="0">
                <a:solidFill>
                  <a:srgbClr val="002050"/>
                </a:solidFill>
                <a:latin typeface="Segoe UI Light"/>
                <a:ea typeface="Segoe UI" pitchFamily="34" charset="0"/>
                <a:cs typeface="Segoe UI" pitchFamily="34" charset="0"/>
              </a:rPr>
              <a:t>specific report</a:t>
            </a:r>
          </a:p>
        </p:txBody>
      </p:sp>
      <p:sp>
        <p:nvSpPr>
          <p:cNvPr id="52" name="Rectangle 51"/>
          <p:cNvSpPr/>
          <p:nvPr/>
        </p:nvSpPr>
        <p:spPr bwMode="auto">
          <a:xfrm>
            <a:off x="5506872" y="3544003"/>
            <a:ext cx="1854504" cy="124761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34285" rIns="68570" bIns="34285" numCol="1" spcCol="0" rtlCol="0" fromWordArt="0" anchor="ctr" anchorCtr="0" forceAA="0" compatLnSpc="1">
            <a:prstTxWarp prst="textNoShape">
              <a:avLst/>
            </a:prstTxWarp>
            <a:noAutofit/>
          </a:bodyPr>
          <a:lstStyle/>
          <a:p>
            <a:pPr algn="ctr" defTabSz="699291" fontAlgn="base">
              <a:spcBef>
                <a:spcPts val="450"/>
              </a:spcBef>
              <a:spcAft>
                <a:spcPct val="0"/>
              </a:spcAft>
            </a:pPr>
            <a:r>
              <a:rPr lang="en-IN" sz="1836" b="1" dirty="0">
                <a:solidFill>
                  <a:srgbClr val="002050"/>
                </a:solidFill>
                <a:latin typeface="Segoe UI Light"/>
                <a:ea typeface="Segoe UI" pitchFamily="34" charset="0"/>
                <a:cs typeface="Segoe UI" pitchFamily="34" charset="0"/>
              </a:rPr>
              <a:t>Edit or Create reports</a:t>
            </a:r>
          </a:p>
        </p:txBody>
      </p:sp>
      <p:sp>
        <p:nvSpPr>
          <p:cNvPr id="55" name="Rectangle 54"/>
          <p:cNvSpPr/>
          <p:nvPr/>
        </p:nvSpPr>
        <p:spPr bwMode="auto">
          <a:xfrm>
            <a:off x="5506872" y="4845326"/>
            <a:ext cx="1854504" cy="124761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34285" rIns="68570" bIns="34285" numCol="1" spcCol="0" rtlCol="0" fromWordArt="0" anchor="ctr" anchorCtr="0" forceAA="0" compatLnSpc="1">
            <a:prstTxWarp prst="textNoShape">
              <a:avLst/>
            </a:prstTxWarp>
            <a:noAutofit/>
          </a:bodyPr>
          <a:lstStyle/>
          <a:p>
            <a:pPr algn="ctr" defTabSz="699291" fontAlgn="base">
              <a:spcBef>
                <a:spcPts val="450"/>
              </a:spcBef>
              <a:spcAft>
                <a:spcPct val="0"/>
              </a:spcAft>
            </a:pPr>
            <a:r>
              <a:rPr lang="en-AU" sz="1836" b="1" dirty="0">
                <a:solidFill>
                  <a:srgbClr val="002050"/>
                </a:solidFill>
                <a:latin typeface="Segoe UI Light"/>
                <a:ea typeface="Segoe UI" pitchFamily="34" charset="0"/>
                <a:cs typeface="Segoe UI" pitchFamily="34" charset="0"/>
              </a:rPr>
              <a:t>React to events, including print and reload</a:t>
            </a:r>
          </a:p>
        </p:txBody>
      </p:sp>
      <p:sp>
        <p:nvSpPr>
          <p:cNvPr id="57" name="Rectangle 56"/>
          <p:cNvSpPr/>
          <p:nvPr/>
        </p:nvSpPr>
        <p:spPr bwMode="auto">
          <a:xfrm>
            <a:off x="7413574" y="2242679"/>
            <a:ext cx="1854504" cy="124761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34285" rIns="68570" bIns="34285" numCol="1" spcCol="0" rtlCol="0" fromWordArt="0" anchor="ctr" anchorCtr="0" forceAA="0" compatLnSpc="1">
            <a:prstTxWarp prst="textNoShape">
              <a:avLst/>
            </a:prstTxWarp>
            <a:noAutofit/>
          </a:bodyPr>
          <a:lstStyle/>
          <a:p>
            <a:pPr algn="ctr" defTabSz="699291" fontAlgn="base">
              <a:spcBef>
                <a:spcPts val="450"/>
              </a:spcBef>
              <a:spcAft>
                <a:spcPct val="0"/>
              </a:spcAft>
            </a:pPr>
            <a:r>
              <a:rPr lang="en-IN" sz="1836" b="1" dirty="0">
                <a:solidFill>
                  <a:srgbClr val="002050"/>
                </a:solidFill>
                <a:latin typeface="Segoe UI Light"/>
                <a:ea typeface="Segoe UI" pitchFamily="34" charset="0"/>
                <a:cs typeface="Segoe UI" pitchFamily="34" charset="0"/>
              </a:rPr>
              <a:t>Page navigation</a:t>
            </a:r>
          </a:p>
        </p:txBody>
      </p:sp>
      <p:sp>
        <p:nvSpPr>
          <p:cNvPr id="68" name="Rectangle 67"/>
          <p:cNvSpPr/>
          <p:nvPr/>
        </p:nvSpPr>
        <p:spPr bwMode="auto">
          <a:xfrm>
            <a:off x="7413574" y="3544003"/>
            <a:ext cx="1854504" cy="124761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34285" rIns="68570" bIns="34285" numCol="1" spcCol="0" rtlCol="0" fromWordArt="0" anchor="ctr" anchorCtr="0" forceAA="0" compatLnSpc="1">
            <a:prstTxWarp prst="textNoShape">
              <a:avLst/>
            </a:prstTxWarp>
            <a:noAutofit/>
          </a:bodyPr>
          <a:lstStyle/>
          <a:p>
            <a:pPr algn="ctr" defTabSz="699291" fontAlgn="base">
              <a:spcBef>
                <a:spcPts val="450"/>
              </a:spcBef>
              <a:spcAft>
                <a:spcPct val="0"/>
              </a:spcAft>
            </a:pPr>
            <a:r>
              <a:rPr lang="en-IN" sz="1836" b="1" dirty="0">
                <a:solidFill>
                  <a:srgbClr val="002050"/>
                </a:solidFill>
                <a:latin typeface="Segoe UI Light"/>
                <a:ea typeface="Segoe UI" pitchFamily="34" charset="0"/>
                <a:cs typeface="Segoe UI" pitchFamily="34" charset="0"/>
              </a:rPr>
              <a:t>Enable/disable the filter pane</a:t>
            </a:r>
          </a:p>
        </p:txBody>
      </p:sp>
      <p:sp>
        <p:nvSpPr>
          <p:cNvPr id="69" name="Rectangle 68"/>
          <p:cNvSpPr/>
          <p:nvPr/>
        </p:nvSpPr>
        <p:spPr bwMode="auto">
          <a:xfrm>
            <a:off x="7413574" y="4845326"/>
            <a:ext cx="1854504" cy="124761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34285" rIns="68570" bIns="34285" numCol="1" spcCol="0" rtlCol="0" fromWordArt="0" anchor="ctr" anchorCtr="0" forceAA="0" compatLnSpc="1">
            <a:prstTxWarp prst="textNoShape">
              <a:avLst/>
            </a:prstTxWarp>
            <a:noAutofit/>
          </a:bodyPr>
          <a:lstStyle/>
          <a:p>
            <a:pPr algn="ctr" defTabSz="699291" fontAlgn="base">
              <a:spcBef>
                <a:spcPts val="450"/>
              </a:spcBef>
              <a:spcAft>
                <a:spcPct val="0"/>
              </a:spcAft>
            </a:pPr>
            <a:r>
              <a:rPr lang="en-AU" sz="1836" b="1" dirty="0">
                <a:solidFill>
                  <a:srgbClr val="002050"/>
                </a:solidFill>
                <a:latin typeface="Segoe UI Light"/>
                <a:ea typeface="Segoe UI" pitchFamily="34" charset="0"/>
                <a:cs typeface="Segoe UI" pitchFamily="34" charset="0"/>
              </a:rPr>
              <a:t>Handle data selection events</a:t>
            </a:r>
          </a:p>
        </p:txBody>
      </p:sp>
      <p:sp>
        <p:nvSpPr>
          <p:cNvPr id="70" name="Rectangle 69"/>
          <p:cNvSpPr/>
          <p:nvPr/>
        </p:nvSpPr>
        <p:spPr bwMode="auto">
          <a:xfrm>
            <a:off x="9320277" y="2242679"/>
            <a:ext cx="1854504" cy="124761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34285" rIns="68570" bIns="34285" numCol="1" spcCol="0" rtlCol="0" fromWordArt="0" anchor="ctr" anchorCtr="0" forceAA="0" compatLnSpc="1">
            <a:prstTxWarp prst="textNoShape">
              <a:avLst/>
            </a:prstTxWarp>
            <a:noAutofit/>
          </a:bodyPr>
          <a:lstStyle/>
          <a:p>
            <a:pPr algn="ctr" defTabSz="699291" fontAlgn="base">
              <a:spcBef>
                <a:spcPts val="450"/>
              </a:spcBef>
              <a:spcAft>
                <a:spcPct val="0"/>
              </a:spcAft>
            </a:pPr>
            <a:r>
              <a:rPr lang="en-AU" sz="1836" b="1" dirty="0">
                <a:solidFill>
                  <a:srgbClr val="002050"/>
                </a:solidFill>
                <a:latin typeface="Segoe UI Light"/>
                <a:ea typeface="Segoe UI" pitchFamily="34" charset="0"/>
                <a:cs typeface="Segoe UI" pitchFamily="34" charset="0"/>
              </a:rPr>
              <a:t>Load a default report page</a:t>
            </a:r>
            <a:endParaRPr lang="en-IN" sz="1836" b="1" dirty="0">
              <a:solidFill>
                <a:srgbClr val="002050"/>
              </a:solidFill>
              <a:latin typeface="Segoe UI Light"/>
              <a:ea typeface="Segoe UI" pitchFamily="34" charset="0"/>
              <a:cs typeface="Segoe UI" pitchFamily="34" charset="0"/>
            </a:endParaRPr>
          </a:p>
        </p:txBody>
      </p:sp>
      <p:sp>
        <p:nvSpPr>
          <p:cNvPr id="71" name="Rectangle 70"/>
          <p:cNvSpPr/>
          <p:nvPr/>
        </p:nvSpPr>
        <p:spPr bwMode="auto">
          <a:xfrm>
            <a:off x="9320277" y="3544003"/>
            <a:ext cx="1854504" cy="124761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34285" rIns="68570" bIns="34285" numCol="1" spcCol="0" rtlCol="0" fromWordArt="0" anchor="ctr" anchorCtr="0" forceAA="0" compatLnSpc="1">
            <a:prstTxWarp prst="textNoShape">
              <a:avLst/>
            </a:prstTxWarp>
            <a:noAutofit/>
          </a:bodyPr>
          <a:lstStyle/>
          <a:p>
            <a:pPr algn="ctr" defTabSz="699291" fontAlgn="base">
              <a:spcBef>
                <a:spcPts val="450"/>
              </a:spcBef>
              <a:spcAft>
                <a:spcPct val="0"/>
              </a:spcAft>
            </a:pPr>
            <a:r>
              <a:rPr lang="en-AU" sz="1836" b="1" dirty="0">
                <a:solidFill>
                  <a:srgbClr val="002050"/>
                </a:solidFill>
                <a:latin typeface="Segoe UI Light"/>
                <a:ea typeface="Segoe UI" pitchFamily="34" charset="0"/>
                <a:cs typeface="Segoe UI" pitchFamily="34" charset="0"/>
              </a:rPr>
              <a:t>Filter reports</a:t>
            </a:r>
          </a:p>
        </p:txBody>
      </p:sp>
      <p:sp>
        <p:nvSpPr>
          <p:cNvPr id="72" name="Rectangle 71"/>
          <p:cNvSpPr/>
          <p:nvPr/>
        </p:nvSpPr>
        <p:spPr bwMode="auto">
          <a:xfrm>
            <a:off x="9320277" y="4845326"/>
            <a:ext cx="1854504" cy="124761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34285" rIns="68570" bIns="34285" numCol="1" spcCol="0" rtlCol="0" fromWordArt="0" anchor="ctr" anchorCtr="0" forceAA="0" compatLnSpc="1">
            <a:prstTxWarp prst="textNoShape">
              <a:avLst/>
            </a:prstTxWarp>
            <a:noAutofit/>
          </a:bodyPr>
          <a:lstStyle/>
          <a:p>
            <a:pPr algn="ctr" defTabSz="699291" fontAlgn="base">
              <a:spcBef>
                <a:spcPts val="450"/>
              </a:spcBef>
              <a:spcAft>
                <a:spcPct val="0"/>
              </a:spcAft>
            </a:pPr>
            <a:r>
              <a:rPr lang="en-IN" sz="1836" b="1" dirty="0">
                <a:solidFill>
                  <a:srgbClr val="002050"/>
                </a:solidFill>
                <a:latin typeface="Segoe UI Light"/>
                <a:ea typeface="Segoe UI" pitchFamily="34" charset="0"/>
                <a:cs typeface="Segoe UI" pitchFamily="34" charset="0"/>
              </a:rPr>
              <a:t>Enter/Exit full screen mode</a:t>
            </a:r>
          </a:p>
        </p:txBody>
      </p:sp>
    </p:spTree>
    <p:extLst>
      <p:ext uri="{BB962C8B-B14F-4D97-AF65-F5344CB8AC3E}">
        <p14:creationId xmlns:p14="http://schemas.microsoft.com/office/powerpoint/2010/main" val="22376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animBg="1"/>
      <p:bldP spid="57" grpId="0" animBg="1"/>
      <p:bldP spid="68" grpId="0" animBg="1"/>
      <p:bldP spid="69" grpId="0" animBg="1"/>
      <p:bldP spid="70" grpId="0" animBg="1"/>
      <p:bldP spid="71" grpId="0" animBg="1"/>
      <p:bldP spid="7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5560" y="3656359"/>
            <a:ext cx="10732540" cy="2437590"/>
          </a:xfrm>
        </p:spPr>
        <p:txBody>
          <a:bodyPr/>
          <a:lstStyle/>
          <a:p>
            <a:r>
              <a:rPr lang="en-US" sz="6000" dirty="0">
                <a:solidFill>
                  <a:schemeClr val="accent6">
                    <a:lumMod val="50000"/>
                    <a:lumOff val="50000"/>
                  </a:schemeClr>
                </a:solidFill>
                <a:latin typeface="+mn-lt"/>
              </a:rPr>
              <a:t>hands on</a:t>
            </a:r>
          </a:p>
          <a:p>
            <a:r>
              <a:rPr lang="en-US" sz="4800" dirty="0"/>
              <a:t>Exercise</a:t>
            </a:r>
          </a:p>
          <a:p>
            <a:r>
              <a:rPr lang="en-US" sz="3600" dirty="0">
                <a:hlinkClick r:id="rId3"/>
              </a:rPr>
              <a:t>https://microsoft.github.io/PowerBI-JavaScript/demo/</a:t>
            </a:r>
            <a:r>
              <a:rPr lang="en-US" sz="3600" dirty="0"/>
              <a:t> </a:t>
            </a:r>
            <a:endParaRPr lang="en-US" sz="4800" dirty="0"/>
          </a:p>
        </p:txBody>
      </p:sp>
    </p:spTree>
    <p:extLst>
      <p:ext uri="{BB962C8B-B14F-4D97-AF65-F5344CB8AC3E}">
        <p14:creationId xmlns:p14="http://schemas.microsoft.com/office/powerpoint/2010/main" val="194489195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2742" y="928413"/>
            <a:ext cx="4736364" cy="1111219"/>
          </a:xfrm>
        </p:spPr>
        <p:txBody>
          <a:bodyPr/>
          <a:lstStyle/>
          <a:p>
            <a:r>
              <a:rPr lang="en-AU" b="1" dirty="0">
                <a:latin typeface="+mn-lt"/>
              </a:rPr>
              <a:t>Multi-tenant applications</a:t>
            </a:r>
            <a:endParaRPr lang="en-AU" dirty="0"/>
          </a:p>
        </p:txBody>
      </p:sp>
      <p:sp>
        <p:nvSpPr>
          <p:cNvPr id="4" name="Text Placeholder 10"/>
          <p:cNvSpPr txBox="1">
            <a:spLocks/>
          </p:cNvSpPr>
          <p:nvPr/>
        </p:nvSpPr>
        <p:spPr>
          <a:xfrm>
            <a:off x="486365" y="2997953"/>
            <a:ext cx="4033720" cy="3142698"/>
          </a:xfrm>
          <a:prstGeom prst="rect">
            <a:avLst/>
          </a:prstGeom>
        </p:spPr>
        <p:txBody>
          <a:bodyPr vert="horz" wrap="square" lIns="93260" tIns="0" rIns="93260" bIns="9326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spcBef>
                <a:spcPts val="1020"/>
              </a:spcBef>
              <a:spcAft>
                <a:spcPts val="612"/>
              </a:spcAft>
            </a:pPr>
            <a:r>
              <a:rPr lang="en-AU" sz="1836" kern="0" dirty="0">
                <a:solidFill>
                  <a:srgbClr val="FFFFFF"/>
                </a:solidFill>
                <a:ea typeface="Segoe UI Black" panose="020B0A02040204020203" pitchFamily="34" charset="0"/>
              </a:rPr>
              <a:t>How to secure and architect applications for SaaS multi-tenant scenarios</a:t>
            </a:r>
          </a:p>
          <a:p>
            <a:pPr marL="233149" indent="-233149" defTabSz="932597">
              <a:spcBef>
                <a:spcPts val="1020"/>
              </a:spcBef>
              <a:spcAft>
                <a:spcPts val="612"/>
              </a:spcAft>
            </a:pPr>
            <a:r>
              <a:rPr lang="en-AU" sz="1836" kern="0" dirty="0">
                <a:solidFill>
                  <a:srgbClr val="FFFFFF"/>
                </a:solidFill>
                <a:ea typeface="Segoe UI Black" panose="020B0A02040204020203" pitchFamily="34" charset="0"/>
              </a:rPr>
              <a:t>How to secure data access between different users</a:t>
            </a:r>
          </a:p>
          <a:p>
            <a:pPr marL="233149" indent="-233149" defTabSz="932597">
              <a:spcBef>
                <a:spcPts val="1020"/>
              </a:spcBef>
              <a:spcAft>
                <a:spcPts val="612"/>
              </a:spcAft>
            </a:pPr>
            <a:endParaRPr lang="en-AU" sz="1836" kern="0" dirty="0">
              <a:solidFill>
                <a:srgbClr val="FFFFFF"/>
              </a:solidFill>
              <a:ea typeface="Segoe UI Black" panose="020B0A02040204020203" pitchFamily="34" charset="0"/>
            </a:endParaRPr>
          </a:p>
        </p:txBody>
      </p:sp>
      <p:sp>
        <p:nvSpPr>
          <p:cNvPr id="30" name="Rectangle 29"/>
          <p:cNvSpPr/>
          <p:nvPr/>
        </p:nvSpPr>
        <p:spPr>
          <a:xfrm>
            <a:off x="6065563" y="2754615"/>
            <a:ext cx="5402477" cy="25628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1" name="TextBox 30"/>
          <p:cNvSpPr txBox="1"/>
          <p:nvPr/>
        </p:nvSpPr>
        <p:spPr>
          <a:xfrm>
            <a:off x="6146310" y="2841371"/>
            <a:ext cx="2954540" cy="318286"/>
          </a:xfrm>
          <a:prstGeom prst="rect">
            <a:avLst/>
          </a:prstGeom>
          <a:noFill/>
        </p:spPr>
        <p:txBody>
          <a:bodyPr wrap="square" rtlCol="0">
            <a:spAutoFit/>
          </a:bodyPr>
          <a:lstStyle/>
          <a:p>
            <a:pPr defTabSz="932597"/>
            <a:r>
              <a:rPr lang="en-US" sz="1428" b="1" dirty="0">
                <a:solidFill>
                  <a:prstClr val="black"/>
                </a:solidFill>
                <a:latin typeface="Segoe UI"/>
              </a:rPr>
              <a:t>Application</a:t>
            </a:r>
          </a:p>
        </p:txBody>
      </p:sp>
      <p:cxnSp>
        <p:nvCxnSpPr>
          <p:cNvPr id="35" name="Straight Arrow Connector 34"/>
          <p:cNvCxnSpPr>
            <a:cxnSpLocks/>
          </p:cNvCxnSpPr>
          <p:nvPr/>
        </p:nvCxnSpPr>
        <p:spPr>
          <a:xfrm>
            <a:off x="7827759" y="1329667"/>
            <a:ext cx="5978" cy="1432349"/>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3184" y="1317935"/>
            <a:ext cx="5978" cy="1401967"/>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065562" y="1635268"/>
            <a:ext cx="5402476" cy="318286"/>
          </a:xfrm>
          <a:prstGeom prst="rect">
            <a:avLst/>
          </a:prstGeom>
          <a:solidFill>
            <a:schemeClr val="accent1"/>
          </a:solidFill>
        </p:spPr>
        <p:txBody>
          <a:bodyPr wrap="square" rtlCol="0">
            <a:spAutoFit/>
          </a:bodyPr>
          <a:lstStyle/>
          <a:p>
            <a:pPr algn="ctr" defTabSz="932597"/>
            <a:r>
              <a:rPr lang="en-US" sz="1428" b="1" dirty="0">
                <a:solidFill>
                  <a:srgbClr val="FFFFFF"/>
                </a:solidFill>
                <a:latin typeface="Segoe UI"/>
              </a:rPr>
              <a:t>Application UI/Permission Logic</a:t>
            </a:r>
          </a:p>
        </p:txBody>
      </p:sp>
      <p:sp>
        <p:nvSpPr>
          <p:cNvPr id="39" name="TextBox 38"/>
          <p:cNvSpPr txBox="1"/>
          <p:nvPr/>
        </p:nvSpPr>
        <p:spPr>
          <a:xfrm>
            <a:off x="6037969" y="1015763"/>
            <a:ext cx="5402476" cy="318286"/>
          </a:xfrm>
          <a:prstGeom prst="rect">
            <a:avLst/>
          </a:prstGeom>
          <a:solidFill>
            <a:schemeClr val="bg1">
              <a:lumMod val="95000"/>
            </a:schemeClr>
          </a:solidFill>
        </p:spPr>
        <p:txBody>
          <a:bodyPr wrap="square" rtlCol="0">
            <a:spAutoFit/>
          </a:bodyPr>
          <a:lstStyle/>
          <a:p>
            <a:pPr algn="ctr" defTabSz="932597"/>
            <a:r>
              <a:rPr lang="en-US" sz="1428" b="1" dirty="0">
                <a:solidFill>
                  <a:prstClr val="black"/>
                </a:solidFill>
                <a:latin typeface="Segoe UI"/>
              </a:rPr>
              <a:t>Application User</a:t>
            </a:r>
          </a:p>
        </p:txBody>
      </p:sp>
      <p:sp>
        <p:nvSpPr>
          <p:cNvPr id="41" name="Freeform 34"/>
          <p:cNvSpPr/>
          <p:nvPr/>
        </p:nvSpPr>
        <p:spPr>
          <a:xfrm>
            <a:off x="8377846" y="211322"/>
            <a:ext cx="609593" cy="695880"/>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black"/>
              </a:solidFill>
              <a:latin typeface="Segoe UI"/>
            </a:endParaRPr>
          </a:p>
        </p:txBody>
      </p:sp>
      <p:sp>
        <p:nvSpPr>
          <p:cNvPr id="48" name="Rectangle 47"/>
          <p:cNvSpPr/>
          <p:nvPr/>
        </p:nvSpPr>
        <p:spPr>
          <a:xfrm>
            <a:off x="6037971" y="5849465"/>
            <a:ext cx="5457661" cy="943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9" name="TextBox 48"/>
          <p:cNvSpPr txBox="1"/>
          <p:nvPr/>
        </p:nvSpPr>
        <p:spPr>
          <a:xfrm>
            <a:off x="7314958" y="6119234"/>
            <a:ext cx="2954540" cy="318286"/>
          </a:xfrm>
          <a:prstGeom prst="rect">
            <a:avLst/>
          </a:prstGeom>
          <a:noFill/>
        </p:spPr>
        <p:txBody>
          <a:bodyPr wrap="square" rtlCol="0">
            <a:spAutoFit/>
          </a:bodyPr>
          <a:lstStyle/>
          <a:p>
            <a:pPr algn="ctr" defTabSz="932597"/>
            <a:r>
              <a:rPr lang="en-US" sz="1428" b="1" dirty="0">
                <a:solidFill>
                  <a:srgbClr val="FFFFFF"/>
                </a:solidFill>
                <a:latin typeface="Segoe UI"/>
              </a:rPr>
              <a:t>Application Storage</a:t>
            </a:r>
          </a:p>
        </p:txBody>
      </p:sp>
      <p:sp>
        <p:nvSpPr>
          <p:cNvPr id="71" name="TextBox 70"/>
          <p:cNvSpPr txBox="1"/>
          <p:nvPr/>
        </p:nvSpPr>
        <p:spPr>
          <a:xfrm>
            <a:off x="-222732" y="8480891"/>
            <a:ext cx="1601463"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data</a:t>
            </a:r>
          </a:p>
        </p:txBody>
      </p:sp>
      <p:sp>
        <p:nvSpPr>
          <p:cNvPr id="72" name="Freeform 5"/>
          <p:cNvSpPr>
            <a:spLocks noEditPoints="1"/>
          </p:cNvSpPr>
          <p:nvPr/>
        </p:nvSpPr>
        <p:spPr bwMode="black">
          <a:xfrm>
            <a:off x="252624" y="7895628"/>
            <a:ext cx="650753" cy="50501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FFFFFF"/>
              </a:solidFill>
              <a:latin typeface="Segoe UI"/>
            </a:endParaRPr>
          </a:p>
        </p:txBody>
      </p:sp>
      <p:sp>
        <p:nvSpPr>
          <p:cNvPr id="73" name="TextBox 72"/>
          <p:cNvSpPr txBox="1"/>
          <p:nvPr/>
        </p:nvSpPr>
        <p:spPr>
          <a:xfrm>
            <a:off x="1008823" y="780509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Query</a:t>
            </a:r>
          </a:p>
        </p:txBody>
      </p:sp>
      <p:sp>
        <p:nvSpPr>
          <p:cNvPr id="74" name="Freeform 35"/>
          <p:cNvSpPr/>
          <p:nvPr/>
        </p:nvSpPr>
        <p:spPr>
          <a:xfrm>
            <a:off x="3596267" y="7696569"/>
            <a:ext cx="616768" cy="704072"/>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dirty="0">
              <a:solidFill>
                <a:prstClr val="black"/>
              </a:solidFill>
              <a:latin typeface="Segoe UI"/>
            </a:endParaRPr>
          </a:p>
        </p:txBody>
      </p:sp>
      <p:sp>
        <p:nvSpPr>
          <p:cNvPr id="75" name="Right Arrow 36"/>
          <p:cNvSpPr/>
          <p:nvPr/>
        </p:nvSpPr>
        <p:spPr>
          <a:xfrm flipH="1">
            <a:off x="2956551" y="8023000"/>
            <a:ext cx="553619"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rgbClr val="FFC000"/>
              </a:solidFill>
              <a:latin typeface="Segoe UI"/>
            </a:endParaRPr>
          </a:p>
        </p:txBody>
      </p:sp>
      <p:sp>
        <p:nvSpPr>
          <p:cNvPr id="76" name="TextBox 75"/>
          <p:cNvSpPr txBox="1"/>
          <p:nvPr/>
        </p:nvSpPr>
        <p:spPr>
          <a:xfrm>
            <a:off x="3289217" y="8480891"/>
            <a:ext cx="1230868" cy="270285"/>
          </a:xfrm>
          <a:prstGeom prst="rect">
            <a:avLst/>
          </a:prstGeom>
          <a:noFill/>
        </p:spPr>
        <p:txBody>
          <a:bodyPr wrap="square" rtlCol="0">
            <a:spAutoFit/>
          </a:bodyPr>
          <a:lstStyle/>
          <a:p>
            <a:pPr algn="ctr" defTabSz="914224">
              <a:defRPr/>
            </a:pPr>
            <a:r>
              <a:rPr lang="en-US" sz="1122" kern="0" dirty="0">
                <a:solidFill>
                  <a:srgbClr val="002050"/>
                </a:solidFill>
                <a:latin typeface="Segoe UI Semibold" panose="020B0702040204020203" pitchFamily="34" charset="0"/>
                <a:cs typeface="Segoe UI Semibold" panose="020B0702040204020203" pitchFamily="34" charset="0"/>
              </a:rPr>
              <a:t>Your users</a:t>
            </a:r>
          </a:p>
        </p:txBody>
      </p:sp>
      <p:sp>
        <p:nvSpPr>
          <p:cNvPr id="77" name="Freeform 128"/>
          <p:cNvSpPr>
            <a:spLocks noEditPoints="1"/>
          </p:cNvSpPr>
          <p:nvPr/>
        </p:nvSpPr>
        <p:spPr bwMode="black">
          <a:xfrm>
            <a:off x="2358460" y="9117087"/>
            <a:ext cx="435962" cy="3836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002050"/>
          </a:solidFill>
          <a:ln>
            <a:noFill/>
          </a:ln>
          <a:extLst/>
        </p:spPr>
        <p:txBody>
          <a:bodyPr vert="horz" wrap="square" lIns="124330" tIns="62165" rIns="124330" bIns="62165" numCol="1" anchor="t" anchorCtr="0" compatLnSpc="1">
            <a:prstTxWarp prst="textNoShape">
              <a:avLst/>
            </a:prstTxWarp>
          </a:bodyPr>
          <a:lstStyle/>
          <a:p>
            <a:pPr defTabSz="1243192">
              <a:defRPr/>
            </a:pPr>
            <a:endParaRPr lang="en-US" sz="2448" kern="0">
              <a:solidFill>
                <a:srgbClr val="FFFFFF"/>
              </a:solidFill>
              <a:latin typeface="Segoe UI"/>
            </a:endParaRPr>
          </a:p>
        </p:txBody>
      </p:sp>
      <p:sp>
        <p:nvSpPr>
          <p:cNvPr id="78" name="Rounded Rectangle 39"/>
          <p:cNvSpPr/>
          <p:nvPr/>
        </p:nvSpPr>
        <p:spPr>
          <a:xfrm>
            <a:off x="8902183" y="8851205"/>
            <a:ext cx="397333" cy="397333"/>
          </a:xfrm>
          <a:prstGeom prst="roundRect">
            <a:avLst>
              <a:gd name="adj" fmla="val 0"/>
            </a:avLst>
          </a:prstGeom>
          <a:solidFill>
            <a:schemeClr val="bg1"/>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a:solidFill>
                <a:sysClr val="windowText" lastClr="000000"/>
              </a:solidFill>
              <a:latin typeface="Segoe UI"/>
            </a:endParaRPr>
          </a:p>
        </p:txBody>
      </p:sp>
      <p:sp>
        <p:nvSpPr>
          <p:cNvPr id="80" name="Left Arrow 43"/>
          <p:cNvSpPr/>
          <p:nvPr/>
        </p:nvSpPr>
        <p:spPr>
          <a:xfrm rot="5400000" flipH="1">
            <a:off x="8642470" y="5518318"/>
            <a:ext cx="350413" cy="169013"/>
          </a:xfrm>
          <a:prstGeom prst="lef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1" name="TextBox 80"/>
          <p:cNvSpPr txBox="1"/>
          <p:nvPr/>
        </p:nvSpPr>
        <p:spPr>
          <a:xfrm>
            <a:off x="-1035928" y="7628811"/>
            <a:ext cx="750148" cy="27028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914224">
              <a:defRPr/>
            </a:pPr>
            <a:r>
              <a:rPr lang="en-US" sz="1122" dirty="0">
                <a:solidFill>
                  <a:srgbClr val="002050"/>
                </a:solidFill>
                <a:latin typeface="Segoe UI Semibold" panose="020B0702040204020203" pitchFamily="34" charset="0"/>
                <a:cs typeface="Segoe UI Semibold" panose="020B0702040204020203" pitchFamily="34" charset="0"/>
              </a:rPr>
              <a:t>Cache</a:t>
            </a:r>
          </a:p>
        </p:txBody>
      </p:sp>
      <p:sp>
        <p:nvSpPr>
          <p:cNvPr id="82" name="Right Arrow 46"/>
          <p:cNvSpPr/>
          <p:nvPr/>
        </p:nvSpPr>
        <p:spPr>
          <a:xfrm flipH="1">
            <a:off x="987784" y="8023000"/>
            <a:ext cx="1281047" cy="257414"/>
          </a:xfrm>
          <a:prstGeom prst="rightArrow">
            <a:avLst/>
          </a:prstGeom>
          <a:solidFill>
            <a:schemeClr val="accent2"/>
          </a:solidFill>
          <a:ln w="12700" cap="flat" cmpd="sng" algn="ctr">
            <a:noFill/>
            <a:prstDash val="solid"/>
            <a:miter lim="800000"/>
          </a:ln>
          <a:effectLst/>
        </p:spPr>
        <p:txBody>
          <a:bodyPr rtlCol="0" anchor="ctr"/>
          <a:lstStyle/>
          <a:p>
            <a:pPr algn="ctr" defTabSz="914224">
              <a:defRPr/>
            </a:pPr>
            <a:endParaRPr lang="en-US" sz="1836" kern="0">
              <a:solidFill>
                <a:sysClr val="windowText" lastClr="000000"/>
              </a:solidFill>
              <a:latin typeface="Segoe UI"/>
            </a:endParaRPr>
          </a:p>
        </p:txBody>
      </p:sp>
      <p:sp>
        <p:nvSpPr>
          <p:cNvPr id="83" name="Freeform 19"/>
          <p:cNvSpPr/>
          <p:nvPr/>
        </p:nvSpPr>
        <p:spPr>
          <a:xfrm>
            <a:off x="7314958" y="7856362"/>
            <a:ext cx="206890" cy="15620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2050"/>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4"/>
            <a:endParaRPr lang="en-US" kern="0">
              <a:solidFill>
                <a:sysClr val="windowText" lastClr="000000"/>
              </a:solidFill>
              <a:latin typeface="Segoe UI"/>
            </a:endParaRPr>
          </a:p>
        </p:txBody>
      </p:sp>
      <p:sp>
        <p:nvSpPr>
          <p:cNvPr id="33" name="TextBox 32"/>
          <p:cNvSpPr txBox="1"/>
          <p:nvPr/>
        </p:nvSpPr>
        <p:spPr>
          <a:xfrm>
            <a:off x="8117042" y="4745818"/>
            <a:ext cx="1244333" cy="318286"/>
          </a:xfrm>
          <a:prstGeom prst="rect">
            <a:avLst/>
          </a:prstGeom>
          <a:noFill/>
        </p:spPr>
        <p:txBody>
          <a:bodyPr wrap="square" rtlCol="0">
            <a:spAutoFit/>
          </a:bodyPr>
          <a:lstStyle/>
          <a:p>
            <a:pPr algn="ctr" defTabSz="932597"/>
            <a:r>
              <a:rPr lang="en-US" sz="1428" dirty="0">
                <a:solidFill>
                  <a:prstClr val="black"/>
                </a:solidFill>
                <a:latin typeface="Segoe UI"/>
              </a:rPr>
              <a:t>Workflow</a:t>
            </a:r>
          </a:p>
        </p:txBody>
      </p:sp>
      <p:grpSp>
        <p:nvGrpSpPr>
          <p:cNvPr id="7" name="Group 6"/>
          <p:cNvGrpSpPr/>
          <p:nvPr/>
        </p:nvGrpSpPr>
        <p:grpSpPr>
          <a:xfrm>
            <a:off x="9496479" y="3750598"/>
            <a:ext cx="1649307" cy="1325739"/>
            <a:chOff x="9310255" y="3677391"/>
            <a:chExt cx="1617114" cy="1299862"/>
          </a:xfrm>
        </p:grpSpPr>
        <p:cxnSp>
          <p:nvCxnSpPr>
            <p:cNvPr id="34" name="Straight Connector 33"/>
            <p:cNvCxnSpPr>
              <a:cxnSpLocks/>
            </p:cNvCxnSpPr>
            <p:nvPr/>
          </p:nvCxnSpPr>
          <p:spPr>
            <a:xfrm>
              <a:off x="9310255" y="3943601"/>
              <a:ext cx="329844"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584575" y="4663537"/>
              <a:ext cx="1342794" cy="313716"/>
            </a:xfrm>
            <a:prstGeom prst="rect">
              <a:avLst/>
            </a:prstGeom>
            <a:noFill/>
          </p:spPr>
          <p:txBody>
            <a:bodyPr wrap="square" rtlCol="0">
              <a:spAutoFit/>
            </a:bodyPr>
            <a:lstStyle/>
            <a:p>
              <a:pPr algn="ctr" defTabSz="932597"/>
              <a:r>
                <a:rPr lang="en-US" sz="1428" dirty="0">
                  <a:solidFill>
                    <a:prstClr val="black"/>
                  </a:solidFill>
                  <a:latin typeface="Segoe UI"/>
                </a:rPr>
                <a:t>Analytics</a:t>
              </a:r>
            </a:p>
          </p:txBody>
        </p:sp>
        <p:grpSp>
          <p:nvGrpSpPr>
            <p:cNvPr id="2" name="Group 1"/>
            <p:cNvGrpSpPr/>
            <p:nvPr/>
          </p:nvGrpSpPr>
          <p:grpSpPr>
            <a:xfrm>
              <a:off x="9841912" y="3677391"/>
              <a:ext cx="681898" cy="571256"/>
              <a:chOff x="6792013" y="-1554742"/>
              <a:chExt cx="681898" cy="571256"/>
            </a:xfrm>
          </p:grpSpPr>
          <p:sp>
            <p:nvSpPr>
              <p:cNvPr id="44" name="Rounded Rectangle 27"/>
              <p:cNvSpPr/>
              <p:nvPr/>
            </p:nvSpPr>
            <p:spPr>
              <a:xfrm>
                <a:off x="6792013" y="-1554742"/>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5" name="Freeform 28"/>
              <p:cNvSpPr/>
              <p:nvPr/>
            </p:nvSpPr>
            <p:spPr bwMode="auto">
              <a:xfrm>
                <a:off x="6968693" y="-1442732"/>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 name="Group 5"/>
          <p:cNvGrpSpPr/>
          <p:nvPr/>
        </p:nvGrpSpPr>
        <p:grpSpPr>
          <a:xfrm>
            <a:off x="6326788" y="3592009"/>
            <a:ext cx="1191709" cy="892386"/>
            <a:chOff x="8471651" y="7330302"/>
            <a:chExt cx="1168448" cy="874968"/>
          </a:xfrm>
        </p:grpSpPr>
        <p:sp>
          <p:nvSpPr>
            <p:cNvPr id="69" name="Rectangle 68"/>
            <p:cNvSpPr/>
            <p:nvPr/>
          </p:nvSpPr>
          <p:spPr>
            <a:xfrm>
              <a:off x="8490460" y="7365396"/>
              <a:ext cx="1149639" cy="839874"/>
            </a:xfrm>
            <a:prstGeom prst="rect">
              <a:avLst/>
            </a:prstGeom>
            <a:solidFill>
              <a:srgbClr val="E5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79" name="Freeform 41"/>
            <p:cNvSpPr/>
            <p:nvPr/>
          </p:nvSpPr>
          <p:spPr>
            <a:xfrm>
              <a:off x="8471651" y="7330302"/>
              <a:ext cx="1168448" cy="874968"/>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1"/>
            </a:solidFill>
            <a:ln w="12700" cap="flat" cmpd="sng" algn="ctr">
              <a:noFill/>
              <a:prstDash val="solid"/>
              <a:miter lim="800000"/>
            </a:ln>
            <a:effectLst/>
          </p:spPr>
          <p:txBody>
            <a:bodyPr rtlCol="0" anchor="ctr"/>
            <a:lstStyle/>
            <a:p>
              <a:pPr algn="ctr" defTabSz="914224">
                <a:defRPr/>
              </a:pPr>
              <a:endParaRPr lang="en-US" sz="1836" kern="0">
                <a:solidFill>
                  <a:prstClr val="white"/>
                </a:solidFill>
                <a:latin typeface="Segoe UI"/>
              </a:endParaRPr>
            </a:p>
          </p:txBody>
        </p:sp>
      </p:grpSp>
      <p:grpSp>
        <p:nvGrpSpPr>
          <p:cNvPr id="84" name="Group 83"/>
          <p:cNvGrpSpPr/>
          <p:nvPr/>
        </p:nvGrpSpPr>
        <p:grpSpPr>
          <a:xfrm rot="19800000">
            <a:off x="8355757" y="3779449"/>
            <a:ext cx="794711" cy="526218"/>
            <a:chOff x="228586" y="3732906"/>
            <a:chExt cx="3039980" cy="1912400"/>
          </a:xfrm>
          <a:solidFill>
            <a:schemeClr val="accent1"/>
          </a:solidFill>
        </p:grpSpPr>
        <p:sp>
          <p:nvSpPr>
            <p:cNvPr id="85" name="Freeform 78"/>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79"/>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7" name="TextBox 86"/>
          <p:cNvSpPr txBox="1"/>
          <p:nvPr/>
        </p:nvSpPr>
        <p:spPr>
          <a:xfrm>
            <a:off x="6379246" y="4745819"/>
            <a:ext cx="1244333" cy="318286"/>
          </a:xfrm>
          <a:prstGeom prst="rect">
            <a:avLst/>
          </a:prstGeom>
          <a:noFill/>
        </p:spPr>
        <p:txBody>
          <a:bodyPr wrap="square" rtlCol="0">
            <a:spAutoFit/>
          </a:bodyPr>
          <a:lstStyle/>
          <a:p>
            <a:pPr algn="ctr" defTabSz="932597"/>
            <a:r>
              <a:rPr lang="en-US" sz="1428" dirty="0">
                <a:solidFill>
                  <a:prstClr val="black"/>
                </a:solidFill>
                <a:latin typeface="Segoe UI"/>
              </a:rPr>
              <a:t>UI</a:t>
            </a:r>
          </a:p>
        </p:txBody>
      </p:sp>
      <p:cxnSp>
        <p:nvCxnSpPr>
          <p:cNvPr id="88" name="Straight Connector 87"/>
          <p:cNvCxnSpPr>
            <a:cxnSpLocks/>
          </p:cNvCxnSpPr>
          <p:nvPr/>
        </p:nvCxnSpPr>
        <p:spPr>
          <a:xfrm>
            <a:off x="7780631" y="4027507"/>
            <a:ext cx="33641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515062" y="5956667"/>
            <a:ext cx="650958" cy="71360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bg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lnSpc>
                <a:spcPct val="90000"/>
              </a:lnSpc>
              <a:spcAft>
                <a:spcPts val="612"/>
              </a:spcAft>
            </a:pPr>
            <a:endParaRPr lang="en-US" sz="8159"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Rectangle 42"/>
          <p:cNvSpPr/>
          <p:nvPr/>
        </p:nvSpPr>
        <p:spPr>
          <a:xfrm>
            <a:off x="5151437" y="0"/>
            <a:ext cx="7285038" cy="6994525"/>
          </a:xfrm>
          <a:prstGeom prst="rect">
            <a:avLst/>
          </a:prstGeom>
          <a:solidFill>
            <a:schemeClr val="bg1">
              <a:lumMod val="6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065561" y="2131094"/>
            <a:ext cx="5402477" cy="318286"/>
          </a:xfrm>
          <a:prstGeom prst="rect">
            <a:avLst/>
          </a:prstGeom>
          <a:solidFill>
            <a:srgbClr val="FFC000"/>
          </a:solidFill>
        </p:spPr>
        <p:txBody>
          <a:bodyPr wrap="square" rtlCol="0">
            <a:spAutoFit/>
          </a:bodyPr>
          <a:lstStyle/>
          <a:p>
            <a:pPr algn="ctr" defTabSz="932597"/>
            <a:r>
              <a:rPr lang="en-US" sz="1428" b="1" dirty="0">
                <a:solidFill>
                  <a:prstClr val="black"/>
                </a:solidFill>
                <a:latin typeface="Segoe UI"/>
              </a:rPr>
              <a:t>Application Driven Row Level Security</a:t>
            </a:r>
          </a:p>
        </p:txBody>
      </p:sp>
      <p:sp>
        <p:nvSpPr>
          <p:cNvPr id="5" name="Rectangle 4"/>
          <p:cNvSpPr/>
          <p:nvPr/>
        </p:nvSpPr>
        <p:spPr>
          <a:xfrm>
            <a:off x="5967688" y="2013003"/>
            <a:ext cx="5607837" cy="57897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a:solidFill>
                <a:srgbClr val="FFFFFF"/>
              </a:solidFill>
              <a:latin typeface="Segoe UI"/>
            </a:endParaRPr>
          </a:p>
        </p:txBody>
      </p:sp>
    </p:spTree>
    <p:extLst>
      <p:ext uri="{BB962C8B-B14F-4D97-AF65-F5344CB8AC3E}">
        <p14:creationId xmlns:p14="http://schemas.microsoft.com/office/powerpoint/2010/main" val="260362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96725" y="1515350"/>
            <a:ext cx="10991439" cy="4620364"/>
            <a:chOff x="291088" y="1114329"/>
            <a:chExt cx="8082674" cy="3397635"/>
          </a:xfrm>
        </p:grpSpPr>
        <p:cxnSp>
          <p:nvCxnSpPr>
            <p:cNvPr id="63" name="Straight Arrow Connector 62"/>
            <p:cNvCxnSpPr>
              <a:cxnSpLocks/>
            </p:cNvCxnSpPr>
            <p:nvPr/>
          </p:nvCxnSpPr>
          <p:spPr>
            <a:xfrm flipV="1">
              <a:off x="1725119" y="1114329"/>
              <a:ext cx="0" cy="3397635"/>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flipV="1">
              <a:off x="1736177" y="2769392"/>
              <a:ext cx="6637585" cy="10258"/>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TextBox 64"/>
            <p:cNvSpPr txBox="1"/>
            <p:nvPr/>
          </p:nvSpPr>
          <p:spPr>
            <a:xfrm>
              <a:off x="291088" y="2516162"/>
              <a:ext cx="1111113" cy="560347"/>
            </a:xfrm>
            <a:prstGeom prst="rect">
              <a:avLst/>
            </a:prstGeom>
            <a:noFill/>
          </p:spPr>
          <p:txBody>
            <a:bodyPr wrap="square" rtlCol="0">
              <a:spAutoFit/>
            </a:bodyPr>
            <a:lstStyle/>
            <a:p>
              <a:pPr marL="0" marR="0" lvl="0" indent="0" algn="l" defTabSz="932536" rtl="0" eaLnBrk="1" fontAlgn="auto" latinLnBrk="0" hangingPunct="1">
                <a:lnSpc>
                  <a:spcPct val="100000"/>
                </a:lnSpc>
                <a:spcBef>
                  <a:spcPts val="0"/>
                </a:spcBef>
                <a:spcAft>
                  <a:spcPts val="0"/>
                </a:spcAft>
                <a:buClrTx/>
                <a:buSzTx/>
                <a:buFontTx/>
                <a:buNone/>
                <a:tabLst/>
                <a:defRPr/>
              </a:pPr>
              <a:r>
                <a:rPr kumimoji="0" lang="en-US" sz="2176" b="1" i="0" u="none" strike="noStrike" kern="0" cap="none" spc="0" normalizeH="0" baseline="0" noProof="0" dirty="0">
                  <a:ln>
                    <a:noFill/>
                  </a:ln>
                  <a:solidFill>
                    <a:srgbClr val="353535"/>
                  </a:solidFill>
                  <a:effectLst/>
                  <a:uLnTx/>
                  <a:uFillTx/>
                  <a:latin typeface="Segoe UI Semilight"/>
                  <a:ea typeface="+mn-ea"/>
                  <a:cs typeface="+mn-cs"/>
                </a:rPr>
                <a:t>Tenant Isolation</a:t>
              </a:r>
            </a:p>
          </p:txBody>
        </p:sp>
        <p:sp>
          <p:nvSpPr>
            <p:cNvPr id="66" name="TextBox 65"/>
            <p:cNvSpPr txBox="1"/>
            <p:nvPr/>
          </p:nvSpPr>
          <p:spPr>
            <a:xfrm>
              <a:off x="611179" y="3859969"/>
              <a:ext cx="977669" cy="275647"/>
            </a:xfrm>
            <a:prstGeom prst="rect">
              <a:avLst/>
            </a:prstGeom>
            <a:noFill/>
          </p:spPr>
          <p:txBody>
            <a:bodyPr wrap="square" rtlCol="0">
              <a:spAutoFit/>
            </a:bodyPr>
            <a:lstStyle/>
            <a:p>
              <a:pPr marL="0" marR="0" lvl="0" indent="0" algn="r" defTabSz="932536"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353535"/>
                  </a:solidFill>
                  <a:effectLst/>
                  <a:uLnTx/>
                  <a:uFillTx/>
                  <a:latin typeface="Segoe UI Semilight"/>
                  <a:ea typeface="+mn-ea"/>
                  <a:cs typeface="+mn-cs"/>
                </a:rPr>
                <a:t>Low</a:t>
              </a:r>
            </a:p>
          </p:txBody>
        </p:sp>
        <p:sp>
          <p:nvSpPr>
            <p:cNvPr id="67" name="TextBox 66"/>
            <p:cNvSpPr txBox="1"/>
            <p:nvPr/>
          </p:nvSpPr>
          <p:spPr>
            <a:xfrm>
              <a:off x="506071" y="1444734"/>
              <a:ext cx="1082777" cy="275647"/>
            </a:xfrm>
            <a:prstGeom prst="rect">
              <a:avLst/>
            </a:prstGeom>
            <a:noFill/>
          </p:spPr>
          <p:txBody>
            <a:bodyPr wrap="square" rtlCol="0">
              <a:spAutoFit/>
            </a:bodyPr>
            <a:lstStyle/>
            <a:p>
              <a:pPr marL="0" marR="0" lvl="0" indent="0" algn="r" defTabSz="932536"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353535"/>
                  </a:solidFill>
                  <a:effectLst/>
                  <a:uLnTx/>
                  <a:uFillTx/>
                  <a:latin typeface="Segoe UI Semilight"/>
                  <a:ea typeface="+mn-ea"/>
                  <a:cs typeface="+mn-cs"/>
                </a:rPr>
                <a:t>High</a:t>
              </a:r>
            </a:p>
          </p:txBody>
        </p:sp>
      </p:grpSp>
      <p:sp>
        <p:nvSpPr>
          <p:cNvPr id="22" name="Rounded Rectangle 21"/>
          <p:cNvSpPr/>
          <p:nvPr/>
        </p:nvSpPr>
        <p:spPr>
          <a:xfrm>
            <a:off x="5439859" y="4946028"/>
            <a:ext cx="2840868" cy="930305"/>
          </a:xfrm>
          <a:prstGeom prst="round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latin typeface="Segoe UI Semilight"/>
                <a:ea typeface="+mn-ea"/>
                <a:cs typeface="+mn-cs"/>
              </a:rPr>
              <a:t>Shared - Single </a:t>
            </a:r>
          </a:p>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Semilight"/>
                <a:ea typeface="+mn-ea"/>
                <a:cs typeface="+mn-cs"/>
              </a:rPr>
              <a:t>All tenants in a single </a:t>
            </a:r>
            <a:br>
              <a:rPr kumimoji="0" lang="en-US" sz="1224" b="0" i="0" u="none" strike="noStrike" kern="0" cap="none" spc="0" normalizeH="0" baseline="0" noProof="0" dirty="0">
                <a:ln>
                  <a:noFill/>
                </a:ln>
                <a:solidFill>
                  <a:srgbClr val="FFFFFF"/>
                </a:solidFill>
                <a:effectLst/>
                <a:uLnTx/>
                <a:uFillTx/>
                <a:latin typeface="Segoe UI Semilight"/>
                <a:ea typeface="+mn-ea"/>
                <a:cs typeface="+mn-cs"/>
              </a:rPr>
            </a:br>
            <a:r>
              <a:rPr kumimoji="0" lang="en-US" sz="1224" b="0" i="0" u="none" strike="noStrike" kern="0" cap="none" spc="0" normalizeH="0" baseline="0" noProof="0" dirty="0">
                <a:ln>
                  <a:noFill/>
                </a:ln>
                <a:solidFill>
                  <a:srgbClr val="FFFFFF"/>
                </a:solidFill>
                <a:effectLst/>
                <a:uLnTx/>
                <a:uFillTx/>
                <a:latin typeface="Segoe UI Semilight"/>
                <a:ea typeface="+mn-ea"/>
                <a:cs typeface="+mn-cs"/>
              </a:rPr>
              <a:t>(large) database</a:t>
            </a:r>
            <a:endParaRPr kumimoji="0" lang="en-US" sz="1428"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5" name="Rounded Rectangle 24"/>
          <p:cNvSpPr/>
          <p:nvPr/>
        </p:nvSpPr>
        <p:spPr>
          <a:xfrm>
            <a:off x="5440622" y="1693717"/>
            <a:ext cx="2839342" cy="950114"/>
          </a:xfrm>
          <a:prstGeom prst="round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latin typeface="Segoe UI Semilight"/>
                <a:ea typeface="+mn-ea"/>
                <a:cs typeface="+mn-cs"/>
              </a:rPr>
              <a:t>Database-per-tenant</a:t>
            </a:r>
          </a:p>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Semilight"/>
                <a:ea typeface="+mn-ea"/>
                <a:cs typeface="+mn-cs"/>
              </a:rPr>
              <a:t>Every tenant gets its own DB</a:t>
            </a:r>
          </a:p>
        </p:txBody>
      </p:sp>
      <p:sp>
        <p:nvSpPr>
          <p:cNvPr id="6" name="Title 5"/>
          <p:cNvSpPr>
            <a:spLocks noGrp="1"/>
          </p:cNvSpPr>
          <p:nvPr>
            <p:ph type="title"/>
          </p:nvPr>
        </p:nvSpPr>
        <p:spPr>
          <a:xfrm>
            <a:off x="622617" y="341637"/>
            <a:ext cx="11191240" cy="833544"/>
          </a:xfrm>
        </p:spPr>
        <p:txBody>
          <a:bodyPr/>
          <a:lstStyle/>
          <a:p>
            <a:r>
              <a:rPr lang="en-US" dirty="0"/>
              <a:t>Multi-tenant data models</a:t>
            </a:r>
          </a:p>
        </p:txBody>
      </p:sp>
      <p:sp>
        <p:nvSpPr>
          <p:cNvPr id="23" name="Rounded Rectangle 22"/>
          <p:cNvSpPr/>
          <p:nvPr/>
        </p:nvSpPr>
        <p:spPr>
          <a:xfrm>
            <a:off x="5439859" y="3314260"/>
            <a:ext cx="2840868" cy="880051"/>
          </a:xfrm>
          <a:prstGeom prst="round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latin typeface="Segoe UI Semilight"/>
                <a:ea typeface="+mn-ea"/>
                <a:cs typeface="+mn-cs"/>
              </a:rPr>
              <a:t>Shared-</a:t>
            </a:r>
            <a:r>
              <a:rPr kumimoji="0" lang="en-US" sz="1836" b="1" i="0" u="none" strike="noStrike" kern="0" cap="none" spc="0" normalizeH="0" baseline="0" noProof="0" dirty="0" err="1">
                <a:ln>
                  <a:noFill/>
                </a:ln>
                <a:solidFill>
                  <a:srgbClr val="FFFFFF"/>
                </a:solidFill>
                <a:effectLst/>
                <a:uLnTx/>
                <a:uFillTx/>
                <a:latin typeface="Segoe UI Semilight"/>
                <a:ea typeface="+mn-ea"/>
                <a:cs typeface="+mn-cs"/>
              </a:rPr>
              <a:t>Sharded</a:t>
            </a:r>
            <a:endParaRPr kumimoji="0" lang="en-US" sz="1836" b="1"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Semilight"/>
                <a:ea typeface="+mn-ea"/>
                <a:cs typeface="+mn-cs"/>
              </a:rPr>
              <a:t>Multiple tenants per DB, </a:t>
            </a:r>
            <a:br>
              <a:rPr kumimoji="0" lang="en-US" sz="1224" b="0" i="0" u="none" strike="noStrike" kern="0" cap="none" spc="0" normalizeH="0" baseline="0" noProof="0" dirty="0">
                <a:ln>
                  <a:noFill/>
                </a:ln>
                <a:solidFill>
                  <a:srgbClr val="FFFFFF"/>
                </a:solidFill>
                <a:effectLst/>
                <a:uLnTx/>
                <a:uFillTx/>
                <a:latin typeface="Segoe UI Semilight"/>
                <a:ea typeface="+mn-ea"/>
                <a:cs typeface="+mn-cs"/>
              </a:rPr>
            </a:br>
            <a:r>
              <a:rPr kumimoji="0" lang="en-US" sz="1224" b="0" i="0" u="none" strike="noStrike" kern="0" cap="none" spc="0" normalizeH="0" baseline="0" noProof="0" dirty="0">
                <a:ln>
                  <a:noFill/>
                </a:ln>
                <a:solidFill>
                  <a:srgbClr val="FFFFFF"/>
                </a:solidFill>
                <a:effectLst/>
                <a:uLnTx/>
                <a:uFillTx/>
                <a:latin typeface="Segoe UI Semilight"/>
                <a:ea typeface="+mn-ea"/>
                <a:cs typeface="+mn-cs"/>
              </a:rPr>
              <a:t>sharded across many DBs</a:t>
            </a:r>
            <a:endParaRPr kumimoji="0" lang="en-US" sz="1428"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27" name="Can 18"/>
          <p:cNvSpPr/>
          <p:nvPr/>
        </p:nvSpPr>
        <p:spPr>
          <a:xfrm>
            <a:off x="2959628" y="3411372"/>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1-99</a:t>
            </a:r>
          </a:p>
        </p:txBody>
      </p:sp>
      <p:sp>
        <p:nvSpPr>
          <p:cNvPr id="128" name="Can 18"/>
          <p:cNvSpPr/>
          <p:nvPr/>
        </p:nvSpPr>
        <p:spPr>
          <a:xfrm>
            <a:off x="3618812" y="3411372"/>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100-199</a:t>
            </a:r>
          </a:p>
        </p:txBody>
      </p:sp>
      <p:sp>
        <p:nvSpPr>
          <p:cNvPr id="129" name="Can 18"/>
          <p:cNvSpPr/>
          <p:nvPr/>
        </p:nvSpPr>
        <p:spPr>
          <a:xfrm>
            <a:off x="4290451" y="3411372"/>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200-299</a:t>
            </a:r>
          </a:p>
        </p:txBody>
      </p:sp>
      <p:sp>
        <p:nvSpPr>
          <p:cNvPr id="131" name="Can 18"/>
          <p:cNvSpPr/>
          <p:nvPr/>
        </p:nvSpPr>
        <p:spPr>
          <a:xfrm>
            <a:off x="3168982" y="1681290"/>
            <a:ext cx="353271" cy="448637"/>
          </a:xfrm>
          <a:prstGeom prst="can">
            <a:avLst/>
          </a:prstGeom>
          <a:solidFill>
            <a:srgbClr val="ECC5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32" name="Can 18"/>
          <p:cNvSpPr/>
          <p:nvPr/>
        </p:nvSpPr>
        <p:spPr>
          <a:xfrm>
            <a:off x="3569848" y="1687650"/>
            <a:ext cx="353271" cy="448637"/>
          </a:xfrm>
          <a:prstGeom prst="can">
            <a:avLst/>
          </a:prstGeom>
          <a:solidFill>
            <a:srgbClr val="ECC5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33" name="Can 18"/>
          <p:cNvSpPr/>
          <p:nvPr/>
        </p:nvSpPr>
        <p:spPr>
          <a:xfrm>
            <a:off x="3970714" y="1694010"/>
            <a:ext cx="353271" cy="448637"/>
          </a:xfrm>
          <a:prstGeom prst="can">
            <a:avLst/>
          </a:prstGeom>
          <a:solidFill>
            <a:srgbClr val="ECC5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34" name="Can 18"/>
          <p:cNvSpPr/>
          <p:nvPr/>
        </p:nvSpPr>
        <p:spPr>
          <a:xfrm>
            <a:off x="4371579" y="1700370"/>
            <a:ext cx="353271" cy="448637"/>
          </a:xfrm>
          <a:prstGeom prst="can">
            <a:avLst/>
          </a:prstGeom>
          <a:solidFill>
            <a:srgbClr val="ECC5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35" name="Can 18"/>
          <p:cNvSpPr/>
          <p:nvPr/>
        </p:nvSpPr>
        <p:spPr>
          <a:xfrm>
            <a:off x="4772445" y="1706730"/>
            <a:ext cx="353271" cy="448637"/>
          </a:xfrm>
          <a:prstGeom prst="can">
            <a:avLst/>
          </a:prstGeom>
          <a:solidFill>
            <a:srgbClr val="ECC5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36" name="Can 18"/>
          <p:cNvSpPr/>
          <p:nvPr/>
        </p:nvSpPr>
        <p:spPr>
          <a:xfrm>
            <a:off x="3061322" y="1829494"/>
            <a:ext cx="353271" cy="448637"/>
          </a:xfrm>
          <a:prstGeom prst="can">
            <a:avLst/>
          </a:prstGeom>
          <a:solidFill>
            <a:srgbClr val="ECBE4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#1</a:t>
            </a:r>
          </a:p>
        </p:txBody>
      </p:sp>
      <p:sp>
        <p:nvSpPr>
          <p:cNvPr id="137" name="Can 18"/>
          <p:cNvSpPr/>
          <p:nvPr/>
        </p:nvSpPr>
        <p:spPr>
          <a:xfrm>
            <a:off x="3462188" y="1835855"/>
            <a:ext cx="353271" cy="448637"/>
          </a:xfrm>
          <a:prstGeom prst="can">
            <a:avLst/>
          </a:prstGeom>
          <a:solidFill>
            <a:srgbClr val="ECBE4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#2</a:t>
            </a:r>
          </a:p>
        </p:txBody>
      </p:sp>
      <p:sp>
        <p:nvSpPr>
          <p:cNvPr id="138" name="Can 18"/>
          <p:cNvSpPr/>
          <p:nvPr/>
        </p:nvSpPr>
        <p:spPr>
          <a:xfrm>
            <a:off x="3863053" y="1842215"/>
            <a:ext cx="353271" cy="448637"/>
          </a:xfrm>
          <a:prstGeom prst="can">
            <a:avLst/>
          </a:prstGeom>
          <a:solidFill>
            <a:srgbClr val="ECBE4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#3</a:t>
            </a:r>
          </a:p>
        </p:txBody>
      </p:sp>
      <p:sp>
        <p:nvSpPr>
          <p:cNvPr id="139" name="Can 18"/>
          <p:cNvSpPr/>
          <p:nvPr/>
        </p:nvSpPr>
        <p:spPr>
          <a:xfrm>
            <a:off x="4263919" y="1848575"/>
            <a:ext cx="353271" cy="448637"/>
          </a:xfrm>
          <a:prstGeom prst="can">
            <a:avLst/>
          </a:prstGeom>
          <a:solidFill>
            <a:srgbClr val="ECBE4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#4</a:t>
            </a:r>
          </a:p>
        </p:txBody>
      </p:sp>
      <p:sp>
        <p:nvSpPr>
          <p:cNvPr id="140" name="Can 18"/>
          <p:cNvSpPr/>
          <p:nvPr/>
        </p:nvSpPr>
        <p:spPr>
          <a:xfrm>
            <a:off x="4664785" y="1854935"/>
            <a:ext cx="353271" cy="448637"/>
          </a:xfrm>
          <a:prstGeom prst="can">
            <a:avLst/>
          </a:prstGeom>
          <a:solidFill>
            <a:srgbClr val="ECBE4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#5</a:t>
            </a:r>
          </a:p>
        </p:txBody>
      </p:sp>
      <p:sp>
        <p:nvSpPr>
          <p:cNvPr id="141" name="Can 18"/>
          <p:cNvSpPr/>
          <p:nvPr/>
        </p:nvSpPr>
        <p:spPr>
          <a:xfrm>
            <a:off x="2953662" y="1977699"/>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#1</a:t>
            </a:r>
          </a:p>
        </p:txBody>
      </p:sp>
      <p:sp>
        <p:nvSpPr>
          <p:cNvPr id="142" name="Can 18"/>
          <p:cNvSpPr/>
          <p:nvPr/>
        </p:nvSpPr>
        <p:spPr>
          <a:xfrm>
            <a:off x="3354528" y="1984059"/>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#2</a:t>
            </a:r>
          </a:p>
        </p:txBody>
      </p:sp>
      <p:sp>
        <p:nvSpPr>
          <p:cNvPr id="143" name="Can 18"/>
          <p:cNvSpPr/>
          <p:nvPr/>
        </p:nvSpPr>
        <p:spPr>
          <a:xfrm>
            <a:off x="3755393" y="1990419"/>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#3</a:t>
            </a:r>
          </a:p>
        </p:txBody>
      </p:sp>
      <p:sp>
        <p:nvSpPr>
          <p:cNvPr id="144" name="Can 18"/>
          <p:cNvSpPr/>
          <p:nvPr/>
        </p:nvSpPr>
        <p:spPr>
          <a:xfrm>
            <a:off x="4156259" y="1996780"/>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#4</a:t>
            </a:r>
          </a:p>
        </p:txBody>
      </p:sp>
      <p:sp>
        <p:nvSpPr>
          <p:cNvPr id="145" name="Can 18"/>
          <p:cNvSpPr/>
          <p:nvPr/>
        </p:nvSpPr>
        <p:spPr>
          <a:xfrm>
            <a:off x="4557125" y="2003140"/>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#5</a:t>
            </a:r>
          </a:p>
        </p:txBody>
      </p:sp>
      <p:sp>
        <p:nvSpPr>
          <p:cNvPr id="146" name="Can 18"/>
          <p:cNvSpPr/>
          <p:nvPr/>
        </p:nvSpPr>
        <p:spPr>
          <a:xfrm>
            <a:off x="2846002" y="2125905"/>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#1</a:t>
            </a:r>
          </a:p>
        </p:txBody>
      </p:sp>
      <p:sp>
        <p:nvSpPr>
          <p:cNvPr id="147" name="Can 18"/>
          <p:cNvSpPr/>
          <p:nvPr/>
        </p:nvSpPr>
        <p:spPr>
          <a:xfrm>
            <a:off x="3246868" y="2132265"/>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#2</a:t>
            </a:r>
          </a:p>
        </p:txBody>
      </p:sp>
      <p:sp>
        <p:nvSpPr>
          <p:cNvPr id="148" name="Can 18"/>
          <p:cNvSpPr/>
          <p:nvPr/>
        </p:nvSpPr>
        <p:spPr>
          <a:xfrm>
            <a:off x="3647733" y="2138626"/>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#3</a:t>
            </a:r>
          </a:p>
        </p:txBody>
      </p:sp>
      <p:sp>
        <p:nvSpPr>
          <p:cNvPr id="149" name="Can 18"/>
          <p:cNvSpPr/>
          <p:nvPr/>
        </p:nvSpPr>
        <p:spPr>
          <a:xfrm>
            <a:off x="4048599" y="2144986"/>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#4</a:t>
            </a:r>
          </a:p>
        </p:txBody>
      </p:sp>
      <p:sp>
        <p:nvSpPr>
          <p:cNvPr id="150" name="Can 18"/>
          <p:cNvSpPr/>
          <p:nvPr/>
        </p:nvSpPr>
        <p:spPr>
          <a:xfrm>
            <a:off x="4449465" y="2151346"/>
            <a:ext cx="353271" cy="448637"/>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rPr>
              <a:t>#5</a:t>
            </a:r>
          </a:p>
        </p:txBody>
      </p:sp>
      <p:sp>
        <p:nvSpPr>
          <p:cNvPr id="152" name="Can 18"/>
          <p:cNvSpPr/>
          <p:nvPr/>
        </p:nvSpPr>
        <p:spPr>
          <a:xfrm>
            <a:off x="3555376" y="5144230"/>
            <a:ext cx="694919" cy="674972"/>
          </a:xfrm>
          <a:prstGeom prst="can">
            <a:avLst>
              <a:gd name="adj" fmla="val 20870"/>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51" name="Can 18"/>
          <p:cNvSpPr/>
          <p:nvPr/>
        </p:nvSpPr>
        <p:spPr>
          <a:xfrm>
            <a:off x="3348131" y="5078504"/>
            <a:ext cx="1109409" cy="750267"/>
          </a:xfrm>
          <a:prstGeom prst="can">
            <a:avLst>
              <a:gd name="adj" fmla="val 30360"/>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5" name="Can 18"/>
          <p:cNvSpPr/>
          <p:nvPr/>
        </p:nvSpPr>
        <p:spPr>
          <a:xfrm>
            <a:off x="2960433" y="5029906"/>
            <a:ext cx="1884805" cy="846427"/>
          </a:xfrm>
          <a:prstGeom prst="can">
            <a:avLst>
              <a:gd name="adj" fmla="val 36714"/>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36"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274071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500"/>
                                  </p:stCondLst>
                                  <p:childTnLst>
                                    <p:set>
                                      <p:cBhvr>
                                        <p:cTn id="33" dur="1" fill="hold">
                                          <p:stCondLst>
                                            <p:cond delay="0"/>
                                          </p:stCondLst>
                                        </p:cTn>
                                        <p:tgtEl>
                                          <p:spTgt spid="1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150"/>
                                  </p:stCondLst>
                                  <p:childTnLst>
                                    <p:set>
                                      <p:cBhvr>
                                        <p:cTn id="48" dur="1" fill="hold">
                                          <p:stCondLst>
                                            <p:cond delay="0"/>
                                          </p:stCondLst>
                                        </p:cTn>
                                        <p:tgtEl>
                                          <p:spTgt spid="148"/>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50"/>
                                  </p:stCondLst>
                                  <p:childTnLst>
                                    <p:set>
                                      <p:cBhvr>
                                        <p:cTn id="51" dur="1" fill="hold">
                                          <p:stCondLst>
                                            <p:cond delay="0"/>
                                          </p:stCondLst>
                                        </p:cTn>
                                        <p:tgtEl>
                                          <p:spTgt spid="149"/>
                                        </p:tgtEl>
                                        <p:attrNameLst>
                                          <p:attrName>style.visibility</p:attrName>
                                        </p:attrNameLst>
                                      </p:cBhvr>
                                      <p:to>
                                        <p:strVal val="visible"/>
                                      </p:to>
                                    </p:set>
                                  </p:childTnLst>
                                </p:cTn>
                              </p:par>
                            </p:childTnLst>
                          </p:cTn>
                        </p:par>
                        <p:par>
                          <p:cTn id="52" fill="hold">
                            <p:stCondLst>
                              <p:cond delay="300"/>
                            </p:stCondLst>
                            <p:childTnLst>
                              <p:par>
                                <p:cTn id="53" presetID="1" presetClass="entr" presetSubtype="0" fill="hold" grpId="0" nodeType="afterEffect">
                                  <p:stCondLst>
                                    <p:cond delay="150"/>
                                  </p:stCondLst>
                                  <p:childTnLst>
                                    <p:set>
                                      <p:cBhvr>
                                        <p:cTn id="54" dur="1" fill="hold">
                                          <p:stCondLst>
                                            <p:cond delay="0"/>
                                          </p:stCondLst>
                                        </p:cTn>
                                        <p:tgtEl>
                                          <p:spTgt spid="150"/>
                                        </p:tgtEl>
                                        <p:attrNameLst>
                                          <p:attrName>style.visibility</p:attrName>
                                        </p:attrNameLst>
                                      </p:cBhvr>
                                      <p:to>
                                        <p:strVal val="visible"/>
                                      </p:to>
                                    </p:set>
                                  </p:childTnLst>
                                </p:cTn>
                              </p:par>
                            </p:childTnLst>
                          </p:cTn>
                        </p:par>
                        <p:par>
                          <p:cTn id="55" fill="hold">
                            <p:stCondLst>
                              <p:cond delay="450"/>
                            </p:stCondLst>
                            <p:childTnLst>
                              <p:par>
                                <p:cTn id="56" presetID="1" presetClass="entr" presetSubtype="0" fill="hold" grpId="0" nodeType="afterEffect">
                                  <p:stCondLst>
                                    <p:cond delay="150"/>
                                  </p:stCondLst>
                                  <p:childTnLst>
                                    <p:set>
                                      <p:cBhvr>
                                        <p:cTn id="57" dur="1" fill="hold">
                                          <p:stCondLst>
                                            <p:cond delay="0"/>
                                          </p:stCondLst>
                                        </p:cTn>
                                        <p:tgtEl>
                                          <p:spTgt spid="141"/>
                                        </p:tgtEl>
                                        <p:attrNameLst>
                                          <p:attrName>style.visibility</p:attrName>
                                        </p:attrNameLst>
                                      </p:cBhvr>
                                      <p:to>
                                        <p:strVal val="visible"/>
                                      </p:to>
                                    </p:set>
                                  </p:childTnLst>
                                </p:cTn>
                              </p:par>
                            </p:childTnLst>
                          </p:cTn>
                        </p:par>
                        <p:par>
                          <p:cTn id="58" fill="hold">
                            <p:stCondLst>
                              <p:cond delay="600"/>
                            </p:stCondLst>
                            <p:childTnLst>
                              <p:par>
                                <p:cTn id="59" presetID="1" presetClass="entr" presetSubtype="0" fill="hold" grpId="0" nodeType="afterEffect">
                                  <p:stCondLst>
                                    <p:cond delay="150"/>
                                  </p:stCondLst>
                                  <p:childTnLst>
                                    <p:set>
                                      <p:cBhvr>
                                        <p:cTn id="60" dur="1" fill="hold">
                                          <p:stCondLst>
                                            <p:cond delay="0"/>
                                          </p:stCondLst>
                                        </p:cTn>
                                        <p:tgtEl>
                                          <p:spTgt spid="142"/>
                                        </p:tgtEl>
                                        <p:attrNameLst>
                                          <p:attrName>style.visibility</p:attrName>
                                        </p:attrNameLst>
                                      </p:cBhvr>
                                      <p:to>
                                        <p:strVal val="visible"/>
                                      </p:to>
                                    </p:set>
                                  </p:childTnLst>
                                </p:cTn>
                              </p:par>
                            </p:childTnLst>
                          </p:cTn>
                        </p:par>
                        <p:par>
                          <p:cTn id="61" fill="hold">
                            <p:stCondLst>
                              <p:cond delay="750"/>
                            </p:stCondLst>
                            <p:childTnLst>
                              <p:par>
                                <p:cTn id="62" presetID="1" presetClass="entr" presetSubtype="0" fill="hold" grpId="0" nodeType="afterEffect">
                                  <p:stCondLst>
                                    <p:cond delay="150"/>
                                  </p:stCondLst>
                                  <p:childTnLst>
                                    <p:set>
                                      <p:cBhvr>
                                        <p:cTn id="63" dur="1" fill="hold">
                                          <p:stCondLst>
                                            <p:cond delay="0"/>
                                          </p:stCondLst>
                                        </p:cTn>
                                        <p:tgtEl>
                                          <p:spTgt spid="143"/>
                                        </p:tgtEl>
                                        <p:attrNameLst>
                                          <p:attrName>style.visibility</p:attrName>
                                        </p:attrNameLst>
                                      </p:cBhvr>
                                      <p:to>
                                        <p:strVal val="visible"/>
                                      </p:to>
                                    </p:set>
                                  </p:childTnLst>
                                </p:cTn>
                              </p:par>
                            </p:childTnLst>
                          </p:cTn>
                        </p:par>
                        <p:par>
                          <p:cTn id="64" fill="hold">
                            <p:stCondLst>
                              <p:cond delay="900"/>
                            </p:stCondLst>
                            <p:childTnLst>
                              <p:par>
                                <p:cTn id="65" presetID="1" presetClass="entr" presetSubtype="0" fill="hold" grpId="0" nodeType="afterEffect">
                                  <p:stCondLst>
                                    <p:cond delay="150"/>
                                  </p:stCondLst>
                                  <p:childTnLst>
                                    <p:set>
                                      <p:cBhvr>
                                        <p:cTn id="66" dur="1" fill="hold">
                                          <p:stCondLst>
                                            <p:cond delay="0"/>
                                          </p:stCondLst>
                                        </p:cTn>
                                        <p:tgtEl>
                                          <p:spTgt spid="144"/>
                                        </p:tgtEl>
                                        <p:attrNameLst>
                                          <p:attrName>style.visibility</p:attrName>
                                        </p:attrNameLst>
                                      </p:cBhvr>
                                      <p:to>
                                        <p:strVal val="visible"/>
                                      </p:to>
                                    </p:set>
                                  </p:childTnLst>
                                </p:cTn>
                              </p:par>
                            </p:childTnLst>
                          </p:cTn>
                        </p:par>
                        <p:par>
                          <p:cTn id="67" fill="hold">
                            <p:stCondLst>
                              <p:cond delay="1050"/>
                            </p:stCondLst>
                            <p:childTnLst>
                              <p:par>
                                <p:cTn id="68" presetID="1" presetClass="entr" presetSubtype="0" fill="hold" grpId="0" nodeType="afterEffect">
                                  <p:stCondLst>
                                    <p:cond delay="150"/>
                                  </p:stCondLst>
                                  <p:childTnLst>
                                    <p:set>
                                      <p:cBhvr>
                                        <p:cTn id="69" dur="1" fill="hold">
                                          <p:stCondLst>
                                            <p:cond delay="0"/>
                                          </p:stCondLst>
                                        </p:cTn>
                                        <p:tgtEl>
                                          <p:spTgt spid="145"/>
                                        </p:tgtEl>
                                        <p:attrNameLst>
                                          <p:attrName>style.visibility</p:attrName>
                                        </p:attrNameLst>
                                      </p:cBhvr>
                                      <p:to>
                                        <p:strVal val="visible"/>
                                      </p:to>
                                    </p:set>
                                  </p:childTnLst>
                                </p:cTn>
                              </p:par>
                            </p:childTnLst>
                          </p:cTn>
                        </p:par>
                        <p:par>
                          <p:cTn id="70" fill="hold">
                            <p:stCondLst>
                              <p:cond delay="1200"/>
                            </p:stCondLst>
                            <p:childTnLst>
                              <p:par>
                                <p:cTn id="71" presetID="1" presetClass="entr" presetSubtype="0" fill="hold" grpId="0" nodeType="afterEffect">
                                  <p:stCondLst>
                                    <p:cond delay="150"/>
                                  </p:stCondLst>
                                  <p:childTnLst>
                                    <p:set>
                                      <p:cBhvr>
                                        <p:cTn id="72" dur="1" fill="hold">
                                          <p:stCondLst>
                                            <p:cond delay="0"/>
                                          </p:stCondLst>
                                        </p:cTn>
                                        <p:tgtEl>
                                          <p:spTgt spid="136"/>
                                        </p:tgtEl>
                                        <p:attrNameLst>
                                          <p:attrName>style.visibility</p:attrName>
                                        </p:attrNameLst>
                                      </p:cBhvr>
                                      <p:to>
                                        <p:strVal val="visible"/>
                                      </p:to>
                                    </p:set>
                                  </p:childTnLst>
                                </p:cTn>
                              </p:par>
                            </p:childTnLst>
                          </p:cTn>
                        </p:par>
                        <p:par>
                          <p:cTn id="73" fill="hold">
                            <p:stCondLst>
                              <p:cond delay="1350"/>
                            </p:stCondLst>
                            <p:childTnLst>
                              <p:par>
                                <p:cTn id="74" presetID="1" presetClass="entr" presetSubtype="0" fill="hold" grpId="0" nodeType="afterEffect">
                                  <p:stCondLst>
                                    <p:cond delay="150"/>
                                  </p:stCondLst>
                                  <p:childTnLst>
                                    <p:set>
                                      <p:cBhvr>
                                        <p:cTn id="75" dur="1" fill="hold">
                                          <p:stCondLst>
                                            <p:cond delay="0"/>
                                          </p:stCondLst>
                                        </p:cTn>
                                        <p:tgtEl>
                                          <p:spTgt spid="137"/>
                                        </p:tgtEl>
                                        <p:attrNameLst>
                                          <p:attrName>style.visibility</p:attrName>
                                        </p:attrNameLst>
                                      </p:cBhvr>
                                      <p:to>
                                        <p:strVal val="visible"/>
                                      </p:to>
                                    </p:set>
                                  </p:childTnLst>
                                </p:cTn>
                              </p:par>
                            </p:childTnLst>
                          </p:cTn>
                        </p:par>
                        <p:par>
                          <p:cTn id="76" fill="hold">
                            <p:stCondLst>
                              <p:cond delay="1500"/>
                            </p:stCondLst>
                            <p:childTnLst>
                              <p:par>
                                <p:cTn id="77" presetID="1" presetClass="entr" presetSubtype="0" fill="hold" grpId="0" nodeType="afterEffect">
                                  <p:stCondLst>
                                    <p:cond delay="150"/>
                                  </p:stCondLst>
                                  <p:childTnLst>
                                    <p:set>
                                      <p:cBhvr>
                                        <p:cTn id="78" dur="1" fill="hold">
                                          <p:stCondLst>
                                            <p:cond delay="0"/>
                                          </p:stCondLst>
                                        </p:cTn>
                                        <p:tgtEl>
                                          <p:spTgt spid="138"/>
                                        </p:tgtEl>
                                        <p:attrNameLst>
                                          <p:attrName>style.visibility</p:attrName>
                                        </p:attrNameLst>
                                      </p:cBhvr>
                                      <p:to>
                                        <p:strVal val="visible"/>
                                      </p:to>
                                    </p:set>
                                  </p:childTnLst>
                                </p:cTn>
                              </p:par>
                            </p:childTnLst>
                          </p:cTn>
                        </p:par>
                        <p:par>
                          <p:cTn id="79" fill="hold">
                            <p:stCondLst>
                              <p:cond delay="1650"/>
                            </p:stCondLst>
                            <p:childTnLst>
                              <p:par>
                                <p:cTn id="80" presetID="1" presetClass="entr" presetSubtype="0" fill="hold" grpId="0" nodeType="afterEffect">
                                  <p:stCondLst>
                                    <p:cond delay="150"/>
                                  </p:stCondLst>
                                  <p:childTnLst>
                                    <p:set>
                                      <p:cBhvr>
                                        <p:cTn id="81" dur="1" fill="hold">
                                          <p:stCondLst>
                                            <p:cond delay="0"/>
                                          </p:stCondLst>
                                        </p:cTn>
                                        <p:tgtEl>
                                          <p:spTgt spid="139"/>
                                        </p:tgtEl>
                                        <p:attrNameLst>
                                          <p:attrName>style.visibility</p:attrName>
                                        </p:attrNameLst>
                                      </p:cBhvr>
                                      <p:to>
                                        <p:strVal val="visible"/>
                                      </p:to>
                                    </p:set>
                                  </p:childTnLst>
                                </p:cTn>
                              </p:par>
                            </p:childTnLst>
                          </p:cTn>
                        </p:par>
                        <p:par>
                          <p:cTn id="82" fill="hold">
                            <p:stCondLst>
                              <p:cond delay="1800"/>
                            </p:stCondLst>
                            <p:childTnLst>
                              <p:par>
                                <p:cTn id="83" presetID="1" presetClass="entr" presetSubtype="0" fill="hold" grpId="0" nodeType="afterEffect">
                                  <p:stCondLst>
                                    <p:cond delay="150"/>
                                  </p:stCondLst>
                                  <p:childTnLst>
                                    <p:set>
                                      <p:cBhvr>
                                        <p:cTn id="84" dur="1" fill="hold">
                                          <p:stCondLst>
                                            <p:cond delay="0"/>
                                          </p:stCondLst>
                                        </p:cTn>
                                        <p:tgtEl>
                                          <p:spTgt spid="140"/>
                                        </p:tgtEl>
                                        <p:attrNameLst>
                                          <p:attrName>style.visibility</p:attrName>
                                        </p:attrNameLst>
                                      </p:cBhvr>
                                      <p:to>
                                        <p:strVal val="visible"/>
                                      </p:to>
                                    </p:set>
                                  </p:childTnLst>
                                </p:cTn>
                              </p:par>
                            </p:childTnLst>
                          </p:cTn>
                        </p:par>
                        <p:par>
                          <p:cTn id="85" fill="hold">
                            <p:stCondLst>
                              <p:cond delay="1950"/>
                            </p:stCondLst>
                            <p:childTnLst>
                              <p:par>
                                <p:cTn id="86" presetID="1" presetClass="entr" presetSubtype="0" fill="hold" grpId="0" nodeType="afterEffect">
                                  <p:stCondLst>
                                    <p:cond delay="150"/>
                                  </p:stCondLst>
                                  <p:childTnLst>
                                    <p:set>
                                      <p:cBhvr>
                                        <p:cTn id="87" dur="1" fill="hold">
                                          <p:stCondLst>
                                            <p:cond delay="0"/>
                                          </p:stCondLst>
                                        </p:cTn>
                                        <p:tgtEl>
                                          <p:spTgt spid="131"/>
                                        </p:tgtEl>
                                        <p:attrNameLst>
                                          <p:attrName>style.visibility</p:attrName>
                                        </p:attrNameLst>
                                      </p:cBhvr>
                                      <p:to>
                                        <p:strVal val="visible"/>
                                      </p:to>
                                    </p:set>
                                  </p:childTnLst>
                                </p:cTn>
                              </p:par>
                            </p:childTnLst>
                          </p:cTn>
                        </p:par>
                        <p:par>
                          <p:cTn id="88" fill="hold">
                            <p:stCondLst>
                              <p:cond delay="2100"/>
                            </p:stCondLst>
                            <p:childTnLst>
                              <p:par>
                                <p:cTn id="89" presetID="1" presetClass="entr" presetSubtype="0" fill="hold" grpId="0" nodeType="afterEffect">
                                  <p:stCondLst>
                                    <p:cond delay="150"/>
                                  </p:stCondLst>
                                  <p:childTnLst>
                                    <p:set>
                                      <p:cBhvr>
                                        <p:cTn id="90" dur="1" fill="hold">
                                          <p:stCondLst>
                                            <p:cond delay="0"/>
                                          </p:stCondLst>
                                        </p:cTn>
                                        <p:tgtEl>
                                          <p:spTgt spid="132"/>
                                        </p:tgtEl>
                                        <p:attrNameLst>
                                          <p:attrName>style.visibility</p:attrName>
                                        </p:attrNameLst>
                                      </p:cBhvr>
                                      <p:to>
                                        <p:strVal val="visible"/>
                                      </p:to>
                                    </p:set>
                                  </p:childTnLst>
                                </p:cTn>
                              </p:par>
                            </p:childTnLst>
                          </p:cTn>
                        </p:par>
                        <p:par>
                          <p:cTn id="91" fill="hold">
                            <p:stCondLst>
                              <p:cond delay="2250"/>
                            </p:stCondLst>
                            <p:childTnLst>
                              <p:par>
                                <p:cTn id="92" presetID="1" presetClass="entr" presetSubtype="0" fill="hold" grpId="0" nodeType="afterEffect">
                                  <p:stCondLst>
                                    <p:cond delay="150"/>
                                  </p:stCondLst>
                                  <p:childTnLst>
                                    <p:set>
                                      <p:cBhvr>
                                        <p:cTn id="93" dur="1" fill="hold">
                                          <p:stCondLst>
                                            <p:cond delay="0"/>
                                          </p:stCondLst>
                                        </p:cTn>
                                        <p:tgtEl>
                                          <p:spTgt spid="133"/>
                                        </p:tgtEl>
                                        <p:attrNameLst>
                                          <p:attrName>style.visibility</p:attrName>
                                        </p:attrNameLst>
                                      </p:cBhvr>
                                      <p:to>
                                        <p:strVal val="visible"/>
                                      </p:to>
                                    </p:set>
                                  </p:childTnLst>
                                </p:cTn>
                              </p:par>
                            </p:childTnLst>
                          </p:cTn>
                        </p:par>
                        <p:par>
                          <p:cTn id="94" fill="hold">
                            <p:stCondLst>
                              <p:cond delay="2400"/>
                            </p:stCondLst>
                            <p:childTnLst>
                              <p:par>
                                <p:cTn id="95" presetID="1" presetClass="entr" presetSubtype="0" fill="hold" grpId="0" nodeType="afterEffect">
                                  <p:stCondLst>
                                    <p:cond delay="150"/>
                                  </p:stCondLst>
                                  <p:childTnLst>
                                    <p:set>
                                      <p:cBhvr>
                                        <p:cTn id="96" dur="1" fill="hold">
                                          <p:stCondLst>
                                            <p:cond delay="0"/>
                                          </p:stCondLst>
                                        </p:cTn>
                                        <p:tgtEl>
                                          <p:spTgt spid="134"/>
                                        </p:tgtEl>
                                        <p:attrNameLst>
                                          <p:attrName>style.visibility</p:attrName>
                                        </p:attrNameLst>
                                      </p:cBhvr>
                                      <p:to>
                                        <p:strVal val="visible"/>
                                      </p:to>
                                    </p:set>
                                  </p:childTnLst>
                                </p:cTn>
                              </p:par>
                            </p:childTnLst>
                          </p:cTn>
                        </p:par>
                        <p:par>
                          <p:cTn id="97" fill="hold">
                            <p:stCondLst>
                              <p:cond delay="2550"/>
                            </p:stCondLst>
                            <p:childTnLst>
                              <p:par>
                                <p:cTn id="98" presetID="1" presetClass="entr" presetSubtype="0" fill="hold" grpId="0" nodeType="afterEffect">
                                  <p:stCondLst>
                                    <p:cond delay="150"/>
                                  </p:stCondLst>
                                  <p:childTnLst>
                                    <p:set>
                                      <p:cBhvr>
                                        <p:cTn id="99" dur="1" fill="hold">
                                          <p:stCondLst>
                                            <p:cond delay="0"/>
                                          </p:stCondLst>
                                        </p:cTn>
                                        <p:tgtEl>
                                          <p:spTgt spid="135"/>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3" grpId="0" animBg="1"/>
      <p:bldP spid="127" grpId="0" animBg="1"/>
      <p:bldP spid="128" grpId="0" animBg="1"/>
      <p:bldP spid="129"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2" grpId="0" animBg="1"/>
      <p:bldP spid="151" grpId="0" animBg="1"/>
      <p:bldP spid="12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436475" cy="2212808"/>
          </a:xfrm>
          <a:prstGeom prst="rect">
            <a:avLst/>
          </a:prstGeom>
          <a:solidFill>
            <a:srgbClr val="002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275481" y="2387742"/>
            <a:ext cx="11885514" cy="3471720"/>
          </a:xfrm>
        </p:spPr>
        <p:txBody>
          <a:bodyPr/>
          <a:lstStyle/>
          <a:p>
            <a:r>
              <a:rPr lang="en-US" sz="3200" dirty="0"/>
              <a:t>Data security across tenants</a:t>
            </a:r>
          </a:p>
          <a:p>
            <a:pPr lvl="1"/>
            <a:r>
              <a:rPr lang="en-US" sz="1800" dirty="0"/>
              <a:t>Isolate data across tenants:</a:t>
            </a:r>
          </a:p>
          <a:p>
            <a:pPr lvl="2"/>
            <a:r>
              <a:rPr lang="en-US" sz="1600" dirty="0"/>
              <a:t>Row Level Security </a:t>
            </a:r>
          </a:p>
          <a:p>
            <a:pPr lvl="2"/>
            <a:r>
              <a:rPr lang="en-US" sz="1600" dirty="0"/>
              <a:t>Separate data warehouses</a:t>
            </a:r>
          </a:p>
          <a:p>
            <a:r>
              <a:rPr lang="en-US" sz="3200" dirty="0"/>
              <a:t>Use many Workspace Collections</a:t>
            </a:r>
          </a:p>
          <a:p>
            <a:pPr lvl="1"/>
            <a:r>
              <a:rPr lang="en-US" sz="1800" dirty="0"/>
              <a:t>Distributed geographically</a:t>
            </a:r>
          </a:p>
          <a:p>
            <a:pPr lvl="1"/>
            <a:r>
              <a:rPr lang="en-US" sz="1800" dirty="0"/>
              <a:t>Distributed by tenant</a:t>
            </a:r>
          </a:p>
          <a:p>
            <a:r>
              <a:rPr lang="en-US" sz="3200" dirty="0"/>
              <a:t>Use many workspaces</a:t>
            </a:r>
          </a:p>
          <a:p>
            <a:pPr lvl="1"/>
            <a:r>
              <a:rPr lang="en-US" sz="1800" dirty="0"/>
              <a:t>Distributed by tenant</a:t>
            </a:r>
          </a:p>
        </p:txBody>
      </p:sp>
      <p:sp>
        <p:nvSpPr>
          <p:cNvPr id="3" name="Title 2"/>
          <p:cNvSpPr>
            <a:spLocks noGrp="1"/>
          </p:cNvSpPr>
          <p:nvPr>
            <p:ph type="title"/>
          </p:nvPr>
        </p:nvSpPr>
        <p:spPr/>
        <p:txBody>
          <a:bodyPr/>
          <a:lstStyle/>
          <a:p>
            <a:r>
              <a:rPr lang="en-US" sz="49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Multi-tenant</a:t>
            </a:r>
            <a:r>
              <a:rPr lang="en-US" sz="4900" dirty="0">
                <a:solidFill>
                  <a:schemeClr val="bg1"/>
                </a:solidFill>
              </a:rPr>
              <a:t> applications</a:t>
            </a:r>
          </a:p>
        </p:txBody>
      </p:sp>
    </p:spTree>
    <p:extLst>
      <p:ext uri="{BB962C8B-B14F-4D97-AF65-F5344CB8AC3E}">
        <p14:creationId xmlns:p14="http://schemas.microsoft.com/office/powerpoint/2010/main" val="316572917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882" y="-1"/>
            <a:ext cx="12434711" cy="1602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86521" rIns="373041" rtlCol="0" anchor="t"/>
          <a:lstStyle/>
          <a:p>
            <a:pPr defTabSz="932597"/>
            <a:r>
              <a:rPr lang="en-AU" sz="4896"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How </a:t>
            </a:r>
            <a:r>
              <a:rPr lang="en-AU" sz="4896" dirty="0">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row-level security </a:t>
            </a:r>
            <a:r>
              <a:rPr lang="en-AU" sz="4896" dirty="0">
                <a:solidFill>
                  <a:srgbClr val="002050"/>
                </a:solidFill>
                <a:latin typeface="Segoe UI Light"/>
                <a:ea typeface="Segoe UI Black" panose="020B0A02040204020203" pitchFamily="34" charset="0"/>
                <a:cs typeface="Segoe UI Black" panose="020B0A02040204020203" pitchFamily="34" charset="0"/>
              </a:rPr>
              <a:t>works </a:t>
            </a:r>
            <a:r>
              <a:rPr lang="en-AU" sz="4896"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through predicates applied at runtime</a:t>
            </a:r>
          </a:p>
        </p:txBody>
      </p:sp>
      <p:grpSp>
        <p:nvGrpSpPr>
          <p:cNvPr id="33" name="Group 32"/>
          <p:cNvGrpSpPr/>
          <p:nvPr/>
        </p:nvGrpSpPr>
        <p:grpSpPr>
          <a:xfrm>
            <a:off x="486328" y="5489308"/>
            <a:ext cx="11640278" cy="859743"/>
            <a:chOff x="471488" y="4248430"/>
            <a:chExt cx="11413073" cy="842962"/>
          </a:xfrm>
        </p:grpSpPr>
        <p:sp>
          <p:nvSpPr>
            <p:cNvPr id="34" name="Rectangle 33"/>
            <p:cNvSpPr/>
            <p:nvPr/>
          </p:nvSpPr>
          <p:spPr>
            <a:xfrm>
              <a:off x="471488" y="4248430"/>
              <a:ext cx="11413073" cy="8429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AU" sz="1836" dirty="0">
                <a:solidFill>
                  <a:srgbClr val="FFFFFF"/>
                </a:solidFill>
                <a:latin typeface="Segoe UI"/>
              </a:endParaRPr>
            </a:p>
          </p:txBody>
        </p:sp>
        <p:sp>
          <p:nvSpPr>
            <p:cNvPr id="36" name="TextBox 35"/>
            <p:cNvSpPr txBox="1"/>
            <p:nvPr/>
          </p:nvSpPr>
          <p:spPr>
            <a:xfrm>
              <a:off x="597903" y="4398883"/>
              <a:ext cx="559095" cy="251159"/>
            </a:xfrm>
            <a:prstGeom prst="rect">
              <a:avLst/>
            </a:prstGeom>
            <a:noFill/>
          </p:spPr>
          <p:txBody>
            <a:bodyPr wrap="square" lIns="0" tIns="0" rIns="0" bIns="0" rtlCol="0">
              <a:spAutoFit/>
            </a:bodyPr>
            <a:lstStyle/>
            <a:p>
              <a:pPr defTabSz="932597"/>
              <a:r>
                <a:rPr lang="en-AU" sz="1632" b="1" dirty="0">
                  <a:solidFill>
                    <a:prstClr val="black"/>
                  </a:solidFill>
                  <a:latin typeface="Segoe UI"/>
                </a:rPr>
                <a:t>Ex. 2</a:t>
              </a:r>
            </a:p>
          </p:txBody>
        </p:sp>
      </p:grpSp>
      <p:grpSp>
        <p:nvGrpSpPr>
          <p:cNvPr id="37" name="Group 36"/>
          <p:cNvGrpSpPr/>
          <p:nvPr/>
        </p:nvGrpSpPr>
        <p:grpSpPr>
          <a:xfrm>
            <a:off x="481756" y="4414989"/>
            <a:ext cx="11640278" cy="859743"/>
            <a:chOff x="471488" y="4248430"/>
            <a:chExt cx="11413073" cy="842962"/>
          </a:xfrm>
        </p:grpSpPr>
        <p:sp>
          <p:nvSpPr>
            <p:cNvPr id="38" name="Rectangle 37"/>
            <p:cNvSpPr/>
            <p:nvPr/>
          </p:nvSpPr>
          <p:spPr>
            <a:xfrm>
              <a:off x="471488" y="4248430"/>
              <a:ext cx="11413073" cy="8429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AU" sz="1836" dirty="0">
                <a:solidFill>
                  <a:srgbClr val="FFFFFF"/>
                </a:solidFill>
                <a:latin typeface="Segoe UI"/>
              </a:endParaRPr>
            </a:p>
          </p:txBody>
        </p:sp>
        <p:sp>
          <p:nvSpPr>
            <p:cNvPr id="39" name="TextBox 38"/>
            <p:cNvSpPr txBox="1"/>
            <p:nvPr/>
          </p:nvSpPr>
          <p:spPr>
            <a:xfrm>
              <a:off x="597903" y="4398883"/>
              <a:ext cx="559095" cy="251159"/>
            </a:xfrm>
            <a:prstGeom prst="rect">
              <a:avLst/>
            </a:prstGeom>
            <a:noFill/>
          </p:spPr>
          <p:txBody>
            <a:bodyPr wrap="square" lIns="0" tIns="0" rIns="0" bIns="0" rtlCol="0">
              <a:spAutoFit/>
            </a:bodyPr>
            <a:lstStyle/>
            <a:p>
              <a:pPr defTabSz="932597"/>
              <a:r>
                <a:rPr lang="en-AU" sz="1632" b="1" dirty="0">
                  <a:solidFill>
                    <a:prstClr val="black"/>
                  </a:solidFill>
                  <a:latin typeface="Segoe UI"/>
                </a:rPr>
                <a:t>Ex.1</a:t>
              </a:r>
            </a:p>
          </p:txBody>
        </p:sp>
      </p:grpSp>
      <p:sp>
        <p:nvSpPr>
          <p:cNvPr id="40" name="Rectangle 39"/>
          <p:cNvSpPr/>
          <p:nvPr/>
        </p:nvSpPr>
        <p:spPr>
          <a:xfrm>
            <a:off x="1279824" y="2178610"/>
            <a:ext cx="2124263" cy="1139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31"/>
            <a:r>
              <a:rPr lang="en-US" sz="2448" kern="0" dirty="0">
                <a:solidFill>
                  <a:srgbClr val="FFFFFF"/>
                </a:solidFill>
                <a:latin typeface="Segoe UI"/>
              </a:rPr>
              <a:t>Report</a:t>
            </a:r>
          </a:p>
        </p:txBody>
      </p:sp>
      <p:sp>
        <p:nvSpPr>
          <p:cNvPr id="41" name="Rectangle 40"/>
          <p:cNvSpPr/>
          <p:nvPr/>
        </p:nvSpPr>
        <p:spPr>
          <a:xfrm>
            <a:off x="4701726" y="2178611"/>
            <a:ext cx="2124263" cy="1172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31"/>
            <a:r>
              <a:rPr lang="en-US" sz="2448" kern="0" dirty="0">
                <a:solidFill>
                  <a:srgbClr val="FFFFFF"/>
                </a:solidFill>
                <a:latin typeface="Segoe UI"/>
              </a:rPr>
              <a:t>Token</a:t>
            </a:r>
          </a:p>
        </p:txBody>
      </p:sp>
      <p:sp>
        <p:nvSpPr>
          <p:cNvPr id="48" name="Rectangle 47"/>
          <p:cNvSpPr/>
          <p:nvPr/>
        </p:nvSpPr>
        <p:spPr>
          <a:xfrm>
            <a:off x="8024712" y="2178610"/>
            <a:ext cx="2124263" cy="1252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31"/>
            <a:r>
              <a:rPr lang="en-US" sz="2448" kern="0" dirty="0">
                <a:solidFill>
                  <a:srgbClr val="FFFFFF"/>
                </a:solidFill>
                <a:latin typeface="Segoe UI"/>
              </a:rPr>
              <a:t>Query + Predicate</a:t>
            </a:r>
          </a:p>
        </p:txBody>
      </p:sp>
      <p:sp>
        <p:nvSpPr>
          <p:cNvPr id="49" name="TextBox 48"/>
          <p:cNvSpPr txBox="1"/>
          <p:nvPr/>
        </p:nvSpPr>
        <p:spPr>
          <a:xfrm>
            <a:off x="3686695" y="2197448"/>
            <a:ext cx="748910" cy="1033397"/>
          </a:xfrm>
          <a:prstGeom prst="rect">
            <a:avLst/>
          </a:prstGeom>
          <a:noFill/>
        </p:spPr>
        <p:txBody>
          <a:bodyPr wrap="square" rtlCol="0">
            <a:spAutoFit/>
          </a:bodyPr>
          <a:lstStyle/>
          <a:p>
            <a:pPr defTabSz="1243431"/>
            <a:r>
              <a:rPr lang="en-US" sz="5984" kern="0" dirty="0">
                <a:solidFill>
                  <a:sysClr val="windowText" lastClr="000000"/>
                </a:solidFill>
                <a:latin typeface="Segoe UI"/>
              </a:rPr>
              <a:t>+</a:t>
            </a:r>
            <a:endParaRPr lang="en-US" sz="2448" kern="0" dirty="0">
              <a:solidFill>
                <a:sysClr val="windowText" lastClr="000000"/>
              </a:solidFill>
              <a:latin typeface="Segoe UI"/>
            </a:endParaRPr>
          </a:p>
        </p:txBody>
      </p:sp>
      <p:sp>
        <p:nvSpPr>
          <p:cNvPr id="50" name="TextBox 49"/>
          <p:cNvSpPr txBox="1"/>
          <p:nvPr/>
        </p:nvSpPr>
        <p:spPr>
          <a:xfrm>
            <a:off x="7050896" y="2230069"/>
            <a:ext cx="748910" cy="1033397"/>
          </a:xfrm>
          <a:prstGeom prst="rect">
            <a:avLst/>
          </a:prstGeom>
          <a:noFill/>
        </p:spPr>
        <p:txBody>
          <a:bodyPr wrap="square" rtlCol="0">
            <a:spAutoFit/>
          </a:bodyPr>
          <a:lstStyle/>
          <a:p>
            <a:pPr defTabSz="1243431"/>
            <a:r>
              <a:rPr lang="en-US" sz="5984" kern="0" dirty="0">
                <a:solidFill>
                  <a:sysClr val="windowText" lastClr="000000"/>
                </a:solidFill>
                <a:latin typeface="Segoe UI"/>
              </a:rPr>
              <a:t>=</a:t>
            </a:r>
            <a:endParaRPr lang="en-US" sz="2448" kern="0" dirty="0">
              <a:solidFill>
                <a:sysClr val="windowText" lastClr="000000"/>
              </a:solidFill>
              <a:latin typeface="Segoe UI"/>
            </a:endParaRPr>
          </a:p>
        </p:txBody>
      </p:sp>
      <p:sp>
        <p:nvSpPr>
          <p:cNvPr id="51" name="TextBox 50"/>
          <p:cNvSpPr txBox="1"/>
          <p:nvPr/>
        </p:nvSpPr>
        <p:spPr>
          <a:xfrm>
            <a:off x="1180913" y="3620224"/>
            <a:ext cx="3520813" cy="2853907"/>
          </a:xfrm>
          <a:prstGeom prst="rect">
            <a:avLst/>
          </a:prstGeom>
          <a:noFill/>
        </p:spPr>
        <p:txBody>
          <a:bodyPr wrap="square" lIns="93260" tIns="93260" rIns="93260" bIns="93260" rtlCol="0">
            <a:spAutoFit/>
          </a:bodyPr>
          <a:lstStyle>
            <a:defPPr>
              <a:defRPr lang="en-US"/>
            </a:defPPr>
            <a:lvl1pPr marR="0" lvl="0" indent="0" defTabSz="896386" fontAlgn="auto">
              <a:lnSpc>
                <a:spcPct val="90000"/>
              </a:lnSpc>
              <a:spcBef>
                <a:spcPts val="0"/>
              </a:spcBef>
              <a:spcAft>
                <a:spcPts val="588"/>
              </a:spcAft>
              <a:buClrTx/>
              <a:buSzTx/>
              <a:buFontTx/>
              <a:buNone/>
              <a:tabLst/>
              <a:defRPr kumimoji="0" sz="1100" b="0" i="0" u="none" strike="noStrike" kern="0" cap="none" spc="0" normalizeH="0" baseline="0">
                <a:ln>
                  <a:noFill/>
                </a:ln>
                <a:solidFill>
                  <a:srgbClr val="002050"/>
                </a:solidFill>
                <a:effectLst/>
                <a:uLnTx/>
                <a:uFillTx/>
                <a:latin typeface="Segoe UI Semibold" panose="020B0702040204020203" pitchFamily="34" charset="0"/>
                <a:cs typeface="Segoe UI Semibold" panose="020B0702040204020203" pitchFamily="34" charset="0"/>
              </a:defRPr>
            </a:lvl1pPr>
          </a:lstStyle>
          <a:p>
            <a:pPr defTabSz="914224">
              <a:spcAft>
                <a:spcPts val="600"/>
              </a:spcAft>
            </a:pPr>
            <a:r>
              <a:rPr lang="en-US" sz="1428" dirty="0"/>
              <a:t>Defines Roles</a:t>
            </a:r>
          </a:p>
          <a:p>
            <a:pPr defTabSz="914224">
              <a:spcAft>
                <a:spcPts val="600"/>
              </a:spcAft>
            </a:pPr>
            <a:r>
              <a:rPr lang="en-US" sz="1428" dirty="0"/>
              <a:t>Roles define predicates</a:t>
            </a:r>
          </a:p>
          <a:p>
            <a:pPr defTabSz="914224">
              <a:spcAft>
                <a:spcPts val="600"/>
              </a:spcAft>
            </a:pPr>
            <a:endParaRPr lang="en-US" sz="1122" dirty="0"/>
          </a:p>
          <a:p>
            <a:pPr defTabSz="914224">
              <a:spcBef>
                <a:spcPts val="612"/>
              </a:spcBef>
              <a:spcAft>
                <a:spcPts val="600"/>
              </a:spcAft>
            </a:pPr>
            <a:r>
              <a:rPr lang="en-US" sz="1122" dirty="0"/>
              <a:t>Role: Company</a:t>
            </a:r>
          </a:p>
          <a:p>
            <a:pPr defTabSz="914224">
              <a:spcAft>
                <a:spcPts val="1224"/>
              </a:spcAft>
            </a:pPr>
            <a:r>
              <a:rPr lang="en-US" sz="1122" dirty="0"/>
              <a:t>Predicate:  [Company] = “</a:t>
            </a:r>
            <a:r>
              <a:rPr lang="en-US" sz="1122" dirty="0" err="1"/>
              <a:t>Fabrikam</a:t>
            </a:r>
            <a:r>
              <a:rPr lang="en-US" sz="1122" dirty="0"/>
              <a:t>”</a:t>
            </a:r>
          </a:p>
          <a:p>
            <a:pPr defTabSz="914224">
              <a:spcAft>
                <a:spcPts val="600"/>
              </a:spcAft>
            </a:pPr>
            <a:endParaRPr lang="en-US" sz="1122" dirty="0"/>
          </a:p>
          <a:p>
            <a:pPr defTabSz="914224">
              <a:spcAft>
                <a:spcPts val="600"/>
              </a:spcAft>
            </a:pPr>
            <a:endParaRPr lang="en-US" sz="1122" dirty="0"/>
          </a:p>
          <a:p>
            <a:pPr defTabSz="914224">
              <a:spcBef>
                <a:spcPts val="1020"/>
              </a:spcBef>
              <a:spcAft>
                <a:spcPts val="600"/>
              </a:spcAft>
            </a:pPr>
            <a:r>
              <a:rPr lang="en-US" sz="1122" dirty="0"/>
              <a:t>Role: Company</a:t>
            </a:r>
          </a:p>
          <a:p>
            <a:pPr defTabSz="914224">
              <a:spcAft>
                <a:spcPts val="600"/>
              </a:spcAft>
            </a:pPr>
            <a:r>
              <a:rPr lang="en-US" sz="1122" dirty="0"/>
              <a:t>Predicate:  [Company] = USERNAME()</a:t>
            </a:r>
          </a:p>
          <a:p>
            <a:pPr defTabSz="914224">
              <a:spcAft>
                <a:spcPts val="600"/>
              </a:spcAft>
            </a:pPr>
            <a:endParaRPr lang="en-US" sz="1122" dirty="0"/>
          </a:p>
        </p:txBody>
      </p:sp>
      <p:sp>
        <p:nvSpPr>
          <p:cNvPr id="52" name="TextBox 51"/>
          <p:cNvSpPr txBox="1"/>
          <p:nvPr/>
        </p:nvSpPr>
        <p:spPr>
          <a:xfrm>
            <a:off x="4701726" y="3620224"/>
            <a:ext cx="2786035" cy="2871695"/>
          </a:xfrm>
          <a:prstGeom prst="rect">
            <a:avLst/>
          </a:prstGeom>
          <a:noFill/>
        </p:spPr>
        <p:txBody>
          <a:bodyPr wrap="square" lIns="93260" tIns="93260" rIns="93260" bIns="93260" rtlCol="0">
            <a:spAutoFit/>
          </a:bodyPr>
          <a:lstStyle>
            <a:defPPr>
              <a:defRPr lang="en-US"/>
            </a:defPPr>
            <a:lvl1pPr marR="0" lvl="0" indent="0" defTabSz="896386" fontAlgn="auto">
              <a:lnSpc>
                <a:spcPct val="90000"/>
              </a:lnSpc>
              <a:spcBef>
                <a:spcPts val="0"/>
              </a:spcBef>
              <a:spcAft>
                <a:spcPts val="588"/>
              </a:spcAft>
              <a:buClrTx/>
              <a:buSzTx/>
              <a:buFontTx/>
              <a:buNone/>
              <a:tabLst/>
              <a:defRPr kumimoji="0" sz="1100" b="0" i="0" u="none" strike="noStrike" kern="0" cap="none" spc="0" normalizeH="0" baseline="0">
                <a:ln>
                  <a:noFill/>
                </a:ln>
                <a:solidFill>
                  <a:srgbClr val="002050"/>
                </a:solidFill>
                <a:effectLst/>
                <a:uLnTx/>
                <a:uFillTx/>
                <a:latin typeface="Segoe UI Semibold" panose="020B0702040204020203" pitchFamily="34" charset="0"/>
                <a:cs typeface="Segoe UI Semibold" panose="020B0702040204020203" pitchFamily="34" charset="0"/>
              </a:defRPr>
            </a:lvl1pPr>
          </a:lstStyle>
          <a:p>
            <a:pPr defTabSz="914224">
              <a:spcAft>
                <a:spcPts val="600"/>
              </a:spcAft>
            </a:pPr>
            <a:r>
              <a:rPr lang="en-US" sz="1428" dirty="0"/>
              <a:t>Asserts Role Membership</a:t>
            </a:r>
          </a:p>
          <a:p>
            <a:pPr defTabSz="914224">
              <a:spcAft>
                <a:spcPts val="0"/>
              </a:spcAft>
            </a:pPr>
            <a:r>
              <a:rPr lang="en-US" sz="1428" dirty="0"/>
              <a:t>Asserts Identity</a:t>
            </a:r>
          </a:p>
          <a:p>
            <a:pPr defTabSz="914224">
              <a:spcAft>
                <a:spcPts val="600"/>
              </a:spcAft>
            </a:pPr>
            <a:endParaRPr lang="en-US" sz="1122" dirty="0"/>
          </a:p>
          <a:p>
            <a:pPr defTabSz="914224">
              <a:spcAft>
                <a:spcPts val="600"/>
              </a:spcAft>
            </a:pPr>
            <a:br>
              <a:rPr lang="en-US" sz="1122" dirty="0"/>
            </a:br>
            <a:endParaRPr lang="en-US" sz="1122" dirty="0"/>
          </a:p>
          <a:p>
            <a:pPr defTabSz="914224">
              <a:spcAft>
                <a:spcPts val="600"/>
              </a:spcAft>
            </a:pPr>
            <a:r>
              <a:rPr lang="en-US" sz="1122" dirty="0"/>
              <a:t>roles: “</a:t>
            </a:r>
            <a:r>
              <a:rPr lang="en-US" sz="1122" dirty="0" err="1"/>
              <a:t>Fabrikam</a:t>
            </a:r>
            <a:r>
              <a:rPr lang="en-US" sz="1122" dirty="0"/>
              <a:t>”</a:t>
            </a:r>
          </a:p>
          <a:p>
            <a:pPr defTabSz="914224">
              <a:spcAft>
                <a:spcPts val="600"/>
              </a:spcAft>
            </a:pPr>
            <a:endParaRPr lang="en-US" sz="1122" dirty="0"/>
          </a:p>
          <a:p>
            <a:pPr defTabSz="914224">
              <a:spcAft>
                <a:spcPts val="600"/>
              </a:spcAft>
            </a:pPr>
            <a:endParaRPr lang="en-US" sz="1122" dirty="0"/>
          </a:p>
          <a:p>
            <a:pPr defTabSz="914224">
              <a:spcBef>
                <a:spcPts val="1428"/>
              </a:spcBef>
              <a:spcAft>
                <a:spcPts val="600"/>
              </a:spcAft>
            </a:pPr>
            <a:r>
              <a:rPr lang="en-US" sz="1122" dirty="0"/>
              <a:t>roles: “Company”</a:t>
            </a:r>
          </a:p>
          <a:p>
            <a:pPr defTabSz="914224">
              <a:spcAft>
                <a:spcPts val="600"/>
              </a:spcAft>
            </a:pPr>
            <a:r>
              <a:rPr lang="en-US" sz="1122" dirty="0"/>
              <a:t>username:  “Fabrikam”</a:t>
            </a:r>
          </a:p>
          <a:p>
            <a:pPr defTabSz="914224">
              <a:spcAft>
                <a:spcPts val="600"/>
              </a:spcAft>
            </a:pPr>
            <a:endParaRPr lang="en-US" sz="1122" dirty="0"/>
          </a:p>
        </p:txBody>
      </p:sp>
      <p:sp>
        <p:nvSpPr>
          <p:cNvPr id="53" name="TextBox 52"/>
          <p:cNvSpPr txBox="1"/>
          <p:nvPr/>
        </p:nvSpPr>
        <p:spPr>
          <a:xfrm>
            <a:off x="7961127" y="3594545"/>
            <a:ext cx="4160907" cy="2796881"/>
          </a:xfrm>
          <a:prstGeom prst="rect">
            <a:avLst/>
          </a:prstGeom>
          <a:noFill/>
        </p:spPr>
        <p:txBody>
          <a:bodyPr wrap="square" lIns="93260" tIns="93260" rIns="93260" bIns="93260" rtlCol="0">
            <a:spAutoFit/>
          </a:bodyPr>
          <a:lstStyle>
            <a:defPPr>
              <a:defRPr lang="en-US"/>
            </a:defPPr>
            <a:lvl1pPr marR="0" lvl="0" indent="0" defTabSz="896386" fontAlgn="auto">
              <a:lnSpc>
                <a:spcPct val="90000"/>
              </a:lnSpc>
              <a:spcBef>
                <a:spcPts val="0"/>
              </a:spcBef>
              <a:spcAft>
                <a:spcPts val="588"/>
              </a:spcAft>
              <a:buClrTx/>
              <a:buSzTx/>
              <a:buFontTx/>
              <a:buNone/>
              <a:tabLst/>
              <a:defRPr kumimoji="0" sz="1100" b="0" i="0" u="none" strike="noStrike" kern="0" cap="none" spc="0" normalizeH="0" baseline="0">
                <a:ln>
                  <a:noFill/>
                </a:ln>
                <a:solidFill>
                  <a:srgbClr val="002050"/>
                </a:solidFill>
                <a:effectLst/>
                <a:uLnTx/>
                <a:uFillTx/>
                <a:latin typeface="Segoe UI Semibold" panose="020B0702040204020203" pitchFamily="34" charset="0"/>
                <a:cs typeface="Segoe UI Semibold" panose="020B0702040204020203" pitchFamily="34" charset="0"/>
              </a:defRPr>
            </a:lvl1pPr>
          </a:lstStyle>
          <a:p>
            <a:pPr defTabSz="914224">
              <a:spcAft>
                <a:spcPts val="600"/>
              </a:spcAft>
            </a:pPr>
            <a:r>
              <a:rPr lang="en-US" sz="1122" dirty="0"/>
              <a:t>Query executes with correct scope</a:t>
            </a:r>
          </a:p>
          <a:p>
            <a:pPr defTabSz="914224">
              <a:spcAft>
                <a:spcPts val="600"/>
              </a:spcAft>
            </a:pPr>
            <a:endParaRPr lang="en-US" sz="1122" dirty="0"/>
          </a:p>
          <a:p>
            <a:pPr defTabSz="914224">
              <a:spcAft>
                <a:spcPts val="600"/>
              </a:spcAft>
            </a:pPr>
            <a:endParaRPr lang="en-US" sz="1122" dirty="0"/>
          </a:p>
          <a:p>
            <a:pPr defTabSz="914224">
              <a:spcAft>
                <a:spcPts val="600"/>
              </a:spcAft>
            </a:pPr>
            <a:endParaRPr lang="en-US" sz="1122" dirty="0"/>
          </a:p>
          <a:p>
            <a:pPr defTabSz="914224">
              <a:spcAft>
                <a:spcPts val="600"/>
              </a:spcAft>
            </a:pPr>
            <a:br>
              <a:rPr lang="en-US" sz="1122" dirty="0"/>
            </a:br>
            <a:r>
              <a:rPr lang="en-US" sz="1122" dirty="0"/>
              <a:t>Select * FROM [Sales] WHERE [Company] = “Fabrikam”</a:t>
            </a:r>
          </a:p>
          <a:p>
            <a:pPr defTabSz="914224">
              <a:spcAft>
                <a:spcPts val="600"/>
              </a:spcAft>
            </a:pPr>
            <a:endParaRPr lang="en-US" sz="1122" dirty="0"/>
          </a:p>
          <a:p>
            <a:pPr defTabSz="914224">
              <a:spcAft>
                <a:spcPts val="600"/>
              </a:spcAft>
            </a:pPr>
            <a:endParaRPr lang="en-US" sz="1122" dirty="0"/>
          </a:p>
          <a:p>
            <a:pPr defTabSz="914224">
              <a:spcAft>
                <a:spcPts val="600"/>
              </a:spcAft>
            </a:pPr>
            <a:endParaRPr lang="en-US" sz="1122" dirty="0"/>
          </a:p>
          <a:p>
            <a:pPr defTabSz="914224">
              <a:spcAft>
                <a:spcPts val="600"/>
              </a:spcAft>
            </a:pPr>
            <a:br>
              <a:rPr lang="en-US" sz="1122" dirty="0"/>
            </a:br>
            <a:r>
              <a:rPr lang="en-US" sz="1122" dirty="0"/>
              <a:t>SELECT * FROM [Sales] WHERE [Company] = “Fabrikam”</a:t>
            </a:r>
          </a:p>
          <a:p>
            <a:pPr defTabSz="914224">
              <a:spcAft>
                <a:spcPts val="600"/>
              </a:spcAft>
            </a:pPr>
            <a:endParaRPr lang="en-US" sz="1122" dirty="0"/>
          </a:p>
        </p:txBody>
      </p:sp>
      <p:sp>
        <p:nvSpPr>
          <p:cNvPr id="2" name="TextBox 1">
            <a:extLst>
              <a:ext uri="{FF2B5EF4-FFF2-40B4-BE49-F238E27FC236}">
                <a16:creationId xmlns:a16="http://schemas.microsoft.com/office/drawing/2014/main" id="{006ED477-738C-4866-9C72-B07C9AFB14D3}"/>
              </a:ext>
            </a:extLst>
          </p:cNvPr>
          <p:cNvSpPr txBox="1"/>
          <p:nvPr/>
        </p:nvSpPr>
        <p:spPr>
          <a:xfrm>
            <a:off x="868727" y="5364228"/>
            <a:ext cx="47414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p>
        </p:txBody>
      </p:sp>
      <p:sp>
        <p:nvSpPr>
          <p:cNvPr id="3" name="TextBox 2">
            <a:extLst>
              <a:ext uri="{FF2B5EF4-FFF2-40B4-BE49-F238E27FC236}">
                <a16:creationId xmlns:a16="http://schemas.microsoft.com/office/drawing/2014/main" id="{3EAB4D30-515E-4927-BB03-B4B33FE9AB85}"/>
              </a:ext>
            </a:extLst>
          </p:cNvPr>
          <p:cNvSpPr txBox="1"/>
          <p:nvPr/>
        </p:nvSpPr>
        <p:spPr>
          <a:xfrm>
            <a:off x="606116" y="6491919"/>
            <a:ext cx="8888721"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This example is for illustration purposes, the design of dynamic RLS will change once it is implemented.</a:t>
            </a:r>
          </a:p>
        </p:txBody>
      </p:sp>
    </p:spTree>
    <p:extLst>
      <p:ext uri="{BB962C8B-B14F-4D97-AF65-F5344CB8AC3E}">
        <p14:creationId xmlns:p14="http://schemas.microsoft.com/office/powerpoint/2010/main" val="343658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1">
                                            <p:txEl>
                                              <p:pRg st="0" end="0"/>
                                            </p:txEl>
                                          </p:spTgt>
                                        </p:tgtEl>
                                        <p:attrNameLst>
                                          <p:attrName>style.visibility</p:attrName>
                                        </p:attrNameLst>
                                      </p:cBhvr>
                                      <p:to>
                                        <p:strVal val="visible"/>
                                      </p:to>
                                    </p:set>
                                    <p:animEffect transition="in" filter="fade">
                                      <p:cBhvr>
                                        <p:cTn id="28" dur="500"/>
                                        <p:tgtEl>
                                          <p:spTgt spid="51">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1">
                                            <p:txEl>
                                              <p:pRg st="1" end="1"/>
                                            </p:txEl>
                                          </p:spTgt>
                                        </p:tgtEl>
                                        <p:attrNameLst>
                                          <p:attrName>style.visibility</p:attrName>
                                        </p:attrNameLst>
                                      </p:cBhvr>
                                      <p:to>
                                        <p:strVal val="visible"/>
                                      </p:to>
                                    </p:set>
                                    <p:animEffect transition="in" filter="fade">
                                      <p:cBhvr>
                                        <p:cTn id="31" dur="500"/>
                                        <p:tgtEl>
                                          <p:spTgt spid="51">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2">
                                            <p:txEl>
                                              <p:pRg st="0" end="0"/>
                                            </p:txEl>
                                          </p:spTgt>
                                        </p:tgtEl>
                                        <p:attrNameLst>
                                          <p:attrName>style.visibility</p:attrName>
                                        </p:attrNameLst>
                                      </p:cBhvr>
                                      <p:to>
                                        <p:strVal val="visible"/>
                                      </p:to>
                                    </p:set>
                                    <p:animEffect transition="in" filter="fade">
                                      <p:cBhvr>
                                        <p:cTn id="36" dur="500"/>
                                        <p:tgtEl>
                                          <p:spTgt spid="52">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2">
                                            <p:txEl>
                                              <p:pRg st="1" end="1"/>
                                            </p:txEl>
                                          </p:spTgt>
                                        </p:tgtEl>
                                        <p:attrNameLst>
                                          <p:attrName>style.visibility</p:attrName>
                                        </p:attrNameLst>
                                      </p:cBhvr>
                                      <p:to>
                                        <p:strVal val="visible"/>
                                      </p:to>
                                    </p:set>
                                    <p:animEffect transition="in" filter="fade">
                                      <p:cBhvr>
                                        <p:cTn id="39" dur="500"/>
                                        <p:tgtEl>
                                          <p:spTgt spid="52">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3">
                                            <p:txEl>
                                              <p:pRg st="0" end="0"/>
                                            </p:txEl>
                                          </p:spTgt>
                                        </p:tgtEl>
                                        <p:attrNameLst>
                                          <p:attrName>style.visibility</p:attrName>
                                        </p:attrNameLst>
                                      </p:cBhvr>
                                      <p:to>
                                        <p:strVal val="visible"/>
                                      </p:to>
                                    </p:set>
                                    <p:animEffect transition="in" filter="fade">
                                      <p:cBhvr>
                                        <p:cTn id="44" dur="500"/>
                                        <p:tgtEl>
                                          <p:spTgt spid="5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1000"/>
                                        <p:tgtEl>
                                          <p:spTgt spid="37"/>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51">
                                            <p:txEl>
                                              <p:pRg st="3" end="3"/>
                                            </p:txEl>
                                          </p:spTgt>
                                        </p:tgtEl>
                                        <p:attrNameLst>
                                          <p:attrName>style.visibility</p:attrName>
                                        </p:attrNameLst>
                                      </p:cBhvr>
                                      <p:to>
                                        <p:strVal val="visible"/>
                                      </p:to>
                                    </p:set>
                                    <p:animEffect transition="in" filter="fade">
                                      <p:cBhvr>
                                        <p:cTn id="53" dur="500"/>
                                        <p:tgtEl>
                                          <p:spTgt spid="51">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1">
                                            <p:txEl>
                                              <p:pRg st="4" end="4"/>
                                            </p:txEl>
                                          </p:spTgt>
                                        </p:tgtEl>
                                        <p:attrNameLst>
                                          <p:attrName>style.visibility</p:attrName>
                                        </p:attrNameLst>
                                      </p:cBhvr>
                                      <p:to>
                                        <p:strVal val="visible"/>
                                      </p:to>
                                    </p:set>
                                    <p:animEffect transition="in" filter="fade">
                                      <p:cBhvr>
                                        <p:cTn id="56" dur="500"/>
                                        <p:tgtEl>
                                          <p:spTgt spid="51">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2">
                                            <p:txEl>
                                              <p:pRg st="4" end="4"/>
                                            </p:txEl>
                                          </p:spTgt>
                                        </p:tgtEl>
                                        <p:attrNameLst>
                                          <p:attrName>style.visibility</p:attrName>
                                        </p:attrNameLst>
                                      </p:cBhvr>
                                      <p:to>
                                        <p:strVal val="visible"/>
                                      </p:to>
                                    </p:set>
                                    <p:animEffect transition="in" filter="fade">
                                      <p:cBhvr>
                                        <p:cTn id="61" dur="500"/>
                                        <p:tgtEl>
                                          <p:spTgt spid="52">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3">
                                            <p:txEl>
                                              <p:pRg st="4" end="4"/>
                                            </p:txEl>
                                          </p:spTgt>
                                        </p:tgtEl>
                                        <p:attrNameLst>
                                          <p:attrName>style.visibility</p:attrName>
                                        </p:attrNameLst>
                                      </p:cBhvr>
                                      <p:to>
                                        <p:strVal val="visible"/>
                                      </p:to>
                                    </p:set>
                                    <p:animEffect transition="in" filter="fade">
                                      <p:cBhvr>
                                        <p:cTn id="66" dur="500"/>
                                        <p:tgtEl>
                                          <p:spTgt spid="53">
                                            <p:txEl>
                                              <p:pRg st="4" end="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1000"/>
                                        <p:tgtEl>
                                          <p:spTgt spid="33"/>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51">
                                            <p:txEl>
                                              <p:pRg st="7" end="7"/>
                                            </p:txEl>
                                          </p:spTgt>
                                        </p:tgtEl>
                                        <p:attrNameLst>
                                          <p:attrName>style.visibility</p:attrName>
                                        </p:attrNameLst>
                                      </p:cBhvr>
                                      <p:to>
                                        <p:strVal val="visible"/>
                                      </p:to>
                                    </p:set>
                                    <p:animEffect transition="in" filter="fade">
                                      <p:cBhvr>
                                        <p:cTn id="75" dur="500"/>
                                        <p:tgtEl>
                                          <p:spTgt spid="51">
                                            <p:txEl>
                                              <p:pRg st="7" end="7"/>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51">
                                            <p:txEl>
                                              <p:pRg st="8" end="8"/>
                                            </p:txEl>
                                          </p:spTgt>
                                        </p:tgtEl>
                                        <p:attrNameLst>
                                          <p:attrName>style.visibility</p:attrName>
                                        </p:attrNameLst>
                                      </p:cBhvr>
                                      <p:to>
                                        <p:strVal val="visible"/>
                                      </p:to>
                                    </p:set>
                                    <p:animEffect transition="in" filter="fade">
                                      <p:cBhvr>
                                        <p:cTn id="78" dur="500"/>
                                        <p:tgtEl>
                                          <p:spTgt spid="51">
                                            <p:txEl>
                                              <p:pRg st="8" end="8"/>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fade">
                                      <p:cBhvr>
                                        <p:cTn id="84" dur="500"/>
                                        <p:tgtEl>
                                          <p:spTgt spid="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2">
                                            <p:txEl>
                                              <p:pRg st="7" end="7"/>
                                            </p:txEl>
                                          </p:spTgt>
                                        </p:tgtEl>
                                        <p:attrNameLst>
                                          <p:attrName>style.visibility</p:attrName>
                                        </p:attrNameLst>
                                      </p:cBhvr>
                                      <p:to>
                                        <p:strVal val="visible"/>
                                      </p:to>
                                    </p:set>
                                    <p:animEffect transition="in" filter="fade">
                                      <p:cBhvr>
                                        <p:cTn id="89" dur="500"/>
                                        <p:tgtEl>
                                          <p:spTgt spid="52">
                                            <p:txEl>
                                              <p:pRg st="7" end="7"/>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52">
                                            <p:txEl>
                                              <p:pRg st="8" end="8"/>
                                            </p:txEl>
                                          </p:spTgt>
                                        </p:tgtEl>
                                        <p:attrNameLst>
                                          <p:attrName>style.visibility</p:attrName>
                                        </p:attrNameLst>
                                      </p:cBhvr>
                                      <p:to>
                                        <p:strVal val="visible"/>
                                      </p:to>
                                    </p:set>
                                    <p:animEffect transition="in" filter="fade">
                                      <p:cBhvr>
                                        <p:cTn id="92" dur="500"/>
                                        <p:tgtEl>
                                          <p:spTgt spid="52">
                                            <p:txEl>
                                              <p:pRg st="8" end="8"/>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3">
                                            <p:txEl>
                                              <p:pRg st="8" end="8"/>
                                            </p:txEl>
                                          </p:spTgt>
                                        </p:tgtEl>
                                        <p:attrNameLst>
                                          <p:attrName>style.visibility</p:attrName>
                                        </p:attrNameLst>
                                      </p:cBhvr>
                                      <p:to>
                                        <p:strVal val="visible"/>
                                      </p:to>
                                    </p:set>
                                    <p:animEffect transition="in" filter="fade">
                                      <p:cBhvr>
                                        <p:cTn id="97" dur="500"/>
                                        <p:tgtEl>
                                          <p:spTgt spid="5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8" grpId="0" animBg="1"/>
      <p:bldP spid="49" grpId="0"/>
      <p:bldP spid="50" grpId="0"/>
      <p:bldP spid="2" grpId="0"/>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2742" y="928413"/>
            <a:ext cx="4736364" cy="1016329"/>
          </a:xfrm>
        </p:spPr>
        <p:txBody>
          <a:bodyPr/>
          <a:lstStyle/>
          <a:p>
            <a:r>
              <a:rPr lang="en-AU" b="1" dirty="0">
                <a:latin typeface="+mn-lt"/>
              </a:rPr>
              <a:t>Typical architecture</a:t>
            </a:r>
            <a:br>
              <a:rPr lang="en-AU" dirty="0"/>
            </a:br>
            <a:r>
              <a:rPr lang="en-AU" sz="2856" dirty="0"/>
              <a:t>SaaS application</a:t>
            </a:r>
            <a:endParaRPr lang="en-AU" dirty="0"/>
          </a:p>
        </p:txBody>
      </p:sp>
      <p:sp>
        <p:nvSpPr>
          <p:cNvPr id="4" name="Text Placeholder 10"/>
          <p:cNvSpPr txBox="1">
            <a:spLocks/>
          </p:cNvSpPr>
          <p:nvPr/>
        </p:nvSpPr>
        <p:spPr>
          <a:xfrm>
            <a:off x="486365" y="2997953"/>
            <a:ext cx="4033720" cy="3142698"/>
          </a:xfrm>
          <a:prstGeom prst="rect">
            <a:avLst/>
          </a:prstGeom>
        </p:spPr>
        <p:txBody>
          <a:bodyPr vert="horz" wrap="square" lIns="93260" tIns="0" rIns="93260" bIns="9326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spcBef>
                <a:spcPts val="1020"/>
              </a:spcBef>
              <a:spcAft>
                <a:spcPts val="612"/>
              </a:spcAft>
            </a:pPr>
            <a:r>
              <a:rPr lang="en-AU" sz="1836" kern="0" dirty="0">
                <a:solidFill>
                  <a:srgbClr val="FFFFFF"/>
                </a:solidFill>
                <a:ea typeface="Segoe UI Black" panose="020B0A02040204020203" pitchFamily="34" charset="0"/>
              </a:rPr>
              <a:t>Suitable for smaller deployments</a:t>
            </a:r>
          </a:p>
          <a:p>
            <a:pPr marL="233149" indent="-233149" defTabSz="932597">
              <a:spcBef>
                <a:spcPts val="1020"/>
              </a:spcBef>
              <a:spcAft>
                <a:spcPts val="612"/>
              </a:spcAft>
            </a:pPr>
            <a:r>
              <a:rPr lang="en-AU" sz="1836" kern="0" dirty="0">
                <a:solidFill>
                  <a:srgbClr val="FFFFFF"/>
                </a:solidFill>
                <a:ea typeface="Segoe UI Black" panose="020B0A02040204020203" pitchFamily="34" charset="0"/>
              </a:rPr>
              <a:t>Reports are standardized across customers, so app just uploads a copy of the report at provisioning time</a:t>
            </a:r>
          </a:p>
          <a:p>
            <a:pPr marL="233149" indent="-233149" defTabSz="932597">
              <a:spcBef>
                <a:spcPts val="1020"/>
              </a:spcBef>
              <a:spcAft>
                <a:spcPts val="612"/>
              </a:spcAft>
            </a:pPr>
            <a:r>
              <a:rPr lang="en-AU" sz="1836" kern="0" dirty="0">
                <a:solidFill>
                  <a:srgbClr val="FFFFFF"/>
                </a:solidFill>
                <a:ea typeface="Segoe UI Black" panose="020B0A02040204020203" pitchFamily="34" charset="0"/>
              </a:rPr>
              <a:t>Database schemas are identical, chosen to stay under Azure SQL size limits</a:t>
            </a:r>
          </a:p>
          <a:p>
            <a:pPr marL="459822" lvl="1" indent="-233149" defTabSz="932597">
              <a:spcBef>
                <a:spcPts val="510"/>
              </a:spcBef>
              <a:spcAft>
                <a:spcPts val="612"/>
              </a:spcAft>
            </a:pPr>
            <a:r>
              <a:rPr lang="en-AU" sz="1632" kern="0" dirty="0">
                <a:solidFill>
                  <a:srgbClr val="FFFFFF"/>
                </a:solidFill>
                <a:ea typeface="Segoe UI Black" panose="020B0A02040204020203" pitchFamily="34" charset="0"/>
              </a:rPr>
              <a:t>Azure SQL maximum storage per database is 1TB (current P15 SKU)</a:t>
            </a:r>
          </a:p>
        </p:txBody>
      </p:sp>
      <p:sp>
        <p:nvSpPr>
          <p:cNvPr id="30" name="Rectangle 29"/>
          <p:cNvSpPr/>
          <p:nvPr/>
        </p:nvSpPr>
        <p:spPr>
          <a:xfrm>
            <a:off x="6037971" y="2818343"/>
            <a:ext cx="5402477" cy="2562870"/>
          </a:xfrm>
          <a:prstGeom prst="rect">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1" name="TextBox 30"/>
          <p:cNvSpPr txBox="1"/>
          <p:nvPr/>
        </p:nvSpPr>
        <p:spPr>
          <a:xfrm>
            <a:off x="6146310" y="2841371"/>
            <a:ext cx="2954540" cy="318286"/>
          </a:xfrm>
          <a:prstGeom prst="rect">
            <a:avLst/>
          </a:prstGeom>
          <a:noFill/>
        </p:spPr>
        <p:txBody>
          <a:bodyPr wrap="square" rtlCol="0">
            <a:spAutoFit/>
          </a:bodyPr>
          <a:lstStyle/>
          <a:p>
            <a:pPr defTabSz="932597"/>
            <a:r>
              <a:rPr lang="en-US" sz="1428" b="1" dirty="0">
                <a:solidFill>
                  <a:srgbClr val="FFFFFF"/>
                </a:solidFill>
                <a:latin typeface="Segoe UI"/>
              </a:rPr>
              <a:t>Power BI Tenant (AAD)</a:t>
            </a:r>
          </a:p>
        </p:txBody>
      </p:sp>
      <p:sp>
        <p:nvSpPr>
          <p:cNvPr id="32" name="Rectangle 31"/>
          <p:cNvSpPr/>
          <p:nvPr/>
        </p:nvSpPr>
        <p:spPr>
          <a:xfrm>
            <a:off x="6306758" y="3168326"/>
            <a:ext cx="4949971" cy="2044285"/>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3" name="TextBox 32"/>
          <p:cNvSpPr txBox="1"/>
          <p:nvPr/>
        </p:nvSpPr>
        <p:spPr>
          <a:xfrm>
            <a:off x="6825593" y="4774279"/>
            <a:ext cx="2246499" cy="318286"/>
          </a:xfrm>
          <a:prstGeom prst="rect">
            <a:avLst/>
          </a:prstGeom>
          <a:noFill/>
        </p:spPr>
        <p:txBody>
          <a:bodyPr wrap="square" rtlCol="0">
            <a:spAutoFit/>
          </a:bodyPr>
          <a:lstStyle/>
          <a:p>
            <a:pPr defTabSz="932597"/>
            <a:r>
              <a:rPr lang="en-US" sz="1428" dirty="0">
                <a:solidFill>
                  <a:prstClr val="black"/>
                </a:solidFill>
                <a:latin typeface="Segoe UI"/>
              </a:rPr>
              <a:t>Report 1 with RLS</a:t>
            </a:r>
          </a:p>
        </p:txBody>
      </p:sp>
      <p:cxnSp>
        <p:nvCxnSpPr>
          <p:cNvPr id="34" name="Straight Connector 33"/>
          <p:cNvCxnSpPr/>
          <p:nvPr/>
        </p:nvCxnSpPr>
        <p:spPr>
          <a:xfrm>
            <a:off x="8520069" y="4143634"/>
            <a:ext cx="58078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p:cNvCxnSpPr>
          <p:nvPr/>
        </p:nvCxnSpPr>
        <p:spPr>
          <a:xfrm>
            <a:off x="7827759" y="1329667"/>
            <a:ext cx="5978" cy="1432349"/>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3184" y="1317935"/>
            <a:ext cx="5978" cy="1401967"/>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37971" y="2214847"/>
            <a:ext cx="5402477" cy="318286"/>
          </a:xfrm>
          <a:prstGeom prst="rect">
            <a:avLst/>
          </a:prstGeom>
          <a:solidFill>
            <a:schemeClr val="accent3"/>
          </a:solidFill>
        </p:spPr>
        <p:txBody>
          <a:bodyPr wrap="square" rtlCol="0">
            <a:spAutoFit/>
          </a:bodyPr>
          <a:lstStyle/>
          <a:p>
            <a:pPr algn="ctr" defTabSz="932597"/>
            <a:r>
              <a:rPr lang="en-US" sz="1428" b="1" dirty="0">
                <a:solidFill>
                  <a:prstClr val="black"/>
                </a:solidFill>
                <a:latin typeface="Segoe UI"/>
              </a:rPr>
              <a:t>Application Driven Row Level Security</a:t>
            </a:r>
          </a:p>
        </p:txBody>
      </p:sp>
      <p:sp>
        <p:nvSpPr>
          <p:cNvPr id="38" name="TextBox 37"/>
          <p:cNvSpPr txBox="1"/>
          <p:nvPr/>
        </p:nvSpPr>
        <p:spPr>
          <a:xfrm>
            <a:off x="6037971" y="1611350"/>
            <a:ext cx="5402476" cy="318286"/>
          </a:xfrm>
          <a:prstGeom prst="rect">
            <a:avLst/>
          </a:prstGeom>
          <a:solidFill>
            <a:schemeClr val="accent1"/>
          </a:solidFill>
        </p:spPr>
        <p:txBody>
          <a:bodyPr wrap="square" rtlCol="0">
            <a:spAutoFit/>
          </a:bodyPr>
          <a:lstStyle/>
          <a:p>
            <a:pPr algn="ctr" defTabSz="932597"/>
            <a:r>
              <a:rPr lang="en-US" sz="1428" b="1" dirty="0">
                <a:solidFill>
                  <a:srgbClr val="FFFFFF"/>
                </a:solidFill>
                <a:latin typeface="Segoe UI"/>
              </a:rPr>
              <a:t>Application UI/Permission Logic</a:t>
            </a:r>
          </a:p>
        </p:txBody>
      </p:sp>
      <p:sp>
        <p:nvSpPr>
          <p:cNvPr id="39" name="TextBox 38"/>
          <p:cNvSpPr txBox="1"/>
          <p:nvPr/>
        </p:nvSpPr>
        <p:spPr>
          <a:xfrm>
            <a:off x="6404939" y="1015763"/>
            <a:ext cx="4555409" cy="318286"/>
          </a:xfrm>
          <a:prstGeom prst="rect">
            <a:avLst/>
          </a:prstGeom>
          <a:solidFill>
            <a:schemeClr val="bg1">
              <a:lumMod val="95000"/>
            </a:schemeClr>
          </a:solidFill>
        </p:spPr>
        <p:txBody>
          <a:bodyPr wrap="square" rtlCol="0">
            <a:spAutoFit/>
          </a:bodyPr>
          <a:lstStyle/>
          <a:p>
            <a:pPr algn="ctr" defTabSz="932597"/>
            <a:r>
              <a:rPr lang="en-US" sz="1428" b="1" dirty="0">
                <a:solidFill>
                  <a:prstClr val="black"/>
                </a:solidFill>
                <a:latin typeface="Segoe UI"/>
              </a:rPr>
              <a:t>Application User</a:t>
            </a:r>
          </a:p>
        </p:txBody>
      </p:sp>
      <p:sp>
        <p:nvSpPr>
          <p:cNvPr id="40" name="TextBox 39"/>
          <p:cNvSpPr txBox="1"/>
          <p:nvPr/>
        </p:nvSpPr>
        <p:spPr>
          <a:xfrm>
            <a:off x="8921855" y="4756376"/>
            <a:ext cx="2223931" cy="318286"/>
          </a:xfrm>
          <a:prstGeom prst="rect">
            <a:avLst/>
          </a:prstGeom>
          <a:noFill/>
        </p:spPr>
        <p:txBody>
          <a:bodyPr wrap="square" rtlCol="0">
            <a:spAutoFit/>
          </a:bodyPr>
          <a:lstStyle/>
          <a:p>
            <a:pPr defTabSz="932597"/>
            <a:r>
              <a:rPr lang="en-US" sz="1428" dirty="0">
                <a:solidFill>
                  <a:prstClr val="black"/>
                </a:solidFill>
                <a:latin typeface="Segoe UI"/>
              </a:rPr>
              <a:t>Azure SQL for all tenants</a:t>
            </a:r>
          </a:p>
        </p:txBody>
      </p:sp>
      <p:sp>
        <p:nvSpPr>
          <p:cNvPr id="41" name="Freeform 34"/>
          <p:cNvSpPr/>
          <p:nvPr/>
        </p:nvSpPr>
        <p:spPr>
          <a:xfrm>
            <a:off x="8377846" y="211322"/>
            <a:ext cx="609593" cy="695880"/>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black"/>
              </a:solidFill>
              <a:latin typeface="Segoe UI"/>
            </a:endParaRPr>
          </a:p>
        </p:txBody>
      </p:sp>
      <p:sp>
        <p:nvSpPr>
          <p:cNvPr id="42" name="TextBox 41"/>
          <p:cNvSpPr txBox="1"/>
          <p:nvPr/>
        </p:nvSpPr>
        <p:spPr>
          <a:xfrm>
            <a:off x="9708342" y="3894483"/>
            <a:ext cx="650958" cy="71360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lnSpc>
                <a:spcPct val="90000"/>
              </a:lnSpc>
              <a:spcAft>
                <a:spcPts val="612"/>
              </a:spcAft>
            </a:pPr>
            <a:endParaRPr lang="en-US" sz="8159"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 name="Group 42"/>
          <p:cNvGrpSpPr/>
          <p:nvPr/>
        </p:nvGrpSpPr>
        <p:grpSpPr>
          <a:xfrm>
            <a:off x="7286228" y="3922564"/>
            <a:ext cx="695473" cy="582628"/>
            <a:chOff x="7413678" y="3759975"/>
            <a:chExt cx="681898" cy="571256"/>
          </a:xfrm>
        </p:grpSpPr>
        <p:sp>
          <p:nvSpPr>
            <p:cNvPr id="44" name="Rounded Rectangle 27"/>
            <p:cNvSpPr/>
            <p:nvPr/>
          </p:nvSpPr>
          <p:spPr>
            <a:xfrm>
              <a:off x="7413678" y="3759975"/>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5" name="Freeform 28"/>
            <p:cNvSpPr/>
            <p:nvPr/>
          </p:nvSpPr>
          <p:spPr bwMode="auto">
            <a:xfrm>
              <a:off x="7607579" y="3869554"/>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6" name="TextBox 45"/>
          <p:cNvSpPr txBox="1"/>
          <p:nvPr/>
        </p:nvSpPr>
        <p:spPr>
          <a:xfrm>
            <a:off x="6312442" y="3192622"/>
            <a:ext cx="2759650" cy="318286"/>
          </a:xfrm>
          <a:prstGeom prst="rect">
            <a:avLst/>
          </a:prstGeom>
          <a:noFill/>
        </p:spPr>
        <p:txBody>
          <a:bodyPr wrap="square" rtlCol="0">
            <a:spAutoFit/>
          </a:bodyPr>
          <a:lstStyle/>
          <a:p>
            <a:pPr defTabSz="932597"/>
            <a:r>
              <a:rPr lang="en-US" sz="1428" b="1" dirty="0">
                <a:solidFill>
                  <a:prstClr val="black"/>
                </a:solidFill>
                <a:latin typeface="Segoe UI"/>
              </a:rPr>
              <a:t>PBI Group 1</a:t>
            </a:r>
          </a:p>
        </p:txBody>
      </p:sp>
      <p:cxnSp>
        <p:nvCxnSpPr>
          <p:cNvPr id="47" name="Straight Arrow Connector 46"/>
          <p:cNvCxnSpPr>
            <a:cxnSpLocks/>
          </p:cNvCxnSpPr>
          <p:nvPr/>
        </p:nvCxnSpPr>
        <p:spPr>
          <a:xfrm flipH="1" flipV="1">
            <a:off x="10027844" y="5256551"/>
            <a:ext cx="5977" cy="600875"/>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037971" y="5849465"/>
            <a:ext cx="5457661" cy="943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9" name="TextBox 48"/>
          <p:cNvSpPr txBox="1"/>
          <p:nvPr/>
        </p:nvSpPr>
        <p:spPr>
          <a:xfrm>
            <a:off x="6117552" y="5877854"/>
            <a:ext cx="2954540" cy="318286"/>
          </a:xfrm>
          <a:prstGeom prst="rect">
            <a:avLst/>
          </a:prstGeom>
          <a:noFill/>
        </p:spPr>
        <p:txBody>
          <a:bodyPr wrap="square" rtlCol="0">
            <a:spAutoFit/>
          </a:bodyPr>
          <a:lstStyle/>
          <a:p>
            <a:pPr defTabSz="932597"/>
            <a:r>
              <a:rPr lang="en-US" sz="1428" b="1" dirty="0">
                <a:solidFill>
                  <a:srgbClr val="FFFFFF"/>
                </a:solidFill>
                <a:latin typeface="Segoe UI"/>
              </a:rPr>
              <a:t>Storage</a:t>
            </a:r>
          </a:p>
        </p:txBody>
      </p:sp>
      <p:sp>
        <p:nvSpPr>
          <p:cNvPr id="50" name="TextBox 49"/>
          <p:cNvSpPr txBox="1"/>
          <p:nvPr/>
        </p:nvSpPr>
        <p:spPr>
          <a:xfrm>
            <a:off x="6306758" y="6320945"/>
            <a:ext cx="840404" cy="318286"/>
          </a:xfrm>
          <a:prstGeom prst="rect">
            <a:avLst/>
          </a:prstGeom>
          <a:noFill/>
        </p:spPr>
        <p:txBody>
          <a:bodyPr wrap="square" rtlCol="0">
            <a:spAutoFit/>
          </a:bodyPr>
          <a:lstStyle/>
          <a:p>
            <a:pPr defTabSz="932597"/>
            <a:r>
              <a:rPr lang="en-US" sz="1428" dirty="0">
                <a:solidFill>
                  <a:srgbClr val="FFFFFF"/>
                </a:solidFill>
                <a:latin typeface="Segoe UI"/>
              </a:rPr>
              <a:t>Blob</a:t>
            </a:r>
          </a:p>
        </p:txBody>
      </p:sp>
      <p:sp>
        <p:nvSpPr>
          <p:cNvPr id="51" name="TextBox 50"/>
          <p:cNvSpPr txBox="1"/>
          <p:nvPr/>
        </p:nvSpPr>
        <p:spPr>
          <a:xfrm>
            <a:off x="7398866" y="6320945"/>
            <a:ext cx="1298956" cy="318286"/>
          </a:xfrm>
          <a:prstGeom prst="rect">
            <a:avLst/>
          </a:prstGeom>
          <a:noFill/>
        </p:spPr>
        <p:txBody>
          <a:bodyPr wrap="square" rtlCol="0">
            <a:spAutoFit/>
          </a:bodyPr>
          <a:lstStyle/>
          <a:p>
            <a:pPr defTabSz="932597"/>
            <a:r>
              <a:rPr lang="en-US" sz="1428" dirty="0">
                <a:solidFill>
                  <a:srgbClr val="FFFFFF"/>
                </a:solidFill>
                <a:latin typeface="Segoe UI"/>
              </a:rPr>
              <a:t>Table Storage</a:t>
            </a:r>
          </a:p>
        </p:txBody>
      </p:sp>
      <p:sp>
        <p:nvSpPr>
          <p:cNvPr id="52" name="TextBox 51"/>
          <p:cNvSpPr txBox="1"/>
          <p:nvPr/>
        </p:nvSpPr>
        <p:spPr>
          <a:xfrm>
            <a:off x="8921856" y="6335479"/>
            <a:ext cx="1298956" cy="318286"/>
          </a:xfrm>
          <a:prstGeom prst="rect">
            <a:avLst/>
          </a:prstGeom>
          <a:noFill/>
        </p:spPr>
        <p:txBody>
          <a:bodyPr wrap="square" rtlCol="0">
            <a:spAutoFit/>
          </a:bodyPr>
          <a:lstStyle/>
          <a:p>
            <a:pPr defTabSz="932597"/>
            <a:r>
              <a:rPr lang="en-US" sz="1428" dirty="0">
                <a:solidFill>
                  <a:srgbClr val="FFFFFF"/>
                </a:solidFill>
                <a:latin typeface="Segoe UI"/>
              </a:rPr>
              <a:t>Data Lake</a:t>
            </a:r>
          </a:p>
        </p:txBody>
      </p:sp>
      <p:sp>
        <p:nvSpPr>
          <p:cNvPr id="53" name="TextBox 52"/>
          <p:cNvSpPr txBox="1"/>
          <p:nvPr/>
        </p:nvSpPr>
        <p:spPr>
          <a:xfrm>
            <a:off x="10220812" y="6329299"/>
            <a:ext cx="1298956" cy="318286"/>
          </a:xfrm>
          <a:prstGeom prst="rect">
            <a:avLst/>
          </a:prstGeom>
          <a:noFill/>
        </p:spPr>
        <p:txBody>
          <a:bodyPr wrap="square" rtlCol="0">
            <a:spAutoFit/>
          </a:bodyPr>
          <a:lstStyle/>
          <a:p>
            <a:pPr defTabSz="932597"/>
            <a:r>
              <a:rPr lang="en-US" sz="1428" dirty="0">
                <a:solidFill>
                  <a:srgbClr val="FFFFFF"/>
                </a:solidFill>
                <a:latin typeface="Segoe UI"/>
              </a:rPr>
              <a:t>Others…</a:t>
            </a:r>
          </a:p>
        </p:txBody>
      </p:sp>
      <p:sp>
        <p:nvSpPr>
          <p:cNvPr id="54" name="TextBox 53"/>
          <p:cNvSpPr txBox="1"/>
          <p:nvPr/>
        </p:nvSpPr>
        <p:spPr>
          <a:xfrm>
            <a:off x="10119944" y="5463041"/>
            <a:ext cx="840404" cy="318286"/>
          </a:xfrm>
          <a:prstGeom prst="rect">
            <a:avLst/>
          </a:prstGeom>
          <a:noFill/>
        </p:spPr>
        <p:txBody>
          <a:bodyPr wrap="square" rtlCol="0">
            <a:spAutoFit/>
          </a:bodyPr>
          <a:lstStyle/>
          <a:p>
            <a:pPr defTabSz="932597"/>
            <a:r>
              <a:rPr lang="en-US" sz="1428" b="1" dirty="0">
                <a:solidFill>
                  <a:srgbClr val="002050"/>
                </a:solidFill>
                <a:latin typeface="Segoe UI"/>
              </a:rPr>
              <a:t>ETL</a:t>
            </a:r>
          </a:p>
        </p:txBody>
      </p:sp>
    </p:spTree>
    <p:extLst>
      <p:ext uri="{BB962C8B-B14F-4D97-AF65-F5344CB8AC3E}">
        <p14:creationId xmlns:p14="http://schemas.microsoft.com/office/powerpoint/2010/main" val="229299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2742" y="928413"/>
            <a:ext cx="4736364" cy="1535054"/>
          </a:xfrm>
        </p:spPr>
        <p:txBody>
          <a:bodyPr/>
          <a:lstStyle/>
          <a:p>
            <a:r>
              <a:rPr lang="en-AU" b="1" dirty="0">
                <a:latin typeface="+mn-lt"/>
              </a:rPr>
              <a:t>Typical multi-tenant architecture</a:t>
            </a:r>
            <a:br>
              <a:rPr lang="en-AU" dirty="0"/>
            </a:br>
            <a:r>
              <a:rPr lang="en-AU" sz="2856" dirty="0"/>
              <a:t>SaaS application</a:t>
            </a:r>
            <a:endParaRPr lang="en-AU" dirty="0"/>
          </a:p>
        </p:txBody>
      </p:sp>
      <p:sp>
        <p:nvSpPr>
          <p:cNvPr id="4" name="Text Placeholder 10"/>
          <p:cNvSpPr txBox="1">
            <a:spLocks/>
          </p:cNvSpPr>
          <p:nvPr/>
        </p:nvSpPr>
        <p:spPr>
          <a:xfrm>
            <a:off x="486365" y="2997953"/>
            <a:ext cx="4033720" cy="3142698"/>
          </a:xfrm>
          <a:prstGeom prst="rect">
            <a:avLst/>
          </a:prstGeom>
        </p:spPr>
        <p:txBody>
          <a:bodyPr vert="horz" wrap="square" lIns="93260" tIns="0" rIns="93260" bIns="9326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spcBef>
                <a:spcPts val="1020"/>
              </a:spcBef>
              <a:spcAft>
                <a:spcPts val="612"/>
              </a:spcAft>
            </a:pPr>
            <a:r>
              <a:rPr lang="en-AU" sz="1836" kern="0" dirty="0">
                <a:solidFill>
                  <a:srgbClr val="FFFFFF"/>
                </a:solidFill>
                <a:ea typeface="Segoe UI Black" panose="020B0A02040204020203" pitchFamily="34" charset="0"/>
              </a:rPr>
              <a:t>Isolates tenant data physically</a:t>
            </a:r>
          </a:p>
          <a:p>
            <a:pPr marL="233149" indent="-233149" defTabSz="932597">
              <a:spcBef>
                <a:spcPts val="1020"/>
              </a:spcBef>
              <a:spcAft>
                <a:spcPts val="612"/>
              </a:spcAft>
            </a:pPr>
            <a:r>
              <a:rPr lang="en-AU" sz="1836" kern="0" dirty="0">
                <a:solidFill>
                  <a:srgbClr val="FFFFFF"/>
                </a:solidFill>
                <a:ea typeface="Segoe UI Black" panose="020B0A02040204020203" pitchFamily="34" charset="0"/>
              </a:rPr>
              <a:t>Isolates user data within tenant with RLS</a:t>
            </a:r>
          </a:p>
          <a:p>
            <a:pPr marL="233149" indent="-233149" defTabSz="932597">
              <a:spcBef>
                <a:spcPts val="1020"/>
              </a:spcBef>
              <a:spcAft>
                <a:spcPts val="612"/>
              </a:spcAft>
            </a:pPr>
            <a:r>
              <a:rPr lang="en-AU" sz="1836" kern="0" dirty="0">
                <a:solidFill>
                  <a:srgbClr val="FFFFFF"/>
                </a:solidFill>
                <a:ea typeface="Segoe UI Black" panose="020B0A02040204020203" pitchFamily="34" charset="0"/>
              </a:rPr>
              <a:t>Uses groups and/or AAD tenants for isolation</a:t>
            </a:r>
          </a:p>
          <a:p>
            <a:pPr marL="233149" indent="-233149" defTabSz="932597">
              <a:spcBef>
                <a:spcPts val="1020"/>
              </a:spcBef>
              <a:spcAft>
                <a:spcPts val="612"/>
              </a:spcAft>
            </a:pPr>
            <a:r>
              <a:rPr lang="en-AU" sz="1836" kern="0" dirty="0">
                <a:solidFill>
                  <a:srgbClr val="FFFFFF"/>
                </a:solidFill>
                <a:ea typeface="Segoe UI Black" panose="020B0A02040204020203" pitchFamily="34" charset="0"/>
              </a:rPr>
              <a:t>Application logic routes users to their reporting resources</a:t>
            </a:r>
          </a:p>
          <a:p>
            <a:pPr marL="233149" indent="-233149" defTabSz="932597">
              <a:spcBef>
                <a:spcPts val="1020"/>
              </a:spcBef>
              <a:spcAft>
                <a:spcPts val="612"/>
              </a:spcAft>
            </a:pPr>
            <a:endParaRPr lang="en-AU" sz="1836" kern="0" dirty="0">
              <a:solidFill>
                <a:srgbClr val="FFFFFF"/>
              </a:solidFill>
              <a:ea typeface="Segoe UI Black" panose="020B0A02040204020203" pitchFamily="34" charset="0"/>
            </a:endParaRPr>
          </a:p>
        </p:txBody>
      </p:sp>
      <p:cxnSp>
        <p:nvCxnSpPr>
          <p:cNvPr id="35" name="Straight Arrow Connector 34"/>
          <p:cNvCxnSpPr>
            <a:cxnSpLocks/>
          </p:cNvCxnSpPr>
          <p:nvPr/>
        </p:nvCxnSpPr>
        <p:spPr>
          <a:xfrm>
            <a:off x="7827759" y="1329667"/>
            <a:ext cx="5978" cy="1432349"/>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3184" y="1317935"/>
            <a:ext cx="5978" cy="1401967"/>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37971" y="2214847"/>
            <a:ext cx="5402477" cy="318286"/>
          </a:xfrm>
          <a:prstGeom prst="rect">
            <a:avLst/>
          </a:prstGeom>
          <a:solidFill>
            <a:schemeClr val="accent3"/>
          </a:solidFill>
        </p:spPr>
        <p:txBody>
          <a:bodyPr wrap="square" rtlCol="0">
            <a:spAutoFit/>
          </a:bodyPr>
          <a:lstStyle/>
          <a:p>
            <a:pPr algn="ctr" defTabSz="932597"/>
            <a:r>
              <a:rPr lang="en-US" sz="1428" b="1" dirty="0">
                <a:solidFill>
                  <a:prstClr val="black"/>
                </a:solidFill>
                <a:latin typeface="Segoe UI"/>
              </a:rPr>
              <a:t>Application Driven Row Level Security</a:t>
            </a:r>
          </a:p>
        </p:txBody>
      </p:sp>
      <p:sp>
        <p:nvSpPr>
          <p:cNvPr id="38" name="TextBox 37"/>
          <p:cNvSpPr txBox="1"/>
          <p:nvPr/>
        </p:nvSpPr>
        <p:spPr>
          <a:xfrm>
            <a:off x="6037971" y="1611350"/>
            <a:ext cx="5402476" cy="318286"/>
          </a:xfrm>
          <a:prstGeom prst="rect">
            <a:avLst/>
          </a:prstGeom>
          <a:solidFill>
            <a:schemeClr val="accent1"/>
          </a:solidFill>
        </p:spPr>
        <p:txBody>
          <a:bodyPr wrap="square" rtlCol="0">
            <a:spAutoFit/>
          </a:bodyPr>
          <a:lstStyle/>
          <a:p>
            <a:pPr algn="ctr" defTabSz="932597"/>
            <a:r>
              <a:rPr lang="en-US" sz="1428" b="1" dirty="0">
                <a:solidFill>
                  <a:srgbClr val="FFFFFF"/>
                </a:solidFill>
                <a:latin typeface="Segoe UI"/>
              </a:rPr>
              <a:t>Application UI/Permission Logic</a:t>
            </a:r>
          </a:p>
        </p:txBody>
      </p:sp>
      <p:sp>
        <p:nvSpPr>
          <p:cNvPr id="39" name="TextBox 38"/>
          <p:cNvSpPr txBox="1"/>
          <p:nvPr/>
        </p:nvSpPr>
        <p:spPr>
          <a:xfrm>
            <a:off x="6404939" y="1015763"/>
            <a:ext cx="4555409" cy="318286"/>
          </a:xfrm>
          <a:prstGeom prst="rect">
            <a:avLst/>
          </a:prstGeom>
          <a:solidFill>
            <a:schemeClr val="bg1">
              <a:lumMod val="95000"/>
            </a:schemeClr>
          </a:solidFill>
        </p:spPr>
        <p:txBody>
          <a:bodyPr wrap="square" rtlCol="0">
            <a:spAutoFit/>
          </a:bodyPr>
          <a:lstStyle/>
          <a:p>
            <a:pPr algn="ctr" defTabSz="932597"/>
            <a:r>
              <a:rPr lang="en-US" sz="1428" b="1" dirty="0">
                <a:solidFill>
                  <a:prstClr val="black"/>
                </a:solidFill>
                <a:latin typeface="Segoe UI"/>
              </a:rPr>
              <a:t>Application User</a:t>
            </a:r>
          </a:p>
        </p:txBody>
      </p:sp>
      <p:sp>
        <p:nvSpPr>
          <p:cNvPr id="41" name="Freeform 34"/>
          <p:cNvSpPr/>
          <p:nvPr/>
        </p:nvSpPr>
        <p:spPr>
          <a:xfrm>
            <a:off x="8377846" y="211322"/>
            <a:ext cx="609593" cy="695880"/>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black"/>
              </a:solidFill>
              <a:latin typeface="Segoe UI"/>
            </a:endParaRPr>
          </a:p>
        </p:txBody>
      </p:sp>
      <p:sp>
        <p:nvSpPr>
          <p:cNvPr id="54" name="TextBox 53"/>
          <p:cNvSpPr txBox="1"/>
          <p:nvPr/>
        </p:nvSpPr>
        <p:spPr>
          <a:xfrm>
            <a:off x="10119944" y="5463041"/>
            <a:ext cx="840404" cy="318286"/>
          </a:xfrm>
          <a:prstGeom prst="rect">
            <a:avLst/>
          </a:prstGeom>
          <a:noFill/>
        </p:spPr>
        <p:txBody>
          <a:bodyPr wrap="square" rtlCol="0">
            <a:spAutoFit/>
          </a:bodyPr>
          <a:lstStyle/>
          <a:p>
            <a:pPr defTabSz="932597"/>
            <a:r>
              <a:rPr lang="en-US" sz="1428" b="1" dirty="0">
                <a:solidFill>
                  <a:srgbClr val="002050"/>
                </a:solidFill>
                <a:latin typeface="Segoe UI"/>
              </a:rPr>
              <a:t>ETL</a:t>
            </a:r>
          </a:p>
        </p:txBody>
      </p:sp>
      <p:sp>
        <p:nvSpPr>
          <p:cNvPr id="29" name="Rectangle 28"/>
          <p:cNvSpPr/>
          <p:nvPr/>
        </p:nvSpPr>
        <p:spPr>
          <a:xfrm>
            <a:off x="6151828" y="2953399"/>
            <a:ext cx="5402477" cy="2562870"/>
          </a:xfrm>
          <a:prstGeom prst="rect">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55" name="Rectangle 54"/>
          <p:cNvSpPr/>
          <p:nvPr/>
        </p:nvSpPr>
        <p:spPr>
          <a:xfrm>
            <a:off x="6037971" y="2818343"/>
            <a:ext cx="5402477" cy="2562870"/>
          </a:xfrm>
          <a:prstGeom prst="rect">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56" name="TextBox 55"/>
          <p:cNvSpPr txBox="1"/>
          <p:nvPr/>
        </p:nvSpPr>
        <p:spPr>
          <a:xfrm>
            <a:off x="6146310" y="2841371"/>
            <a:ext cx="2954540" cy="318286"/>
          </a:xfrm>
          <a:prstGeom prst="rect">
            <a:avLst/>
          </a:prstGeom>
          <a:noFill/>
        </p:spPr>
        <p:txBody>
          <a:bodyPr wrap="square" rtlCol="0">
            <a:spAutoFit/>
          </a:bodyPr>
          <a:lstStyle/>
          <a:p>
            <a:pPr defTabSz="932597"/>
            <a:r>
              <a:rPr lang="en-US" sz="1428" b="1" dirty="0">
                <a:solidFill>
                  <a:srgbClr val="FFFFFF"/>
                </a:solidFill>
                <a:latin typeface="Segoe UI"/>
              </a:rPr>
              <a:t>PBI Tenant (AAD)</a:t>
            </a:r>
          </a:p>
        </p:txBody>
      </p:sp>
      <p:sp>
        <p:nvSpPr>
          <p:cNvPr id="57" name="Rectangle 56"/>
          <p:cNvSpPr/>
          <p:nvPr/>
        </p:nvSpPr>
        <p:spPr>
          <a:xfrm>
            <a:off x="6264223" y="3163691"/>
            <a:ext cx="2362971" cy="2044285"/>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58" name="TextBox 57"/>
          <p:cNvSpPr txBox="1"/>
          <p:nvPr/>
        </p:nvSpPr>
        <p:spPr>
          <a:xfrm>
            <a:off x="6343088" y="4377107"/>
            <a:ext cx="2246499" cy="254262"/>
          </a:xfrm>
          <a:prstGeom prst="rect">
            <a:avLst/>
          </a:prstGeom>
          <a:noFill/>
        </p:spPr>
        <p:txBody>
          <a:bodyPr wrap="square" rtlCol="0">
            <a:spAutoFit/>
          </a:bodyPr>
          <a:lstStyle/>
          <a:p>
            <a:pPr defTabSz="932597"/>
            <a:r>
              <a:rPr lang="en-US" sz="1020" dirty="0">
                <a:solidFill>
                  <a:prstClr val="black"/>
                </a:solidFill>
                <a:latin typeface="Segoe UI"/>
              </a:rPr>
              <a:t>Copy of Report 1 with RLS</a:t>
            </a:r>
          </a:p>
        </p:txBody>
      </p:sp>
      <p:cxnSp>
        <p:nvCxnSpPr>
          <p:cNvPr id="59" name="Straight Connector 58"/>
          <p:cNvCxnSpPr>
            <a:cxnSpLocks/>
          </p:cNvCxnSpPr>
          <p:nvPr/>
        </p:nvCxnSpPr>
        <p:spPr>
          <a:xfrm>
            <a:off x="7236064" y="3866236"/>
            <a:ext cx="199342"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343088" y="4694891"/>
            <a:ext cx="2223931" cy="254262"/>
          </a:xfrm>
          <a:prstGeom prst="rect">
            <a:avLst/>
          </a:prstGeom>
          <a:noFill/>
        </p:spPr>
        <p:txBody>
          <a:bodyPr wrap="square" rtlCol="0">
            <a:spAutoFit/>
          </a:bodyPr>
          <a:lstStyle/>
          <a:p>
            <a:pPr defTabSz="932597"/>
            <a:r>
              <a:rPr lang="en-US" sz="1020" dirty="0">
                <a:solidFill>
                  <a:prstClr val="black"/>
                </a:solidFill>
                <a:latin typeface="Segoe UI"/>
              </a:rPr>
              <a:t>Azure SQL for Tenant 1</a:t>
            </a:r>
          </a:p>
        </p:txBody>
      </p:sp>
      <p:sp>
        <p:nvSpPr>
          <p:cNvPr id="61" name="TextBox 60"/>
          <p:cNvSpPr txBox="1"/>
          <p:nvPr/>
        </p:nvSpPr>
        <p:spPr>
          <a:xfrm>
            <a:off x="7684791" y="3689678"/>
            <a:ext cx="363552" cy="393641"/>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lnSpc>
                <a:spcPct val="90000"/>
              </a:lnSpc>
              <a:spcAft>
                <a:spcPts val="612"/>
              </a:spcAft>
            </a:pPr>
            <a:endParaRPr lang="en-US" sz="8159"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2" name="Group 61"/>
          <p:cNvGrpSpPr/>
          <p:nvPr/>
        </p:nvGrpSpPr>
        <p:grpSpPr>
          <a:xfrm>
            <a:off x="6520400" y="3635713"/>
            <a:ext cx="541531" cy="477437"/>
            <a:chOff x="7413678" y="3759975"/>
            <a:chExt cx="681898" cy="571256"/>
          </a:xfrm>
        </p:grpSpPr>
        <p:sp>
          <p:nvSpPr>
            <p:cNvPr id="63" name="Rounded Rectangle 27"/>
            <p:cNvSpPr/>
            <p:nvPr/>
          </p:nvSpPr>
          <p:spPr>
            <a:xfrm>
              <a:off x="7413678" y="3759975"/>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64" name="Freeform 28"/>
            <p:cNvSpPr/>
            <p:nvPr/>
          </p:nvSpPr>
          <p:spPr bwMode="auto">
            <a:xfrm>
              <a:off x="7607579" y="3869554"/>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 name="TextBox 64"/>
          <p:cNvSpPr txBox="1"/>
          <p:nvPr/>
        </p:nvSpPr>
        <p:spPr>
          <a:xfrm>
            <a:off x="6312443" y="3192622"/>
            <a:ext cx="2148090" cy="318286"/>
          </a:xfrm>
          <a:prstGeom prst="rect">
            <a:avLst/>
          </a:prstGeom>
          <a:noFill/>
        </p:spPr>
        <p:txBody>
          <a:bodyPr wrap="square" rtlCol="0">
            <a:spAutoFit/>
          </a:bodyPr>
          <a:lstStyle/>
          <a:p>
            <a:pPr defTabSz="932597"/>
            <a:r>
              <a:rPr lang="en-US" sz="1428" b="1" dirty="0">
                <a:solidFill>
                  <a:prstClr val="black"/>
                </a:solidFill>
                <a:latin typeface="Segoe UI"/>
              </a:rPr>
              <a:t>PBI Group 1</a:t>
            </a:r>
          </a:p>
        </p:txBody>
      </p:sp>
      <p:sp>
        <p:nvSpPr>
          <p:cNvPr id="66" name="Rectangle 65"/>
          <p:cNvSpPr/>
          <p:nvPr/>
        </p:nvSpPr>
        <p:spPr>
          <a:xfrm>
            <a:off x="8845145" y="3158828"/>
            <a:ext cx="2362971" cy="2044285"/>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67" name="TextBox 66"/>
          <p:cNvSpPr txBox="1"/>
          <p:nvPr/>
        </p:nvSpPr>
        <p:spPr>
          <a:xfrm>
            <a:off x="8924010" y="4372244"/>
            <a:ext cx="2246499" cy="254262"/>
          </a:xfrm>
          <a:prstGeom prst="rect">
            <a:avLst/>
          </a:prstGeom>
          <a:noFill/>
        </p:spPr>
        <p:txBody>
          <a:bodyPr wrap="square" rtlCol="0">
            <a:spAutoFit/>
          </a:bodyPr>
          <a:lstStyle/>
          <a:p>
            <a:pPr defTabSz="932597"/>
            <a:r>
              <a:rPr lang="en-US" sz="1020" dirty="0">
                <a:solidFill>
                  <a:prstClr val="black"/>
                </a:solidFill>
                <a:latin typeface="Segoe UI"/>
              </a:rPr>
              <a:t>Copy of Report 1 with RLS</a:t>
            </a:r>
          </a:p>
        </p:txBody>
      </p:sp>
      <p:cxnSp>
        <p:nvCxnSpPr>
          <p:cNvPr id="68" name="Straight Connector 67"/>
          <p:cNvCxnSpPr>
            <a:cxnSpLocks/>
          </p:cNvCxnSpPr>
          <p:nvPr/>
        </p:nvCxnSpPr>
        <p:spPr>
          <a:xfrm>
            <a:off x="9816986" y="3861373"/>
            <a:ext cx="199342"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914664" y="4694891"/>
            <a:ext cx="2223931" cy="254262"/>
          </a:xfrm>
          <a:prstGeom prst="rect">
            <a:avLst/>
          </a:prstGeom>
          <a:noFill/>
        </p:spPr>
        <p:txBody>
          <a:bodyPr wrap="square" rtlCol="0">
            <a:spAutoFit/>
          </a:bodyPr>
          <a:lstStyle/>
          <a:p>
            <a:pPr defTabSz="932597"/>
            <a:r>
              <a:rPr lang="en-US" sz="1020" dirty="0">
                <a:solidFill>
                  <a:prstClr val="black"/>
                </a:solidFill>
                <a:latin typeface="Segoe UI"/>
              </a:rPr>
              <a:t>Azure SQL for Tenant N</a:t>
            </a:r>
          </a:p>
        </p:txBody>
      </p:sp>
      <p:sp>
        <p:nvSpPr>
          <p:cNvPr id="70" name="TextBox 69"/>
          <p:cNvSpPr txBox="1"/>
          <p:nvPr/>
        </p:nvSpPr>
        <p:spPr>
          <a:xfrm>
            <a:off x="10265713" y="3684815"/>
            <a:ext cx="363552" cy="393641"/>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lnSpc>
                <a:spcPct val="90000"/>
              </a:lnSpc>
              <a:spcAft>
                <a:spcPts val="612"/>
              </a:spcAft>
            </a:pPr>
            <a:endParaRPr lang="en-US" sz="8159" dirty="0">
              <a:gradFill>
                <a:gsLst>
                  <a:gs pos="2917">
                    <a:prstClr val="black"/>
                  </a:gs>
                  <a:gs pos="30000">
                    <a:prstClr val="black"/>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Group 70"/>
          <p:cNvGrpSpPr/>
          <p:nvPr/>
        </p:nvGrpSpPr>
        <p:grpSpPr>
          <a:xfrm>
            <a:off x="9101322" y="3630851"/>
            <a:ext cx="541531" cy="477437"/>
            <a:chOff x="7413678" y="3759975"/>
            <a:chExt cx="681898" cy="571256"/>
          </a:xfrm>
        </p:grpSpPr>
        <p:sp>
          <p:nvSpPr>
            <p:cNvPr id="72" name="Rounded Rectangle 27"/>
            <p:cNvSpPr/>
            <p:nvPr/>
          </p:nvSpPr>
          <p:spPr>
            <a:xfrm>
              <a:off x="7413678" y="3759975"/>
              <a:ext cx="681898" cy="571256"/>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73" name="Freeform 28"/>
            <p:cNvSpPr/>
            <p:nvPr/>
          </p:nvSpPr>
          <p:spPr bwMode="auto">
            <a:xfrm>
              <a:off x="7607579" y="3869554"/>
              <a:ext cx="328538" cy="3472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TextBox 73"/>
          <p:cNvSpPr txBox="1"/>
          <p:nvPr/>
        </p:nvSpPr>
        <p:spPr>
          <a:xfrm>
            <a:off x="8921856" y="3203614"/>
            <a:ext cx="2148090" cy="318286"/>
          </a:xfrm>
          <a:prstGeom prst="rect">
            <a:avLst/>
          </a:prstGeom>
          <a:noFill/>
        </p:spPr>
        <p:txBody>
          <a:bodyPr wrap="square" rtlCol="0">
            <a:spAutoFit/>
          </a:bodyPr>
          <a:lstStyle/>
          <a:p>
            <a:pPr defTabSz="932597"/>
            <a:r>
              <a:rPr lang="en-US" sz="1428" b="1" dirty="0">
                <a:solidFill>
                  <a:prstClr val="black"/>
                </a:solidFill>
                <a:latin typeface="Segoe UI"/>
              </a:rPr>
              <a:t>PBI Group N</a:t>
            </a:r>
          </a:p>
        </p:txBody>
      </p:sp>
      <p:cxnSp>
        <p:nvCxnSpPr>
          <p:cNvPr id="47" name="Straight Arrow Connector 46"/>
          <p:cNvCxnSpPr>
            <a:cxnSpLocks/>
          </p:cNvCxnSpPr>
          <p:nvPr/>
        </p:nvCxnSpPr>
        <p:spPr>
          <a:xfrm flipH="1" flipV="1">
            <a:off x="10027844" y="5256551"/>
            <a:ext cx="5977" cy="600875"/>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037971" y="5849465"/>
            <a:ext cx="5457661" cy="943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9" name="TextBox 48"/>
          <p:cNvSpPr txBox="1"/>
          <p:nvPr/>
        </p:nvSpPr>
        <p:spPr>
          <a:xfrm>
            <a:off x="6117552" y="5877854"/>
            <a:ext cx="2954540" cy="318286"/>
          </a:xfrm>
          <a:prstGeom prst="rect">
            <a:avLst/>
          </a:prstGeom>
          <a:noFill/>
        </p:spPr>
        <p:txBody>
          <a:bodyPr wrap="square" rtlCol="0">
            <a:spAutoFit/>
          </a:bodyPr>
          <a:lstStyle/>
          <a:p>
            <a:pPr defTabSz="932597"/>
            <a:r>
              <a:rPr lang="en-US" sz="1428" b="1" dirty="0">
                <a:solidFill>
                  <a:srgbClr val="FFFFFF"/>
                </a:solidFill>
                <a:latin typeface="Segoe UI"/>
              </a:rPr>
              <a:t>Storage</a:t>
            </a:r>
          </a:p>
        </p:txBody>
      </p:sp>
      <p:sp>
        <p:nvSpPr>
          <p:cNvPr id="50" name="TextBox 49"/>
          <p:cNvSpPr txBox="1"/>
          <p:nvPr/>
        </p:nvSpPr>
        <p:spPr>
          <a:xfrm>
            <a:off x="6306758" y="6320945"/>
            <a:ext cx="840404" cy="318286"/>
          </a:xfrm>
          <a:prstGeom prst="rect">
            <a:avLst/>
          </a:prstGeom>
          <a:noFill/>
        </p:spPr>
        <p:txBody>
          <a:bodyPr wrap="square" rtlCol="0">
            <a:spAutoFit/>
          </a:bodyPr>
          <a:lstStyle/>
          <a:p>
            <a:pPr defTabSz="932597"/>
            <a:r>
              <a:rPr lang="en-US" sz="1428" dirty="0">
                <a:solidFill>
                  <a:srgbClr val="FFFFFF"/>
                </a:solidFill>
                <a:latin typeface="Segoe UI"/>
              </a:rPr>
              <a:t>Blob</a:t>
            </a:r>
          </a:p>
        </p:txBody>
      </p:sp>
      <p:sp>
        <p:nvSpPr>
          <p:cNvPr id="51" name="TextBox 50"/>
          <p:cNvSpPr txBox="1"/>
          <p:nvPr/>
        </p:nvSpPr>
        <p:spPr>
          <a:xfrm>
            <a:off x="7398866" y="6320945"/>
            <a:ext cx="1298956" cy="318286"/>
          </a:xfrm>
          <a:prstGeom prst="rect">
            <a:avLst/>
          </a:prstGeom>
          <a:noFill/>
        </p:spPr>
        <p:txBody>
          <a:bodyPr wrap="square" rtlCol="0">
            <a:spAutoFit/>
          </a:bodyPr>
          <a:lstStyle/>
          <a:p>
            <a:pPr defTabSz="932597"/>
            <a:r>
              <a:rPr lang="en-US" sz="1428" dirty="0">
                <a:solidFill>
                  <a:srgbClr val="FFFFFF"/>
                </a:solidFill>
                <a:latin typeface="Segoe UI"/>
              </a:rPr>
              <a:t>Table Storage</a:t>
            </a:r>
          </a:p>
        </p:txBody>
      </p:sp>
      <p:sp>
        <p:nvSpPr>
          <p:cNvPr id="52" name="TextBox 51"/>
          <p:cNvSpPr txBox="1"/>
          <p:nvPr/>
        </p:nvSpPr>
        <p:spPr>
          <a:xfrm>
            <a:off x="8921856" y="6335479"/>
            <a:ext cx="1298956" cy="318286"/>
          </a:xfrm>
          <a:prstGeom prst="rect">
            <a:avLst/>
          </a:prstGeom>
          <a:noFill/>
        </p:spPr>
        <p:txBody>
          <a:bodyPr wrap="square" rtlCol="0">
            <a:spAutoFit/>
          </a:bodyPr>
          <a:lstStyle/>
          <a:p>
            <a:pPr defTabSz="932597"/>
            <a:r>
              <a:rPr lang="en-US" sz="1428" dirty="0">
                <a:solidFill>
                  <a:srgbClr val="FFFFFF"/>
                </a:solidFill>
                <a:latin typeface="Segoe UI"/>
              </a:rPr>
              <a:t>Data Lake</a:t>
            </a:r>
          </a:p>
        </p:txBody>
      </p:sp>
      <p:sp>
        <p:nvSpPr>
          <p:cNvPr id="53" name="TextBox 52"/>
          <p:cNvSpPr txBox="1"/>
          <p:nvPr/>
        </p:nvSpPr>
        <p:spPr>
          <a:xfrm>
            <a:off x="10220812" y="6329299"/>
            <a:ext cx="1298956" cy="318286"/>
          </a:xfrm>
          <a:prstGeom prst="rect">
            <a:avLst/>
          </a:prstGeom>
          <a:noFill/>
        </p:spPr>
        <p:txBody>
          <a:bodyPr wrap="square" rtlCol="0">
            <a:spAutoFit/>
          </a:bodyPr>
          <a:lstStyle/>
          <a:p>
            <a:pPr defTabSz="932597"/>
            <a:r>
              <a:rPr lang="en-US" sz="1428" dirty="0">
                <a:solidFill>
                  <a:srgbClr val="FFFFFF"/>
                </a:solidFill>
                <a:latin typeface="Segoe UI"/>
              </a:rPr>
              <a:t>Others…</a:t>
            </a:r>
          </a:p>
        </p:txBody>
      </p:sp>
    </p:spTree>
    <p:extLst>
      <p:ext uri="{BB962C8B-B14F-4D97-AF65-F5344CB8AC3E}">
        <p14:creationId xmlns:p14="http://schemas.microsoft.com/office/powerpoint/2010/main" val="13868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2742" y="928413"/>
            <a:ext cx="4736364" cy="1535054"/>
          </a:xfrm>
        </p:spPr>
        <p:txBody>
          <a:bodyPr/>
          <a:lstStyle/>
          <a:p>
            <a:r>
              <a:rPr lang="en-AU" b="1" dirty="0">
                <a:latin typeface="+mn-lt"/>
              </a:rPr>
              <a:t>Typical multi-region architecture</a:t>
            </a:r>
            <a:br>
              <a:rPr lang="en-AU" dirty="0"/>
            </a:br>
            <a:r>
              <a:rPr lang="en-AU" sz="2856" dirty="0"/>
              <a:t>SaaS application</a:t>
            </a:r>
            <a:endParaRPr lang="en-AU" dirty="0"/>
          </a:p>
        </p:txBody>
      </p:sp>
      <p:sp>
        <p:nvSpPr>
          <p:cNvPr id="4" name="Text Placeholder 10"/>
          <p:cNvSpPr txBox="1">
            <a:spLocks/>
          </p:cNvSpPr>
          <p:nvPr/>
        </p:nvSpPr>
        <p:spPr>
          <a:xfrm>
            <a:off x="486365" y="2997953"/>
            <a:ext cx="4033720" cy="3142698"/>
          </a:xfrm>
          <a:prstGeom prst="rect">
            <a:avLst/>
          </a:prstGeom>
        </p:spPr>
        <p:txBody>
          <a:bodyPr vert="horz" wrap="square" lIns="93260" tIns="0" rIns="93260" bIns="9326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spcBef>
                <a:spcPts val="1020"/>
              </a:spcBef>
              <a:spcAft>
                <a:spcPts val="612"/>
              </a:spcAft>
            </a:pPr>
            <a:r>
              <a:rPr lang="en-AU" sz="1836" kern="0" dirty="0">
                <a:solidFill>
                  <a:srgbClr val="FFFFFF"/>
                </a:solidFill>
                <a:ea typeface="Segoe UI Black" panose="020B0A02040204020203" pitchFamily="34" charset="0"/>
              </a:rPr>
              <a:t>Supports global user base with region-specific compute and storage</a:t>
            </a:r>
          </a:p>
          <a:p>
            <a:pPr marL="233149" indent="-233149" defTabSz="932597">
              <a:spcBef>
                <a:spcPts val="1020"/>
              </a:spcBef>
              <a:spcAft>
                <a:spcPts val="612"/>
              </a:spcAft>
            </a:pPr>
            <a:r>
              <a:rPr lang="en-AU" sz="1836" kern="0" dirty="0">
                <a:solidFill>
                  <a:srgbClr val="FFFFFF"/>
                </a:solidFill>
                <a:ea typeface="Segoe UI Black" panose="020B0A02040204020203" pitchFamily="34" charset="0"/>
              </a:rPr>
              <a:t>Addresses network latency which can significantly affect customer’s perceived performance</a:t>
            </a:r>
          </a:p>
          <a:p>
            <a:pPr marL="233149" indent="-233149" defTabSz="932597">
              <a:spcBef>
                <a:spcPts val="1020"/>
              </a:spcBef>
              <a:spcAft>
                <a:spcPts val="612"/>
              </a:spcAft>
            </a:pPr>
            <a:r>
              <a:rPr lang="en-AU" sz="1836" kern="0" dirty="0">
                <a:solidFill>
                  <a:srgbClr val="FFFFFF"/>
                </a:solidFill>
                <a:ea typeface="Segoe UI Black" panose="020B0A02040204020203" pitchFamily="34" charset="0"/>
              </a:rPr>
              <a:t>Addresses regions that have law/compliance considerations</a:t>
            </a:r>
          </a:p>
          <a:p>
            <a:pPr marL="233149" indent="-233149" defTabSz="932597">
              <a:spcBef>
                <a:spcPts val="1020"/>
              </a:spcBef>
              <a:spcAft>
                <a:spcPts val="612"/>
              </a:spcAft>
            </a:pPr>
            <a:endParaRPr lang="en-AU" sz="1836" kern="0" dirty="0">
              <a:solidFill>
                <a:srgbClr val="FFFFFF"/>
              </a:solidFill>
              <a:ea typeface="Segoe UI Black" panose="020B0A02040204020203" pitchFamily="34" charset="0"/>
            </a:endParaRPr>
          </a:p>
        </p:txBody>
      </p:sp>
      <p:cxnSp>
        <p:nvCxnSpPr>
          <p:cNvPr id="35" name="Straight Arrow Connector 34"/>
          <p:cNvCxnSpPr>
            <a:cxnSpLocks/>
          </p:cNvCxnSpPr>
          <p:nvPr/>
        </p:nvCxnSpPr>
        <p:spPr>
          <a:xfrm>
            <a:off x="7827759" y="1329667"/>
            <a:ext cx="5978" cy="1432349"/>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9633184" y="1317935"/>
            <a:ext cx="5978" cy="1401967"/>
          </a:xfrm>
          <a:prstGeom prst="straightConnector1">
            <a:avLst/>
          </a:prstGeom>
          <a:ln w="5715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37971" y="2214847"/>
            <a:ext cx="5402477" cy="318286"/>
          </a:xfrm>
          <a:prstGeom prst="rect">
            <a:avLst/>
          </a:prstGeom>
          <a:solidFill>
            <a:schemeClr val="accent3"/>
          </a:solidFill>
        </p:spPr>
        <p:txBody>
          <a:bodyPr wrap="square" rtlCol="0">
            <a:spAutoFit/>
          </a:bodyPr>
          <a:lstStyle/>
          <a:p>
            <a:pPr algn="ctr" defTabSz="932597"/>
            <a:r>
              <a:rPr lang="en-US" sz="1428" b="1" dirty="0">
                <a:solidFill>
                  <a:prstClr val="black"/>
                </a:solidFill>
                <a:latin typeface="Segoe UI"/>
              </a:rPr>
              <a:t>Application Driven Row Level Security</a:t>
            </a:r>
          </a:p>
        </p:txBody>
      </p:sp>
      <p:sp>
        <p:nvSpPr>
          <p:cNvPr id="38" name="TextBox 37"/>
          <p:cNvSpPr txBox="1"/>
          <p:nvPr/>
        </p:nvSpPr>
        <p:spPr>
          <a:xfrm>
            <a:off x="6037971" y="1611350"/>
            <a:ext cx="5402476" cy="318286"/>
          </a:xfrm>
          <a:prstGeom prst="rect">
            <a:avLst/>
          </a:prstGeom>
          <a:solidFill>
            <a:schemeClr val="accent1"/>
          </a:solidFill>
        </p:spPr>
        <p:txBody>
          <a:bodyPr wrap="square" rtlCol="0">
            <a:spAutoFit/>
          </a:bodyPr>
          <a:lstStyle/>
          <a:p>
            <a:pPr algn="ctr" defTabSz="932597"/>
            <a:r>
              <a:rPr lang="en-US" sz="1428" b="1" dirty="0">
                <a:solidFill>
                  <a:srgbClr val="FFFFFF"/>
                </a:solidFill>
                <a:latin typeface="Segoe UI"/>
              </a:rPr>
              <a:t>Application UI/Permission Logic</a:t>
            </a:r>
          </a:p>
        </p:txBody>
      </p:sp>
      <p:sp>
        <p:nvSpPr>
          <p:cNvPr id="39" name="TextBox 38"/>
          <p:cNvSpPr txBox="1"/>
          <p:nvPr/>
        </p:nvSpPr>
        <p:spPr>
          <a:xfrm>
            <a:off x="6404939" y="1015763"/>
            <a:ext cx="4555409" cy="318286"/>
          </a:xfrm>
          <a:prstGeom prst="rect">
            <a:avLst/>
          </a:prstGeom>
          <a:solidFill>
            <a:schemeClr val="bg1">
              <a:lumMod val="95000"/>
            </a:schemeClr>
          </a:solidFill>
        </p:spPr>
        <p:txBody>
          <a:bodyPr wrap="square" rtlCol="0">
            <a:spAutoFit/>
          </a:bodyPr>
          <a:lstStyle/>
          <a:p>
            <a:pPr algn="ctr" defTabSz="932597"/>
            <a:r>
              <a:rPr lang="en-US" sz="1428" b="1" dirty="0">
                <a:solidFill>
                  <a:prstClr val="black"/>
                </a:solidFill>
                <a:latin typeface="Segoe UI"/>
              </a:rPr>
              <a:t>Application User</a:t>
            </a:r>
          </a:p>
        </p:txBody>
      </p:sp>
      <p:sp>
        <p:nvSpPr>
          <p:cNvPr id="41" name="Freeform 34"/>
          <p:cNvSpPr/>
          <p:nvPr/>
        </p:nvSpPr>
        <p:spPr>
          <a:xfrm>
            <a:off x="8377846" y="211322"/>
            <a:ext cx="609593" cy="695880"/>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black"/>
              </a:solidFill>
              <a:latin typeface="Segoe UI"/>
            </a:endParaRPr>
          </a:p>
        </p:txBody>
      </p:sp>
      <p:pic>
        <p:nvPicPr>
          <p:cNvPr id="40" name="Picture 39"/>
          <p:cNvPicPr>
            <a:picLocks noChangeAspect="1"/>
          </p:cNvPicPr>
          <p:nvPr/>
        </p:nvPicPr>
        <p:blipFill>
          <a:blip r:embed="rId3"/>
          <a:stretch>
            <a:fillRect/>
          </a:stretch>
        </p:blipFill>
        <p:spPr>
          <a:xfrm>
            <a:off x="6037970" y="2918775"/>
            <a:ext cx="5402477" cy="2624147"/>
          </a:xfrm>
          <a:prstGeom prst="rect">
            <a:avLst/>
          </a:prstGeom>
        </p:spPr>
      </p:pic>
      <p:sp>
        <p:nvSpPr>
          <p:cNvPr id="42" name="Oval 41"/>
          <p:cNvSpPr/>
          <p:nvPr/>
        </p:nvSpPr>
        <p:spPr>
          <a:xfrm>
            <a:off x="6932472" y="3978437"/>
            <a:ext cx="465572" cy="450755"/>
          </a:xfrm>
          <a:prstGeom prst="ellipse">
            <a:avLst/>
          </a:prstGeom>
          <a:solidFill>
            <a:schemeClr val="accent2">
              <a:alpha val="57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Segoe UI"/>
            </a:endParaRPr>
          </a:p>
        </p:txBody>
      </p:sp>
      <p:sp>
        <p:nvSpPr>
          <p:cNvPr id="43" name="Oval 42"/>
          <p:cNvSpPr/>
          <p:nvPr/>
        </p:nvSpPr>
        <p:spPr>
          <a:xfrm>
            <a:off x="9747095" y="3647918"/>
            <a:ext cx="465572" cy="450755"/>
          </a:xfrm>
          <a:prstGeom prst="ellipse">
            <a:avLst/>
          </a:prstGeom>
          <a:solidFill>
            <a:schemeClr val="accent2">
              <a:alpha val="57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Segoe UI"/>
            </a:endParaRPr>
          </a:p>
        </p:txBody>
      </p:sp>
      <p:sp>
        <p:nvSpPr>
          <p:cNvPr id="44" name="Rectangle 43"/>
          <p:cNvSpPr/>
          <p:nvPr/>
        </p:nvSpPr>
        <p:spPr>
          <a:xfrm>
            <a:off x="6037969" y="2924294"/>
            <a:ext cx="2685455" cy="26241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5" name="Rectangle 44"/>
          <p:cNvSpPr/>
          <p:nvPr/>
        </p:nvSpPr>
        <p:spPr>
          <a:xfrm>
            <a:off x="8739207" y="2926452"/>
            <a:ext cx="2685455" cy="26241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6" name="Rectangle 45"/>
          <p:cNvSpPr/>
          <p:nvPr/>
        </p:nvSpPr>
        <p:spPr>
          <a:xfrm>
            <a:off x="6065562" y="4701646"/>
            <a:ext cx="2642079" cy="822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75" name="Rectangle 74"/>
          <p:cNvSpPr/>
          <p:nvPr/>
        </p:nvSpPr>
        <p:spPr>
          <a:xfrm>
            <a:off x="8764043" y="4712683"/>
            <a:ext cx="2637777" cy="8222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76" name="TextBox 75"/>
          <p:cNvSpPr txBox="1"/>
          <p:nvPr/>
        </p:nvSpPr>
        <p:spPr>
          <a:xfrm>
            <a:off x="8872976" y="4761530"/>
            <a:ext cx="2032191" cy="531812"/>
          </a:xfrm>
          <a:prstGeom prst="rect">
            <a:avLst/>
          </a:prstGeom>
          <a:noFill/>
        </p:spPr>
        <p:txBody>
          <a:bodyPr wrap="square" rtlCol="0">
            <a:spAutoFit/>
          </a:bodyPr>
          <a:lstStyle/>
          <a:p>
            <a:pPr defTabSz="932597"/>
            <a:r>
              <a:rPr lang="en-US" sz="1428" b="1" dirty="0">
                <a:solidFill>
                  <a:srgbClr val="FFFFFF"/>
                </a:solidFill>
                <a:latin typeface="Segoe UI"/>
              </a:rPr>
              <a:t>PBI Tenant (AAD) for </a:t>
            </a:r>
          </a:p>
          <a:p>
            <a:pPr defTabSz="932597"/>
            <a:r>
              <a:rPr lang="en-US" sz="1428" b="1" dirty="0">
                <a:solidFill>
                  <a:srgbClr val="00BCF2"/>
                </a:solidFill>
                <a:latin typeface="Segoe UI"/>
              </a:rPr>
              <a:t>European</a:t>
            </a:r>
            <a:r>
              <a:rPr lang="en-US" sz="1428" b="1" dirty="0">
                <a:solidFill>
                  <a:srgbClr val="FFFFFF"/>
                </a:solidFill>
                <a:latin typeface="Segoe UI"/>
              </a:rPr>
              <a:t> customers</a:t>
            </a:r>
          </a:p>
        </p:txBody>
      </p:sp>
      <p:sp>
        <p:nvSpPr>
          <p:cNvPr id="77" name="TextBox 76"/>
          <p:cNvSpPr txBox="1"/>
          <p:nvPr/>
        </p:nvSpPr>
        <p:spPr>
          <a:xfrm>
            <a:off x="6157748" y="4761530"/>
            <a:ext cx="2350460" cy="531812"/>
          </a:xfrm>
          <a:prstGeom prst="rect">
            <a:avLst/>
          </a:prstGeom>
          <a:noFill/>
        </p:spPr>
        <p:txBody>
          <a:bodyPr wrap="square" rtlCol="0">
            <a:spAutoFit/>
          </a:bodyPr>
          <a:lstStyle/>
          <a:p>
            <a:pPr defTabSz="932597"/>
            <a:r>
              <a:rPr lang="en-US" sz="1428" b="1" dirty="0">
                <a:solidFill>
                  <a:srgbClr val="FFFFFF"/>
                </a:solidFill>
                <a:latin typeface="Segoe UI"/>
              </a:rPr>
              <a:t>PBI Tenant (AAD) for </a:t>
            </a:r>
          </a:p>
          <a:p>
            <a:pPr defTabSz="932597"/>
            <a:r>
              <a:rPr lang="en-US" sz="1428" b="1" dirty="0">
                <a:solidFill>
                  <a:srgbClr val="00BCF2"/>
                </a:solidFill>
                <a:latin typeface="Segoe UI"/>
              </a:rPr>
              <a:t>USA</a:t>
            </a:r>
            <a:r>
              <a:rPr lang="en-US" sz="1428" b="1" dirty="0">
                <a:solidFill>
                  <a:srgbClr val="FFFFFF"/>
                </a:solidFill>
                <a:latin typeface="Segoe UI"/>
              </a:rPr>
              <a:t> customers</a:t>
            </a:r>
          </a:p>
        </p:txBody>
      </p:sp>
    </p:spTree>
    <p:extLst>
      <p:ext uri="{BB962C8B-B14F-4D97-AF65-F5344CB8AC3E}">
        <p14:creationId xmlns:p14="http://schemas.microsoft.com/office/powerpoint/2010/main" val="122494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0"/>
            <a:ext cx="12436475" cy="2212808"/>
          </a:xfrm>
          <a:prstGeom prst="rect">
            <a:avLst/>
          </a:prstGeom>
          <a:solidFill>
            <a:srgbClr val="002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314837" y="2430462"/>
            <a:ext cx="11885514" cy="2828467"/>
          </a:xfrm>
        </p:spPr>
        <p:txBody>
          <a:bodyPr/>
          <a:lstStyle/>
          <a:p>
            <a:r>
              <a:rPr lang="en-US" sz="3200" dirty="0"/>
              <a:t>Application End Users can edit/create reports</a:t>
            </a:r>
          </a:p>
          <a:p>
            <a:pPr lvl="1"/>
            <a:r>
              <a:rPr lang="en-US" sz="1800" dirty="0"/>
              <a:t>Application author determines who can edit/create</a:t>
            </a:r>
          </a:p>
          <a:p>
            <a:pPr lvl="1"/>
            <a:r>
              <a:rPr lang="en-US" sz="1800" dirty="0"/>
              <a:t>Application author provides the data models </a:t>
            </a:r>
          </a:p>
          <a:p>
            <a:pPr lvl="1"/>
            <a:r>
              <a:rPr lang="en-US" sz="1800" dirty="0"/>
              <a:t>Application needs to handle the new content and ensure proper permission is provided</a:t>
            </a:r>
          </a:p>
          <a:p>
            <a:pPr lvl="1"/>
            <a:endParaRPr lang="en-US" sz="1800" dirty="0"/>
          </a:p>
          <a:p>
            <a:r>
              <a:rPr lang="en-US" sz="2600" dirty="0"/>
              <a:t>Application authors should remember to backup user customized content</a:t>
            </a:r>
          </a:p>
          <a:p>
            <a:endParaRPr lang="en-US" sz="3200" dirty="0"/>
          </a:p>
        </p:txBody>
      </p:sp>
      <p:sp>
        <p:nvSpPr>
          <p:cNvPr id="3" name="Title 2"/>
          <p:cNvSpPr>
            <a:spLocks noGrp="1"/>
          </p:cNvSpPr>
          <p:nvPr>
            <p:ph type="title"/>
          </p:nvPr>
        </p:nvSpPr>
        <p:spPr/>
        <p:txBody>
          <a:bodyPr/>
          <a:lstStyle/>
          <a:p>
            <a:r>
              <a:rPr lang="en-US" sz="4900" dirty="0">
                <a:solidFill>
                  <a:schemeClr val="bg1"/>
                </a:solidFill>
              </a:rPr>
              <a:t>End-user </a:t>
            </a:r>
            <a:r>
              <a:rPr lang="en-US" sz="49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report customization</a:t>
            </a:r>
          </a:p>
        </p:txBody>
      </p:sp>
    </p:spTree>
    <p:extLst>
      <p:ext uri="{BB962C8B-B14F-4D97-AF65-F5344CB8AC3E}">
        <p14:creationId xmlns:p14="http://schemas.microsoft.com/office/powerpoint/2010/main" val="188904417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DB6411-F471-43AC-85E8-3E12BCAD969E}"/>
              </a:ext>
            </a:extLst>
          </p:cNvPr>
          <p:cNvSpPr/>
          <p:nvPr/>
        </p:nvSpPr>
        <p:spPr bwMode="auto">
          <a:xfrm>
            <a:off x="731837" y="1363662"/>
            <a:ext cx="5410200" cy="12954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pPr>
            <a:r>
              <a:rPr lang="en-US" sz="2200" dirty="0">
                <a:solidFill>
                  <a:schemeClr val="accent6">
                    <a:lumMod val="50000"/>
                    <a:lumOff val="50000"/>
                  </a:schemeClr>
                </a:solidFill>
              </a:rPr>
              <a:t>Many people attend events at multiple venues in the same area.</a:t>
            </a:r>
          </a:p>
        </p:txBody>
      </p:sp>
      <p:sp>
        <p:nvSpPr>
          <p:cNvPr id="8" name="Rectangle 7">
            <a:extLst>
              <a:ext uri="{FF2B5EF4-FFF2-40B4-BE49-F238E27FC236}">
                <a16:creationId xmlns:a16="http://schemas.microsoft.com/office/drawing/2014/main" id="{E5592C47-075F-4554-A131-559B5666A137}"/>
              </a:ext>
            </a:extLst>
          </p:cNvPr>
          <p:cNvSpPr/>
          <p:nvPr/>
        </p:nvSpPr>
        <p:spPr bwMode="auto">
          <a:xfrm>
            <a:off x="6142037" y="1363662"/>
            <a:ext cx="5410200" cy="12954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t" anchorCtr="0" compatLnSpc="1">
            <a:prstTxWarp prst="textNoShape">
              <a:avLst/>
            </a:prstTxWarp>
          </a:bodyPr>
          <a:lstStyle/>
          <a:p>
            <a:pPr defTabSz="932472" fontAlgn="base">
              <a:spcBef>
                <a:spcPct val="0"/>
              </a:spcBef>
              <a:spcAft>
                <a:spcPct val="0"/>
              </a:spcAft>
              <a:tabLst>
                <a:tab pos="5370513" algn="l"/>
              </a:tabLst>
            </a:pPr>
            <a:r>
              <a:rPr lang="en-US" sz="2200" dirty="0">
                <a:gradFill>
                  <a:gsLst>
                    <a:gs pos="0">
                      <a:srgbClr val="FFFFFF"/>
                    </a:gs>
                    <a:gs pos="100000">
                      <a:srgbClr val="FFFFFF"/>
                    </a:gs>
                  </a:gsLst>
                  <a:lin ang="5400000" scaled="0"/>
                </a:gradFill>
              </a:rPr>
              <a:t>Can WTP help people find events hosted by WTP venues in the their area and boost traffic? </a:t>
            </a:r>
          </a:p>
        </p:txBody>
      </p:sp>
      <p:sp>
        <p:nvSpPr>
          <p:cNvPr id="11" name="Rectangle 10">
            <a:extLst>
              <a:ext uri="{FF2B5EF4-FFF2-40B4-BE49-F238E27FC236}">
                <a16:creationId xmlns:a16="http://schemas.microsoft.com/office/drawing/2014/main" id="{76B3D1F0-EE0A-46F2-846E-C624B28B80F5}"/>
              </a:ext>
            </a:extLst>
          </p:cNvPr>
          <p:cNvSpPr/>
          <p:nvPr/>
        </p:nvSpPr>
        <p:spPr bwMode="auto">
          <a:xfrm>
            <a:off x="731837" y="677862"/>
            <a:ext cx="5410200" cy="6858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solidFill>
                  <a:schemeClr val="accent6">
                    <a:lumMod val="50000"/>
                    <a:lumOff val="50000"/>
                  </a:schemeClr>
                </a:solidFill>
              </a:rPr>
              <a:t>Insight</a:t>
            </a:r>
          </a:p>
        </p:txBody>
      </p:sp>
      <p:sp>
        <p:nvSpPr>
          <p:cNvPr id="12" name="Rectangle 11">
            <a:extLst>
              <a:ext uri="{FF2B5EF4-FFF2-40B4-BE49-F238E27FC236}">
                <a16:creationId xmlns:a16="http://schemas.microsoft.com/office/drawing/2014/main" id="{445898CE-AF65-44EA-94D6-B85932539D7F}"/>
              </a:ext>
            </a:extLst>
          </p:cNvPr>
          <p:cNvSpPr/>
          <p:nvPr/>
        </p:nvSpPr>
        <p:spPr bwMode="auto">
          <a:xfrm>
            <a:off x="6142037" y="677862"/>
            <a:ext cx="5410200" cy="6858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rPr>
              <a:t>Opportunity</a:t>
            </a:r>
          </a:p>
        </p:txBody>
      </p:sp>
      <p:sp>
        <p:nvSpPr>
          <p:cNvPr id="13" name="Rectangle 12">
            <a:extLst>
              <a:ext uri="{FF2B5EF4-FFF2-40B4-BE49-F238E27FC236}">
                <a16:creationId xmlns:a16="http://schemas.microsoft.com/office/drawing/2014/main" id="{FF637512-3B26-462E-963B-E930430B96BC}"/>
              </a:ext>
            </a:extLst>
          </p:cNvPr>
          <p:cNvSpPr/>
          <p:nvPr/>
        </p:nvSpPr>
        <p:spPr bwMode="auto">
          <a:xfrm>
            <a:off x="737959" y="3954462"/>
            <a:ext cx="10814277" cy="19812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ctr" anchorCtr="0" compatLnSpc="1">
            <a:prstTxWarp prst="textNoShape">
              <a:avLst/>
            </a:prstTxWarp>
          </a:bodyPr>
          <a:lstStyle/>
          <a:p>
            <a:pPr algn="ctr" defTabSz="932472" fontAlgn="base">
              <a:spcBef>
                <a:spcPct val="0"/>
              </a:spcBef>
              <a:spcAft>
                <a:spcPct val="0"/>
              </a:spcAft>
              <a:tabLst>
                <a:tab pos="5370513" algn="l"/>
              </a:tabLst>
            </a:pPr>
            <a:r>
              <a:rPr lang="en-US" sz="2800" dirty="0">
                <a:gradFill>
                  <a:gsLst>
                    <a:gs pos="0">
                      <a:srgbClr val="FFFFFF"/>
                    </a:gs>
                    <a:gs pos="100000">
                      <a:srgbClr val="FFFFFF"/>
                    </a:gs>
                  </a:gsLst>
                  <a:lin ang="5400000" scaled="0"/>
                </a:gradFill>
              </a:rPr>
              <a:t>Provide an ‘events hub’ with smart search that can find </a:t>
            </a:r>
            <a:br>
              <a:rPr lang="en-US" sz="2800" dirty="0">
                <a:gradFill>
                  <a:gsLst>
                    <a:gs pos="0">
                      <a:srgbClr val="FFFFFF"/>
                    </a:gs>
                    <a:gs pos="100000">
                      <a:srgbClr val="FFFFFF"/>
                    </a:gs>
                  </a:gsLst>
                  <a:lin ang="5400000" scaled="0"/>
                </a:gradFill>
              </a:rPr>
            </a:br>
            <a:r>
              <a:rPr lang="en-US" sz="2800" dirty="0">
                <a:gradFill>
                  <a:gsLst>
                    <a:gs pos="0">
                      <a:srgbClr val="FFFFFF"/>
                    </a:gs>
                    <a:gs pos="100000">
                      <a:srgbClr val="FFFFFF"/>
                    </a:gs>
                  </a:gsLst>
                  <a:lin ang="5400000" scaled="0"/>
                </a:gradFill>
              </a:rPr>
              <a:t>events of interest at nearby venues</a:t>
            </a:r>
          </a:p>
        </p:txBody>
      </p:sp>
    </p:spTree>
    <p:extLst>
      <p:ext uri="{BB962C8B-B14F-4D97-AF65-F5344CB8AC3E}">
        <p14:creationId xmlns:p14="http://schemas.microsoft.com/office/powerpoint/2010/main" val="271320802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B47E0E-4626-4213-BD5A-6087797453E6}"/>
              </a:ext>
            </a:extLst>
          </p:cNvPr>
          <p:cNvSpPr/>
          <p:nvPr/>
        </p:nvSpPr>
        <p:spPr bwMode="auto">
          <a:xfrm>
            <a:off x="0" y="3268662"/>
            <a:ext cx="12436475" cy="37433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a:extLst>
              <a:ext uri="{FF2B5EF4-FFF2-40B4-BE49-F238E27FC236}">
                <a16:creationId xmlns:a16="http://schemas.microsoft.com/office/drawing/2014/main" id="{CA26C07D-95AA-4CC5-9C4B-780C4CD1DC2C}"/>
              </a:ext>
            </a:extLst>
          </p:cNvPr>
          <p:cNvSpPr>
            <a:spLocks noGrp="1"/>
          </p:cNvSpPr>
          <p:nvPr>
            <p:ph type="title"/>
          </p:nvPr>
        </p:nvSpPr>
        <p:spPr>
          <a:xfrm>
            <a:off x="274638" y="3954462"/>
            <a:ext cx="11887200" cy="1680460"/>
          </a:xfrm>
        </p:spPr>
        <p:txBody>
          <a:bodyPr/>
          <a:lstStyle/>
          <a:p>
            <a:r>
              <a:rPr lang="en-US" sz="5400" dirty="0">
                <a:solidFill>
                  <a:schemeClr val="bg1"/>
                </a:solidFill>
                <a:latin typeface="+mn-lt"/>
              </a:rPr>
              <a:t>Integrating Azure Search in database applications to increase customer value</a:t>
            </a:r>
            <a:endParaRPr lang="en-US" sz="6600" dirty="0">
              <a:solidFill>
                <a:schemeClr val="bg1"/>
              </a:solidFill>
              <a:latin typeface="+mn-lt"/>
            </a:endParaRPr>
          </a:p>
        </p:txBody>
      </p:sp>
    </p:spTree>
    <p:extLst>
      <p:ext uri="{BB962C8B-B14F-4D97-AF65-F5344CB8AC3E}">
        <p14:creationId xmlns:p14="http://schemas.microsoft.com/office/powerpoint/2010/main" val="111919008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80032-CFB4-432E-AD91-7B70641595A0}"/>
              </a:ext>
            </a:extLst>
          </p:cNvPr>
          <p:cNvSpPr>
            <a:spLocks noGrp="1"/>
          </p:cNvSpPr>
          <p:nvPr>
            <p:ph type="title"/>
          </p:nvPr>
        </p:nvSpPr>
        <p:spPr/>
        <p:txBody>
          <a:bodyPr/>
          <a:lstStyle/>
          <a:p>
            <a:r>
              <a:rPr lang="en-US" dirty="0"/>
              <a:t>Azure Search enables search over distributed tenant data </a:t>
            </a:r>
          </a:p>
        </p:txBody>
      </p:sp>
      <p:sp>
        <p:nvSpPr>
          <p:cNvPr id="30" name="Can 25">
            <a:extLst>
              <a:ext uri="{FF2B5EF4-FFF2-40B4-BE49-F238E27FC236}">
                <a16:creationId xmlns:a16="http://schemas.microsoft.com/office/drawing/2014/main" id="{F873C319-54E8-4A57-9E3C-2BA7D38C36C3}"/>
              </a:ext>
            </a:extLst>
          </p:cNvPr>
          <p:cNvSpPr/>
          <p:nvPr/>
        </p:nvSpPr>
        <p:spPr>
          <a:xfrm>
            <a:off x="7468906" y="37151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40"/>
            <a:r>
              <a:rPr lang="en-US" sz="1360" kern="0" dirty="0">
                <a:solidFill>
                  <a:schemeClr val="accent4">
                    <a:lumMod val="50000"/>
                  </a:schemeClr>
                </a:solidFill>
              </a:rPr>
              <a:t>Catalog</a:t>
            </a:r>
          </a:p>
        </p:txBody>
      </p:sp>
      <p:cxnSp>
        <p:nvCxnSpPr>
          <p:cNvPr id="31" name="Straight Connector 30">
            <a:extLst>
              <a:ext uri="{FF2B5EF4-FFF2-40B4-BE49-F238E27FC236}">
                <a16:creationId xmlns:a16="http://schemas.microsoft.com/office/drawing/2014/main" id="{1FD0C72F-197E-47E0-B2D5-D39D98668D8C}"/>
              </a:ext>
            </a:extLst>
          </p:cNvPr>
          <p:cNvCxnSpPr/>
          <p:nvPr/>
        </p:nvCxnSpPr>
        <p:spPr>
          <a:xfrm>
            <a:off x="6319779" y="5650179"/>
            <a:ext cx="692808"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2" name="Can 18">
            <a:extLst>
              <a:ext uri="{FF2B5EF4-FFF2-40B4-BE49-F238E27FC236}">
                <a16:creationId xmlns:a16="http://schemas.microsoft.com/office/drawing/2014/main" id="{47671D40-736B-4ACA-AF17-EA68D28BE06D}"/>
              </a:ext>
            </a:extLst>
          </p:cNvPr>
          <p:cNvSpPr/>
          <p:nvPr/>
        </p:nvSpPr>
        <p:spPr>
          <a:xfrm>
            <a:off x="4313780" y="5247646"/>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36"/>
            <a:r>
              <a:rPr lang="en-US" sz="1224" dirty="0" err="1">
                <a:solidFill>
                  <a:schemeClr val="accent4">
                    <a:lumMod val="50000"/>
                  </a:schemeClr>
                </a:solidFill>
                <a:latin typeface="Segoe UI"/>
              </a:rPr>
              <a:t>Cust</a:t>
            </a:r>
            <a:r>
              <a:rPr lang="en-US" sz="1224" dirty="0">
                <a:solidFill>
                  <a:schemeClr val="accent4">
                    <a:lumMod val="50000"/>
                  </a:schemeClr>
                </a:solidFill>
                <a:latin typeface="Segoe UI"/>
              </a:rPr>
              <a:t> 1</a:t>
            </a:r>
          </a:p>
        </p:txBody>
      </p:sp>
      <p:sp>
        <p:nvSpPr>
          <p:cNvPr id="33" name="Can 19">
            <a:extLst>
              <a:ext uri="{FF2B5EF4-FFF2-40B4-BE49-F238E27FC236}">
                <a16:creationId xmlns:a16="http://schemas.microsoft.com/office/drawing/2014/main" id="{97948624-AB24-477F-A892-F867390C9A96}"/>
              </a:ext>
            </a:extLst>
          </p:cNvPr>
          <p:cNvSpPr/>
          <p:nvPr/>
        </p:nvSpPr>
        <p:spPr>
          <a:xfrm>
            <a:off x="4998644"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36"/>
            <a:r>
              <a:rPr lang="en-US" sz="1224" dirty="0" err="1">
                <a:solidFill>
                  <a:schemeClr val="accent4">
                    <a:lumMod val="50000"/>
                  </a:schemeClr>
                </a:solidFill>
                <a:latin typeface="Segoe UI"/>
              </a:rPr>
              <a:t>Cust</a:t>
            </a:r>
            <a:r>
              <a:rPr lang="en-US" sz="1224" dirty="0">
                <a:solidFill>
                  <a:schemeClr val="accent4">
                    <a:lumMod val="50000"/>
                  </a:schemeClr>
                </a:solidFill>
                <a:latin typeface="Segoe UI"/>
              </a:rPr>
              <a:t> 2</a:t>
            </a:r>
          </a:p>
        </p:txBody>
      </p:sp>
      <p:cxnSp>
        <p:nvCxnSpPr>
          <p:cNvPr id="34" name="Straight Arrow Connector 33">
            <a:extLst>
              <a:ext uri="{FF2B5EF4-FFF2-40B4-BE49-F238E27FC236}">
                <a16:creationId xmlns:a16="http://schemas.microsoft.com/office/drawing/2014/main" id="{741C77B4-5098-48F0-B4D1-67268DD68975}"/>
              </a:ext>
            </a:extLst>
          </p:cNvPr>
          <p:cNvCxnSpPr>
            <a:cxnSpLocks/>
          </p:cNvCxnSpPr>
          <p:nvPr/>
        </p:nvCxnSpPr>
        <p:spPr>
          <a:xfrm>
            <a:off x="6618357" y="3222945"/>
            <a:ext cx="776899" cy="591298"/>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77846F6-89B9-4FDF-9C7F-02A1D65A0B41}"/>
              </a:ext>
            </a:extLst>
          </p:cNvPr>
          <p:cNvCxnSpPr/>
          <p:nvPr/>
        </p:nvCxnSpPr>
        <p:spPr>
          <a:xfrm flipH="1">
            <a:off x="4771846" y="3258583"/>
            <a:ext cx="783950" cy="191460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896E18-87C8-4589-9431-1BD6DA6D8B45}"/>
              </a:ext>
            </a:extLst>
          </p:cNvPr>
          <p:cNvSpPr txBox="1"/>
          <p:nvPr/>
        </p:nvSpPr>
        <p:spPr>
          <a:xfrm>
            <a:off x="7958083" y="3321824"/>
            <a:ext cx="2038609" cy="369460"/>
          </a:xfrm>
          <a:prstGeom prst="rect">
            <a:avLst/>
          </a:prstGeom>
          <a:noFill/>
        </p:spPr>
        <p:txBody>
          <a:bodyPr wrap="square" rtlCol="0">
            <a:spAutoFit/>
          </a:bodyPr>
          <a:lstStyle/>
          <a:p>
            <a:pPr defTabSz="914340">
              <a:defRPr/>
            </a:pPr>
            <a:r>
              <a:rPr lang="en-US" sz="1801" b="1" kern="0" dirty="0">
                <a:solidFill>
                  <a:schemeClr val="tx1">
                    <a:lumMod val="75000"/>
                  </a:schemeClr>
                </a:solidFill>
              </a:rPr>
              <a:t>Tenant Catalog</a:t>
            </a:r>
          </a:p>
        </p:txBody>
      </p:sp>
      <p:sp>
        <p:nvSpPr>
          <p:cNvPr id="37" name="Can 66">
            <a:extLst>
              <a:ext uri="{FF2B5EF4-FFF2-40B4-BE49-F238E27FC236}">
                <a16:creationId xmlns:a16="http://schemas.microsoft.com/office/drawing/2014/main" id="{EA3717B7-4A30-4A24-AFB2-D133C0C61EB8}"/>
              </a:ext>
            </a:extLst>
          </p:cNvPr>
          <p:cNvSpPr/>
          <p:nvPr/>
        </p:nvSpPr>
        <p:spPr>
          <a:xfrm>
            <a:off x="5646711"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36"/>
            <a:r>
              <a:rPr lang="en-US" sz="1224" dirty="0" err="1">
                <a:solidFill>
                  <a:schemeClr val="accent4">
                    <a:lumMod val="50000"/>
                  </a:schemeClr>
                </a:solidFill>
                <a:latin typeface="Segoe UI"/>
              </a:rPr>
              <a:t>Cust</a:t>
            </a:r>
            <a:r>
              <a:rPr lang="en-US" sz="1224" dirty="0">
                <a:solidFill>
                  <a:schemeClr val="accent4">
                    <a:lumMod val="50000"/>
                  </a:schemeClr>
                </a:solidFill>
                <a:latin typeface="Segoe UI"/>
              </a:rPr>
              <a:t> 3</a:t>
            </a:r>
          </a:p>
        </p:txBody>
      </p:sp>
      <p:sp>
        <p:nvSpPr>
          <p:cNvPr id="38" name="Can 67">
            <a:extLst>
              <a:ext uri="{FF2B5EF4-FFF2-40B4-BE49-F238E27FC236}">
                <a16:creationId xmlns:a16="http://schemas.microsoft.com/office/drawing/2014/main" id="{135EEBCA-64C2-436C-B049-871770D9E266}"/>
              </a:ext>
            </a:extLst>
          </p:cNvPr>
          <p:cNvSpPr/>
          <p:nvPr/>
        </p:nvSpPr>
        <p:spPr>
          <a:xfrm>
            <a:off x="7101452" y="5247646"/>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36"/>
            <a:r>
              <a:rPr lang="en-US" sz="1224" dirty="0" err="1">
                <a:solidFill>
                  <a:schemeClr val="accent4">
                    <a:lumMod val="50000"/>
                  </a:schemeClr>
                </a:solidFill>
                <a:latin typeface="Segoe UI"/>
              </a:rPr>
              <a:t>Cust</a:t>
            </a:r>
            <a:r>
              <a:rPr lang="en-US" sz="1224" dirty="0">
                <a:solidFill>
                  <a:schemeClr val="accent4">
                    <a:lumMod val="50000"/>
                  </a:schemeClr>
                </a:solidFill>
                <a:latin typeface="Segoe UI"/>
              </a:rPr>
              <a:t> N</a:t>
            </a:r>
          </a:p>
        </p:txBody>
      </p:sp>
      <p:cxnSp>
        <p:nvCxnSpPr>
          <p:cNvPr id="39" name="Straight Arrow Connector 38">
            <a:extLst>
              <a:ext uri="{FF2B5EF4-FFF2-40B4-BE49-F238E27FC236}">
                <a16:creationId xmlns:a16="http://schemas.microsoft.com/office/drawing/2014/main" id="{72C0B3E0-022E-4523-92A6-273D07FCB61C}"/>
              </a:ext>
            </a:extLst>
          </p:cNvPr>
          <p:cNvCxnSpPr/>
          <p:nvPr/>
        </p:nvCxnSpPr>
        <p:spPr>
          <a:xfrm flipH="1">
            <a:off x="5913523" y="3258583"/>
            <a:ext cx="41930" cy="191460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ADF6025-ED7A-4BA7-BE39-F0FC3932C69F}"/>
              </a:ext>
            </a:extLst>
          </p:cNvPr>
          <p:cNvCxnSpPr/>
          <p:nvPr/>
        </p:nvCxnSpPr>
        <p:spPr>
          <a:xfrm flipH="1">
            <a:off x="5304099" y="3258583"/>
            <a:ext cx="457071" cy="191460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842D71B-60E1-4F20-92C8-A0BEEB2FDC3D}"/>
              </a:ext>
            </a:extLst>
          </p:cNvPr>
          <p:cNvSpPr txBox="1"/>
          <p:nvPr/>
        </p:nvSpPr>
        <p:spPr>
          <a:xfrm>
            <a:off x="4456023" y="6421863"/>
            <a:ext cx="2849610" cy="369460"/>
          </a:xfrm>
          <a:prstGeom prst="rect">
            <a:avLst/>
          </a:prstGeom>
          <a:noFill/>
        </p:spPr>
        <p:txBody>
          <a:bodyPr wrap="square" rtlCol="0">
            <a:spAutoFit/>
          </a:bodyPr>
          <a:lstStyle/>
          <a:p>
            <a:pPr algn="ctr" defTabSz="914340">
              <a:defRPr/>
            </a:pPr>
            <a:r>
              <a:rPr lang="en-US" sz="1801" b="1" kern="0" dirty="0">
                <a:solidFill>
                  <a:schemeClr val="tx1">
                    <a:lumMod val="75000"/>
                  </a:schemeClr>
                </a:solidFill>
              </a:rPr>
              <a:t>Tenant Databases</a:t>
            </a:r>
          </a:p>
        </p:txBody>
      </p:sp>
      <p:cxnSp>
        <p:nvCxnSpPr>
          <p:cNvPr id="44" name="Straight Arrow Connector 43">
            <a:extLst>
              <a:ext uri="{FF2B5EF4-FFF2-40B4-BE49-F238E27FC236}">
                <a16:creationId xmlns:a16="http://schemas.microsoft.com/office/drawing/2014/main" id="{2C93200B-920D-4587-8CB3-6DA270F9F6A5}"/>
              </a:ext>
            </a:extLst>
          </p:cNvPr>
          <p:cNvCxnSpPr>
            <a:cxnSpLocks/>
          </p:cNvCxnSpPr>
          <p:nvPr/>
        </p:nvCxnSpPr>
        <p:spPr>
          <a:xfrm>
            <a:off x="6368716" y="3256547"/>
            <a:ext cx="926463" cy="1891081"/>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F5673CB6-ED2A-4836-BB3F-64595A39766A}"/>
              </a:ext>
            </a:extLst>
          </p:cNvPr>
          <p:cNvGrpSpPr/>
          <p:nvPr/>
        </p:nvGrpSpPr>
        <p:grpSpPr>
          <a:xfrm>
            <a:off x="1036835" y="2038451"/>
            <a:ext cx="2590602" cy="1275933"/>
            <a:chOff x="1036835" y="2038451"/>
            <a:chExt cx="2590602" cy="1275933"/>
          </a:xfrm>
        </p:grpSpPr>
        <p:grpSp>
          <p:nvGrpSpPr>
            <p:cNvPr id="45" name="Group 44">
              <a:extLst>
                <a:ext uri="{FF2B5EF4-FFF2-40B4-BE49-F238E27FC236}">
                  <a16:creationId xmlns:a16="http://schemas.microsoft.com/office/drawing/2014/main" id="{3565C0C4-3B9B-4F81-8DA8-59AAE8CF7FBE}"/>
                </a:ext>
              </a:extLst>
            </p:cNvPr>
            <p:cNvGrpSpPr/>
            <p:nvPr/>
          </p:nvGrpSpPr>
          <p:grpSpPr>
            <a:xfrm>
              <a:off x="1036835" y="2038451"/>
              <a:ext cx="2590602" cy="1275933"/>
              <a:chOff x="616419" y="832821"/>
              <a:chExt cx="1905027" cy="938271"/>
            </a:xfrm>
          </p:grpSpPr>
          <p:sp>
            <p:nvSpPr>
              <p:cNvPr id="46" name="Freeform 7">
                <a:extLst>
                  <a:ext uri="{FF2B5EF4-FFF2-40B4-BE49-F238E27FC236}">
                    <a16:creationId xmlns:a16="http://schemas.microsoft.com/office/drawing/2014/main" id="{AF2AB85E-2DBC-453B-B661-30D664F447D7}"/>
                  </a:ext>
                </a:extLst>
              </p:cNvPr>
              <p:cNvSpPr>
                <a:spLocks/>
              </p:cNvSpPr>
              <p:nvPr/>
            </p:nvSpPr>
            <p:spPr bwMode="auto">
              <a:xfrm>
                <a:off x="946547" y="832821"/>
                <a:ext cx="1574899" cy="938271"/>
              </a:xfrm>
              <a:custGeom>
                <a:avLst/>
                <a:gdLst>
                  <a:gd name="T0" fmla="*/ 292 w 350"/>
                  <a:gd name="T1" fmla="*/ 83 h 198"/>
                  <a:gd name="T2" fmla="*/ 286 w 350"/>
                  <a:gd name="T3" fmla="*/ 83 h 198"/>
                  <a:gd name="T4" fmla="*/ 292 w 350"/>
                  <a:gd name="T5" fmla="*/ 57 h 198"/>
                  <a:gd name="T6" fmla="*/ 235 w 350"/>
                  <a:gd name="T7" fmla="*/ 0 h 198"/>
                  <a:gd name="T8" fmla="*/ 178 w 350"/>
                  <a:gd name="T9" fmla="*/ 50 h 198"/>
                  <a:gd name="T10" fmla="*/ 135 w 350"/>
                  <a:gd name="T11" fmla="*/ 31 h 198"/>
                  <a:gd name="T12" fmla="*/ 77 w 350"/>
                  <a:gd name="T13" fmla="*/ 86 h 198"/>
                  <a:gd name="T14" fmla="*/ 57 w 350"/>
                  <a:gd name="T15" fmla="*/ 83 h 198"/>
                  <a:gd name="T16" fmla="*/ 0 w 350"/>
                  <a:gd name="T17" fmla="*/ 140 h 198"/>
                  <a:gd name="T18" fmla="*/ 57 w 350"/>
                  <a:gd name="T19" fmla="*/ 198 h 198"/>
                  <a:gd name="T20" fmla="*/ 292 w 350"/>
                  <a:gd name="T21" fmla="*/ 198 h 198"/>
                  <a:gd name="T22" fmla="*/ 350 w 350"/>
                  <a:gd name="T23" fmla="*/ 140 h 198"/>
                  <a:gd name="T24" fmla="*/ 292 w 350"/>
                  <a:gd name="T25" fmla="*/ 8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0" h="198">
                    <a:moveTo>
                      <a:pt x="292" y="83"/>
                    </a:moveTo>
                    <a:cubicBezTo>
                      <a:pt x="290" y="83"/>
                      <a:pt x="288" y="83"/>
                      <a:pt x="286" y="83"/>
                    </a:cubicBezTo>
                    <a:cubicBezTo>
                      <a:pt x="290" y="75"/>
                      <a:pt x="292" y="66"/>
                      <a:pt x="292" y="57"/>
                    </a:cubicBezTo>
                    <a:cubicBezTo>
                      <a:pt x="292" y="26"/>
                      <a:pt x="267" y="0"/>
                      <a:pt x="235" y="0"/>
                    </a:cubicBezTo>
                    <a:cubicBezTo>
                      <a:pt x="205" y="0"/>
                      <a:pt x="181" y="22"/>
                      <a:pt x="178" y="50"/>
                    </a:cubicBezTo>
                    <a:cubicBezTo>
                      <a:pt x="167" y="39"/>
                      <a:pt x="152" y="31"/>
                      <a:pt x="135" y="31"/>
                    </a:cubicBezTo>
                    <a:cubicBezTo>
                      <a:pt x="104" y="31"/>
                      <a:pt x="79" y="56"/>
                      <a:pt x="77" y="86"/>
                    </a:cubicBezTo>
                    <a:cubicBezTo>
                      <a:pt x="71" y="84"/>
                      <a:pt x="64" y="83"/>
                      <a:pt x="57" y="83"/>
                    </a:cubicBezTo>
                    <a:cubicBezTo>
                      <a:pt x="26" y="83"/>
                      <a:pt x="0" y="108"/>
                      <a:pt x="0" y="140"/>
                    </a:cubicBezTo>
                    <a:cubicBezTo>
                      <a:pt x="0" y="172"/>
                      <a:pt x="26" y="198"/>
                      <a:pt x="57" y="198"/>
                    </a:cubicBezTo>
                    <a:cubicBezTo>
                      <a:pt x="292" y="198"/>
                      <a:pt x="292" y="198"/>
                      <a:pt x="292" y="198"/>
                    </a:cubicBezTo>
                    <a:cubicBezTo>
                      <a:pt x="324" y="198"/>
                      <a:pt x="350" y="172"/>
                      <a:pt x="350" y="140"/>
                    </a:cubicBezTo>
                    <a:cubicBezTo>
                      <a:pt x="350" y="108"/>
                      <a:pt x="324" y="83"/>
                      <a:pt x="292" y="83"/>
                    </a:cubicBezTo>
                    <a:close/>
                  </a:path>
                </a:pathLst>
              </a:custGeom>
              <a:solidFill>
                <a:schemeClr val="bg2">
                  <a:lumMod val="75000"/>
                  <a:alpha val="27451"/>
                </a:schemeClr>
              </a:solidFill>
              <a:ln>
                <a:noFill/>
              </a:ln>
            </p:spPr>
            <p:txBody>
              <a:bodyPr vert="horz" wrap="square" lIns="1118822" tIns="45700" rIns="91401" bIns="1188230" numCol="1" anchor="b" anchorCtr="0" compatLnSpc="1">
                <a:prstTxWarp prst="textNoShape">
                  <a:avLst/>
                </a:prstTxWarp>
              </a:bodyPr>
              <a:lstStyle/>
              <a:p>
                <a:pPr marL="0" marR="0" lvl="0" indent="0" algn="l" defTabSz="93244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lumMod val="95000"/>
                    </a:srgbClr>
                  </a:solidFill>
                  <a:effectLst/>
                  <a:uLnTx/>
                  <a:uFillTx/>
                  <a:latin typeface="Segoe UI Semilight"/>
                  <a:ea typeface="+mn-ea"/>
                  <a:cs typeface="+mn-cs"/>
                </a:endParaRPr>
              </a:p>
              <a:p>
                <a:pPr marL="0" marR="0" lvl="0" indent="0" algn="l" defTabSz="93244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lumMod val="95000"/>
                    </a:srgbClr>
                  </a:solidFill>
                  <a:effectLst/>
                  <a:uLnTx/>
                  <a:uFillTx/>
                  <a:latin typeface="Segoe UI Semilight"/>
                  <a:ea typeface="+mn-ea"/>
                  <a:cs typeface="+mn-cs"/>
                </a:endParaRPr>
              </a:p>
            </p:txBody>
          </p:sp>
          <p:sp>
            <p:nvSpPr>
              <p:cNvPr id="47" name="Rectangle 46">
                <a:extLst>
                  <a:ext uri="{FF2B5EF4-FFF2-40B4-BE49-F238E27FC236}">
                    <a16:creationId xmlns:a16="http://schemas.microsoft.com/office/drawing/2014/main" id="{7ECA4008-FA9C-4AF1-A94E-A956D3E4D859}"/>
                  </a:ext>
                </a:extLst>
              </p:cNvPr>
              <p:cNvSpPr/>
              <p:nvPr/>
            </p:nvSpPr>
            <p:spPr>
              <a:xfrm>
                <a:off x="616419" y="1090252"/>
                <a:ext cx="1057566" cy="455766"/>
              </a:xfrm>
              <a:prstGeom prst="rect">
                <a:avLst/>
              </a:prstGeom>
            </p:spPr>
            <p:txBody>
              <a:bodyPr wrap="square">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904" b="1" i="0" u="none" strike="noStrike" kern="0" cap="none" spc="0" normalizeH="0" baseline="0" noProof="0" dirty="0">
                    <a:ln>
                      <a:noFill/>
                    </a:ln>
                    <a:solidFill>
                      <a:srgbClr val="00188F"/>
                    </a:solidFill>
                    <a:effectLst/>
                    <a:uLnTx/>
                    <a:uFillTx/>
                    <a:latin typeface="Segoe UI Semilight"/>
                    <a:ea typeface="+mn-ea"/>
                    <a:cs typeface="+mn-cs"/>
                  </a:rPr>
                  <a:t>Azure Search</a:t>
                </a:r>
                <a:endParaRPr kumimoji="0" lang="en-US" sz="1904" b="0" i="0" u="none" strike="noStrike" kern="1200" cap="none" spc="0" normalizeH="0" baseline="0" noProof="0" dirty="0">
                  <a:ln>
                    <a:noFill/>
                  </a:ln>
                  <a:solidFill>
                    <a:srgbClr val="00188F"/>
                  </a:solidFill>
                  <a:effectLst/>
                  <a:uLnTx/>
                  <a:uFillTx/>
                  <a:latin typeface="Segoe UI Semilight"/>
                  <a:ea typeface="+mn-ea"/>
                  <a:cs typeface="+mn-cs"/>
                </a:endParaRPr>
              </a:p>
            </p:txBody>
          </p:sp>
        </p:grpSp>
        <p:grpSp>
          <p:nvGrpSpPr>
            <p:cNvPr id="48" name="Group 47">
              <a:extLst>
                <a:ext uri="{FF2B5EF4-FFF2-40B4-BE49-F238E27FC236}">
                  <a16:creationId xmlns:a16="http://schemas.microsoft.com/office/drawing/2014/main" id="{40BCDBDE-9470-4CA0-965D-5586A72B1D51}"/>
                </a:ext>
              </a:extLst>
            </p:cNvPr>
            <p:cNvGrpSpPr/>
            <p:nvPr/>
          </p:nvGrpSpPr>
          <p:grpSpPr>
            <a:xfrm>
              <a:off x="2179255" y="2511926"/>
              <a:ext cx="754696" cy="688223"/>
              <a:chOff x="1843269" y="3639310"/>
              <a:chExt cx="754696" cy="688223"/>
            </a:xfrm>
          </p:grpSpPr>
          <p:sp>
            <p:nvSpPr>
              <p:cNvPr id="49" name="Rectangle: Rounded Corners 48">
                <a:extLst>
                  <a:ext uri="{FF2B5EF4-FFF2-40B4-BE49-F238E27FC236}">
                    <a16:creationId xmlns:a16="http://schemas.microsoft.com/office/drawing/2014/main" id="{9B48953B-4A7A-4C38-94E5-0EEB38524C7B}"/>
                  </a:ext>
                </a:extLst>
              </p:cNvPr>
              <p:cNvSpPr/>
              <p:nvPr/>
            </p:nvSpPr>
            <p:spPr>
              <a:xfrm>
                <a:off x="1843269" y="3639310"/>
                <a:ext cx="754696" cy="688223"/>
              </a:xfrm>
              <a:prstGeom prst="roundRect">
                <a:avLst>
                  <a:gd name="adj" fmla="val 12054"/>
                </a:avLst>
              </a:prstGeom>
              <a:solidFill>
                <a:srgbClr val="3C9A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96EB9D02-10AE-412F-AD7B-381107931AEF}"/>
                  </a:ext>
                </a:extLst>
              </p:cNvPr>
              <p:cNvPicPr>
                <a:picLocks noChangeAspect="1"/>
              </p:cNvPicPr>
              <p:nvPr/>
            </p:nvPicPr>
            <p:blipFill>
              <a:blip r:embed="rId3">
                <a:clrChange>
                  <a:clrFrom>
                    <a:srgbClr val="1B348E"/>
                  </a:clrFrom>
                  <a:clrTo>
                    <a:srgbClr val="1B348E">
                      <a:alpha val="0"/>
                    </a:srgbClr>
                  </a:clrTo>
                </a:clrChange>
              </a:blip>
              <a:stretch>
                <a:fillRect/>
              </a:stretch>
            </p:blipFill>
            <p:spPr>
              <a:xfrm>
                <a:off x="1870814" y="3664658"/>
                <a:ext cx="694627" cy="628657"/>
              </a:xfrm>
              <a:prstGeom prst="rect">
                <a:avLst/>
              </a:prstGeom>
            </p:spPr>
          </p:pic>
        </p:grpSp>
      </p:grpSp>
      <p:sp>
        <p:nvSpPr>
          <p:cNvPr id="51" name="Freeform: Shape 50">
            <a:extLst>
              <a:ext uri="{FF2B5EF4-FFF2-40B4-BE49-F238E27FC236}">
                <a16:creationId xmlns:a16="http://schemas.microsoft.com/office/drawing/2014/main" id="{BD5F4390-2691-4CEC-8AE0-2F4EAC6BC613}"/>
              </a:ext>
            </a:extLst>
          </p:cNvPr>
          <p:cNvSpPr/>
          <p:nvPr/>
        </p:nvSpPr>
        <p:spPr>
          <a:xfrm rot="5400000">
            <a:off x="4025253" y="2870431"/>
            <a:ext cx="1898861" cy="4841143"/>
          </a:xfrm>
          <a:custGeom>
            <a:avLst/>
            <a:gdLst>
              <a:gd name="connsiteX0" fmla="*/ 1076325 w 1076325"/>
              <a:gd name="connsiteY0" fmla="*/ 0 h 847725"/>
              <a:gd name="connsiteX1" fmla="*/ 1076325 w 1076325"/>
              <a:gd name="connsiteY1" fmla="*/ 847725 h 847725"/>
              <a:gd name="connsiteX2" fmla="*/ 0 w 1076325"/>
              <a:gd name="connsiteY2" fmla="*/ 847725 h 847725"/>
              <a:gd name="connsiteX3" fmla="*/ 0 w 1076325"/>
              <a:gd name="connsiteY3" fmla="*/ 838200 h 847725"/>
              <a:gd name="connsiteX0" fmla="*/ 1076325 w 1076325"/>
              <a:gd name="connsiteY0" fmla="*/ 0 h 847725"/>
              <a:gd name="connsiteX1" fmla="*/ 1076325 w 1076325"/>
              <a:gd name="connsiteY1" fmla="*/ 847725 h 847725"/>
              <a:gd name="connsiteX2" fmla="*/ 0 w 1076325"/>
              <a:gd name="connsiteY2" fmla="*/ 847725 h 847725"/>
            </a:gdLst>
            <a:ahLst/>
            <a:cxnLst>
              <a:cxn ang="0">
                <a:pos x="connsiteX0" y="connsiteY0"/>
              </a:cxn>
              <a:cxn ang="0">
                <a:pos x="connsiteX1" y="connsiteY1"/>
              </a:cxn>
              <a:cxn ang="0">
                <a:pos x="connsiteX2" y="connsiteY2"/>
              </a:cxn>
            </a:cxnLst>
            <a:rect l="l" t="t" r="r" b="b"/>
            <a:pathLst>
              <a:path w="1076325" h="847725">
                <a:moveTo>
                  <a:pt x="1076325" y="0"/>
                </a:moveTo>
                <a:lnTo>
                  <a:pt x="1076325" y="847725"/>
                </a:lnTo>
                <a:lnTo>
                  <a:pt x="0" y="847725"/>
                </a:lnTo>
              </a:path>
            </a:pathLst>
          </a:cu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48">
              <a:solidFill>
                <a:srgbClr val="353535"/>
              </a:solidFill>
              <a:latin typeface="Segoe UI Semilight"/>
            </a:endParaRPr>
          </a:p>
        </p:txBody>
      </p:sp>
      <p:grpSp>
        <p:nvGrpSpPr>
          <p:cNvPr id="72" name="Group 71">
            <a:extLst>
              <a:ext uri="{FF2B5EF4-FFF2-40B4-BE49-F238E27FC236}">
                <a16:creationId xmlns:a16="http://schemas.microsoft.com/office/drawing/2014/main" id="{0589C74D-4D95-4968-A1D8-D13D2BCCCFFD}"/>
              </a:ext>
            </a:extLst>
          </p:cNvPr>
          <p:cNvGrpSpPr/>
          <p:nvPr/>
        </p:nvGrpSpPr>
        <p:grpSpPr>
          <a:xfrm>
            <a:off x="4611233" y="5966322"/>
            <a:ext cx="2784023" cy="274110"/>
            <a:chOff x="4611233" y="5966322"/>
            <a:chExt cx="2784023" cy="274110"/>
          </a:xfrm>
        </p:grpSpPr>
        <p:cxnSp>
          <p:nvCxnSpPr>
            <p:cNvPr id="52" name="Straight Connector 51">
              <a:extLst>
                <a:ext uri="{FF2B5EF4-FFF2-40B4-BE49-F238E27FC236}">
                  <a16:creationId xmlns:a16="http://schemas.microsoft.com/office/drawing/2014/main" id="{17D5C70F-60D6-4846-9922-859350B9BF7F}"/>
                </a:ext>
              </a:extLst>
            </p:cNvPr>
            <p:cNvCxnSpPr/>
            <p:nvPr/>
          </p:nvCxnSpPr>
          <p:spPr>
            <a:xfrm>
              <a:off x="4611233" y="5966322"/>
              <a:ext cx="0" cy="274110"/>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D454C2E-583B-4C70-B9D2-043C109834AF}"/>
                </a:ext>
              </a:extLst>
            </p:cNvPr>
            <p:cNvCxnSpPr/>
            <p:nvPr/>
          </p:nvCxnSpPr>
          <p:spPr>
            <a:xfrm>
              <a:off x="5292996" y="5966322"/>
              <a:ext cx="0" cy="274110"/>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A40EEEC-B321-40DA-9F1E-96EC1A86B4BD}"/>
                </a:ext>
              </a:extLst>
            </p:cNvPr>
            <p:cNvCxnSpPr/>
            <p:nvPr/>
          </p:nvCxnSpPr>
          <p:spPr>
            <a:xfrm>
              <a:off x="5913523" y="5966322"/>
              <a:ext cx="0" cy="274110"/>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ACAAC2-2A51-4F0C-B878-1C1CAEF25A72}"/>
                </a:ext>
              </a:extLst>
            </p:cNvPr>
            <p:cNvCxnSpPr/>
            <p:nvPr/>
          </p:nvCxnSpPr>
          <p:spPr>
            <a:xfrm>
              <a:off x="7395256" y="5966322"/>
              <a:ext cx="0" cy="274110"/>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56" name="Straight Connector 55">
            <a:extLst>
              <a:ext uri="{FF2B5EF4-FFF2-40B4-BE49-F238E27FC236}">
                <a16:creationId xmlns:a16="http://schemas.microsoft.com/office/drawing/2014/main" id="{5C01E2B6-A2D2-4C9A-81C8-BD4E41D50976}"/>
              </a:ext>
            </a:extLst>
          </p:cNvPr>
          <p:cNvCxnSpPr>
            <a:cxnSpLocks/>
          </p:cNvCxnSpPr>
          <p:nvPr/>
        </p:nvCxnSpPr>
        <p:spPr>
          <a:xfrm flipH="1">
            <a:off x="3094037" y="2874479"/>
            <a:ext cx="1454247" cy="0"/>
          </a:xfrm>
          <a:prstGeom prst="line">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CC29969-2EBD-4C48-995C-EFD11DF842C5}"/>
              </a:ext>
            </a:extLst>
          </p:cNvPr>
          <p:cNvGrpSpPr/>
          <p:nvPr/>
        </p:nvGrpSpPr>
        <p:grpSpPr>
          <a:xfrm>
            <a:off x="4654884" y="2473201"/>
            <a:ext cx="2630153" cy="726145"/>
            <a:chOff x="4485242" y="2473201"/>
            <a:chExt cx="2630153" cy="726145"/>
          </a:xfrm>
        </p:grpSpPr>
        <p:sp>
          <p:nvSpPr>
            <p:cNvPr id="58" name="Rectangle 57">
              <a:extLst>
                <a:ext uri="{FF2B5EF4-FFF2-40B4-BE49-F238E27FC236}">
                  <a16:creationId xmlns:a16="http://schemas.microsoft.com/office/drawing/2014/main" id="{D2088615-B2B4-4766-BF26-C8290CBB318F}"/>
                </a:ext>
              </a:extLst>
            </p:cNvPr>
            <p:cNvSpPr/>
            <p:nvPr/>
          </p:nvSpPr>
          <p:spPr>
            <a:xfrm>
              <a:off x="4592062" y="2473201"/>
              <a:ext cx="2523333" cy="582711"/>
            </a:xfrm>
            <a:prstGeom prst="rect">
              <a:avLst/>
            </a:prstGeom>
            <a:solidFill>
              <a:srgbClr val="448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9" name="Rectangle 58">
              <a:extLst>
                <a:ext uri="{FF2B5EF4-FFF2-40B4-BE49-F238E27FC236}">
                  <a16:creationId xmlns:a16="http://schemas.microsoft.com/office/drawing/2014/main" id="{A9FC5B56-6335-4188-8B8C-E661C9451C13}"/>
                </a:ext>
              </a:extLst>
            </p:cNvPr>
            <p:cNvSpPr/>
            <p:nvPr/>
          </p:nvSpPr>
          <p:spPr>
            <a:xfrm>
              <a:off x="4524315" y="2536586"/>
              <a:ext cx="2523333" cy="582711"/>
            </a:xfrm>
            <a:prstGeom prst="rect">
              <a:avLst/>
            </a:prstGeom>
            <a:solidFill>
              <a:srgbClr val="1D7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60" name="Rectangle 59">
              <a:extLst>
                <a:ext uri="{FF2B5EF4-FFF2-40B4-BE49-F238E27FC236}">
                  <a16:creationId xmlns:a16="http://schemas.microsoft.com/office/drawing/2014/main" id="{53B163D0-3472-4B61-8074-2F1C4905B39B}"/>
                </a:ext>
              </a:extLst>
            </p:cNvPr>
            <p:cNvSpPr/>
            <p:nvPr/>
          </p:nvSpPr>
          <p:spPr>
            <a:xfrm>
              <a:off x="4485242" y="2616635"/>
              <a:ext cx="2451889" cy="582711"/>
            </a:xfrm>
            <a:prstGeom prst="rect">
              <a:avLst/>
            </a:prstGeom>
            <a:solidFill>
              <a:srgbClr val="00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1801" b="1" i="0" u="none" strike="noStrike" kern="0" cap="none" spc="0" normalizeH="0" baseline="0" noProof="0" dirty="0">
                  <a:ln>
                    <a:noFill/>
                  </a:ln>
                  <a:solidFill>
                    <a:srgbClr val="FFFFFF"/>
                  </a:solidFill>
                  <a:effectLst/>
                  <a:uLnTx/>
                  <a:uFillTx/>
                  <a:latin typeface="Segoe UI Semilight"/>
                  <a:ea typeface="+mn-ea"/>
                  <a:cs typeface="+mn-cs"/>
                </a:rPr>
                <a:t>Apps</a:t>
              </a:r>
            </a:p>
          </p:txBody>
        </p:sp>
      </p:grpSp>
      <p:sp>
        <p:nvSpPr>
          <p:cNvPr id="61" name="Can 25">
            <a:extLst>
              <a:ext uri="{FF2B5EF4-FFF2-40B4-BE49-F238E27FC236}">
                <a16:creationId xmlns:a16="http://schemas.microsoft.com/office/drawing/2014/main" id="{45638E38-93EE-4B97-9F10-CE6233175B7D}"/>
              </a:ext>
            </a:extLst>
          </p:cNvPr>
          <p:cNvSpPr/>
          <p:nvPr/>
        </p:nvSpPr>
        <p:spPr>
          <a:xfrm>
            <a:off x="2174738" y="37151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40"/>
            <a:r>
              <a:rPr lang="en-US" sz="1360" kern="0" dirty="0">
                <a:solidFill>
                  <a:schemeClr val="accent4">
                    <a:lumMod val="50000"/>
                  </a:schemeClr>
                </a:solidFill>
              </a:rPr>
              <a:t>Search</a:t>
            </a:r>
          </a:p>
        </p:txBody>
      </p:sp>
      <p:cxnSp>
        <p:nvCxnSpPr>
          <p:cNvPr id="62" name="Straight Connector 61">
            <a:extLst>
              <a:ext uri="{FF2B5EF4-FFF2-40B4-BE49-F238E27FC236}">
                <a16:creationId xmlns:a16="http://schemas.microsoft.com/office/drawing/2014/main" id="{E8879FE0-DB2E-485D-9328-7F216B810999}"/>
              </a:ext>
            </a:extLst>
          </p:cNvPr>
          <p:cNvCxnSpPr>
            <a:cxnSpLocks/>
            <a:endCxn id="61" idx="1"/>
          </p:cNvCxnSpPr>
          <p:nvPr/>
        </p:nvCxnSpPr>
        <p:spPr>
          <a:xfrm>
            <a:off x="2554113" y="3222945"/>
            <a:ext cx="0" cy="492241"/>
          </a:xfrm>
          <a:prstGeom prst="line">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7C6E6FE-02B9-4054-B2F5-084B24D5EC02}"/>
              </a:ext>
            </a:extLst>
          </p:cNvPr>
          <p:cNvSpPr txBox="1"/>
          <p:nvPr/>
        </p:nvSpPr>
        <p:spPr>
          <a:xfrm>
            <a:off x="175094" y="4283468"/>
            <a:ext cx="2226070" cy="861903"/>
          </a:xfrm>
          <a:prstGeom prst="rect">
            <a:avLst/>
          </a:prstGeom>
          <a:noFill/>
        </p:spPr>
        <p:txBody>
          <a:bodyPr wrap="square" rtlCol="0">
            <a:spAutoFit/>
          </a:bodyPr>
          <a:lstStyle/>
          <a:p>
            <a:pPr defTabSz="914340">
              <a:defRPr/>
            </a:pPr>
            <a:r>
              <a:rPr lang="en-US" sz="1801" b="1" kern="0" dirty="0">
                <a:solidFill>
                  <a:schemeClr val="tx1">
                    <a:lumMod val="75000"/>
                  </a:schemeClr>
                </a:solidFill>
              </a:rPr>
              <a:t>Search database</a:t>
            </a:r>
          </a:p>
          <a:p>
            <a:pPr marL="176213" lvl="1" defTabSz="914340">
              <a:defRPr/>
            </a:pPr>
            <a:r>
              <a:rPr lang="en-US" sz="1600" kern="0" dirty="0">
                <a:solidFill>
                  <a:schemeClr val="tx1">
                    <a:lumMod val="75000"/>
                  </a:schemeClr>
                </a:solidFill>
              </a:rPr>
              <a:t>Projects indexable data from all tenants</a:t>
            </a:r>
          </a:p>
        </p:txBody>
      </p:sp>
      <p:sp>
        <p:nvSpPr>
          <p:cNvPr id="71" name="Freeform: Shape 70">
            <a:extLst>
              <a:ext uri="{FF2B5EF4-FFF2-40B4-BE49-F238E27FC236}">
                <a16:creationId xmlns:a16="http://schemas.microsoft.com/office/drawing/2014/main" id="{7150773E-F90F-45EA-ADDF-002B15EDAB17}"/>
              </a:ext>
            </a:extLst>
          </p:cNvPr>
          <p:cNvSpPr/>
          <p:nvPr/>
        </p:nvSpPr>
        <p:spPr>
          <a:xfrm rot="5400000">
            <a:off x="2723882" y="4225766"/>
            <a:ext cx="1267180" cy="1606727"/>
          </a:xfrm>
          <a:custGeom>
            <a:avLst/>
            <a:gdLst>
              <a:gd name="connsiteX0" fmla="*/ 1076325 w 1076325"/>
              <a:gd name="connsiteY0" fmla="*/ 0 h 847725"/>
              <a:gd name="connsiteX1" fmla="*/ 1076325 w 1076325"/>
              <a:gd name="connsiteY1" fmla="*/ 847725 h 847725"/>
              <a:gd name="connsiteX2" fmla="*/ 0 w 1076325"/>
              <a:gd name="connsiteY2" fmla="*/ 847725 h 847725"/>
              <a:gd name="connsiteX3" fmla="*/ 0 w 1076325"/>
              <a:gd name="connsiteY3" fmla="*/ 838200 h 847725"/>
              <a:gd name="connsiteX0" fmla="*/ 1076325 w 1076325"/>
              <a:gd name="connsiteY0" fmla="*/ 0 h 847725"/>
              <a:gd name="connsiteX1" fmla="*/ 1076325 w 1076325"/>
              <a:gd name="connsiteY1" fmla="*/ 847725 h 847725"/>
              <a:gd name="connsiteX2" fmla="*/ 0 w 1076325"/>
              <a:gd name="connsiteY2" fmla="*/ 847725 h 847725"/>
            </a:gdLst>
            <a:ahLst/>
            <a:cxnLst>
              <a:cxn ang="0">
                <a:pos x="connsiteX0" y="connsiteY0"/>
              </a:cxn>
              <a:cxn ang="0">
                <a:pos x="connsiteX1" y="connsiteY1"/>
              </a:cxn>
              <a:cxn ang="0">
                <a:pos x="connsiteX2" y="connsiteY2"/>
              </a:cxn>
            </a:cxnLst>
            <a:rect l="l" t="t" r="r" b="b"/>
            <a:pathLst>
              <a:path w="1076325" h="847725">
                <a:moveTo>
                  <a:pt x="1076325" y="0"/>
                </a:moveTo>
                <a:lnTo>
                  <a:pt x="1076325" y="847725"/>
                </a:lnTo>
                <a:lnTo>
                  <a:pt x="0" y="847725"/>
                </a:lnTo>
              </a:path>
            </a:pathLst>
          </a:custGeom>
          <a:ln w="381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48">
              <a:solidFill>
                <a:srgbClr val="353535"/>
              </a:solidFill>
              <a:latin typeface="Segoe UI Semilight"/>
            </a:endParaRPr>
          </a:p>
        </p:txBody>
      </p:sp>
      <p:sp>
        <p:nvSpPr>
          <p:cNvPr id="74" name="Freeform: Shape 73">
            <a:extLst>
              <a:ext uri="{FF2B5EF4-FFF2-40B4-BE49-F238E27FC236}">
                <a16:creationId xmlns:a16="http://schemas.microsoft.com/office/drawing/2014/main" id="{A6CD8E1E-38FD-4C6D-BE8A-3BB0FC7364F6}"/>
              </a:ext>
            </a:extLst>
          </p:cNvPr>
          <p:cNvSpPr/>
          <p:nvPr/>
        </p:nvSpPr>
        <p:spPr bwMode="auto">
          <a:xfrm>
            <a:off x="2840419" y="1808416"/>
            <a:ext cx="3115033" cy="630420"/>
          </a:xfrm>
          <a:custGeom>
            <a:avLst/>
            <a:gdLst>
              <a:gd name="connsiteX0" fmla="*/ 0 w 3336137"/>
              <a:gd name="connsiteY0" fmla="*/ 548405 h 625897"/>
              <a:gd name="connsiteX1" fmla="*/ 1410346 w 3336137"/>
              <a:gd name="connsiteY1" fmla="*/ 145449 h 625897"/>
              <a:gd name="connsiteX2" fmla="*/ 2681207 w 3336137"/>
              <a:gd name="connsiteY2" fmla="*/ 5964 h 625897"/>
              <a:gd name="connsiteX3" fmla="*/ 3239146 w 3336137"/>
              <a:gd name="connsiteY3" fmla="*/ 315930 h 625897"/>
              <a:gd name="connsiteX4" fmla="*/ 3332136 w 3336137"/>
              <a:gd name="connsiteY4" fmla="*/ 625897 h 625897"/>
              <a:gd name="connsiteX0" fmla="*/ 0 w 3332503"/>
              <a:gd name="connsiteY0" fmla="*/ 543146 h 620638"/>
              <a:gd name="connsiteX1" fmla="*/ 1410346 w 3332503"/>
              <a:gd name="connsiteY1" fmla="*/ 140190 h 620638"/>
              <a:gd name="connsiteX2" fmla="*/ 2681207 w 3332503"/>
              <a:gd name="connsiteY2" fmla="*/ 705 h 620638"/>
              <a:gd name="connsiteX3" fmla="*/ 3115160 w 3332503"/>
              <a:gd name="connsiteY3" fmla="*/ 186685 h 620638"/>
              <a:gd name="connsiteX4" fmla="*/ 3332136 w 3332503"/>
              <a:gd name="connsiteY4" fmla="*/ 620638 h 620638"/>
              <a:gd name="connsiteX0" fmla="*/ 0 w 3332620"/>
              <a:gd name="connsiteY0" fmla="*/ 543146 h 620638"/>
              <a:gd name="connsiteX1" fmla="*/ 1410346 w 3332620"/>
              <a:gd name="connsiteY1" fmla="*/ 140190 h 620638"/>
              <a:gd name="connsiteX2" fmla="*/ 2498327 w 3332620"/>
              <a:gd name="connsiteY2" fmla="*/ 705 h 620638"/>
              <a:gd name="connsiteX3" fmla="*/ 3115160 w 3332620"/>
              <a:gd name="connsiteY3" fmla="*/ 186685 h 620638"/>
              <a:gd name="connsiteX4" fmla="*/ 3332136 w 3332620"/>
              <a:gd name="connsiteY4" fmla="*/ 620638 h 620638"/>
              <a:gd name="connsiteX0" fmla="*/ 0 w 3448304"/>
              <a:gd name="connsiteY0" fmla="*/ 630420 h 630420"/>
              <a:gd name="connsiteX1" fmla="*/ 1526030 w 3448304"/>
              <a:gd name="connsiteY1" fmla="*/ 140378 h 630420"/>
              <a:gd name="connsiteX2" fmla="*/ 2614011 w 3448304"/>
              <a:gd name="connsiteY2" fmla="*/ 893 h 630420"/>
              <a:gd name="connsiteX3" fmla="*/ 3230844 w 3448304"/>
              <a:gd name="connsiteY3" fmla="*/ 186873 h 630420"/>
              <a:gd name="connsiteX4" fmla="*/ 3447820 w 3448304"/>
              <a:gd name="connsiteY4" fmla="*/ 620826 h 630420"/>
              <a:gd name="connsiteX0" fmla="*/ 0 w 3448304"/>
              <a:gd name="connsiteY0" fmla="*/ 630420 h 630420"/>
              <a:gd name="connsiteX1" fmla="*/ 1526030 w 3448304"/>
              <a:gd name="connsiteY1" fmla="*/ 140378 h 630420"/>
              <a:gd name="connsiteX2" fmla="*/ 2614011 w 3448304"/>
              <a:gd name="connsiteY2" fmla="*/ 893 h 630420"/>
              <a:gd name="connsiteX3" fmla="*/ 3230844 w 3448304"/>
              <a:gd name="connsiteY3" fmla="*/ 186873 h 630420"/>
              <a:gd name="connsiteX4" fmla="*/ 3447820 w 3448304"/>
              <a:gd name="connsiteY4" fmla="*/ 620826 h 63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304" h="630420">
                <a:moveTo>
                  <a:pt x="0" y="630420"/>
                </a:moveTo>
                <a:cubicBezTo>
                  <a:pt x="481739" y="456728"/>
                  <a:pt x="1090362" y="245299"/>
                  <a:pt x="1526030" y="140378"/>
                </a:cubicBezTo>
                <a:cubicBezTo>
                  <a:pt x="1961698" y="35457"/>
                  <a:pt x="2329875" y="-6856"/>
                  <a:pt x="2614011" y="893"/>
                </a:cubicBezTo>
                <a:cubicBezTo>
                  <a:pt x="2898147" y="8642"/>
                  <a:pt x="3091876" y="83551"/>
                  <a:pt x="3230844" y="186873"/>
                </a:cubicBezTo>
                <a:cubicBezTo>
                  <a:pt x="3369812" y="290195"/>
                  <a:pt x="3455569" y="517503"/>
                  <a:pt x="3447820" y="620826"/>
                </a:cubicBezTo>
              </a:path>
            </a:pathLst>
          </a:cu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50000"/>
                  <a:lumOff val="50000"/>
                </a:schemeClr>
              </a:solidFill>
            </a:endParaRPr>
          </a:p>
        </p:txBody>
      </p:sp>
    </p:spTree>
    <p:extLst>
      <p:ext uri="{BB962C8B-B14F-4D97-AF65-F5344CB8AC3E}">
        <p14:creationId xmlns:p14="http://schemas.microsoft.com/office/powerpoint/2010/main" val="715370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ipe(up)">
                                      <p:cBhvr>
                                        <p:cTn id="13" dur="500"/>
                                        <p:tgtEl>
                                          <p:spTgt spid="7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right)">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1"/>
                                        </p:tgtEl>
                                        <p:attrNameLst>
                                          <p:attrName>style.visibility</p:attrName>
                                        </p:attrNameLst>
                                      </p:cBhvr>
                                      <p:to>
                                        <p:strVal val="hidden"/>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up)">
                                      <p:cBhvr>
                                        <p:cTn id="35" dur="500"/>
                                        <p:tgtEl>
                                          <p:spTgt spid="6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wipe(right)">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wipe(left)">
                                      <p:cBhvr>
                                        <p:cTn id="4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61" grpId="0" animBg="1"/>
      <p:bldP spid="66" grpId="0"/>
      <p:bldP spid="71" grpId="0" animBg="1"/>
      <p:bldP spid="7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55768" y="1724345"/>
            <a:ext cx="7354123" cy="4507141"/>
          </a:xfrm>
          <a:prstGeom prst="rect">
            <a:avLst/>
          </a:prstGeom>
        </p:spPr>
        <p:txBody>
          <a:bodyPr vert="horz" wrap="square" lIns="109712" tIns="68570" rIns="109712" bIns="68570"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692" i="1" dirty="0">
                <a:latin typeface="Segoe UI Light" panose="020B0502040204020203" pitchFamily="34" charset="0"/>
                <a:cs typeface="Segoe UI Light" panose="020B0502040204020203" pitchFamily="34" charset="0"/>
              </a:rPr>
              <a:t>A </a:t>
            </a:r>
            <a:r>
              <a:rPr lang="en-US" sz="4692" b="1" i="1" dirty="0">
                <a:solidFill>
                  <a:srgbClr val="78ADDC"/>
                </a:solidFill>
                <a:latin typeface="Segoe UI Light" panose="020B0502040204020203" pitchFamily="34" charset="0"/>
                <a:cs typeface="Segoe UI Light" panose="020B0502040204020203" pitchFamily="34" charset="0"/>
              </a:rPr>
              <a:t>search-as-a-service </a:t>
            </a:r>
            <a:r>
              <a:rPr lang="en-US" sz="4692" i="1" dirty="0">
                <a:latin typeface="Segoe UI Light" panose="020B0502040204020203" pitchFamily="34" charset="0"/>
                <a:cs typeface="Segoe UI Light" panose="020B0502040204020203" pitchFamily="34" charset="0"/>
              </a:rPr>
              <a:t>solution allowing </a:t>
            </a:r>
            <a:r>
              <a:rPr lang="en-US" sz="4692" b="1" i="1" dirty="0">
                <a:solidFill>
                  <a:srgbClr val="78ADDC"/>
                </a:solidFill>
                <a:latin typeface="Segoe UI Light" panose="020B0502040204020203" pitchFamily="34" charset="0"/>
                <a:cs typeface="Segoe UI Light" panose="020B0502040204020203" pitchFamily="34" charset="0"/>
              </a:rPr>
              <a:t>developers</a:t>
            </a:r>
            <a:r>
              <a:rPr lang="en-US" sz="4692" i="1" dirty="0">
                <a:solidFill>
                  <a:srgbClr val="68217A"/>
                </a:solidFill>
                <a:latin typeface="Segoe UI Light" panose="020B0502040204020203" pitchFamily="34" charset="0"/>
                <a:cs typeface="Segoe UI Light" panose="020B0502040204020203" pitchFamily="34" charset="0"/>
              </a:rPr>
              <a:t> </a:t>
            </a:r>
            <a:r>
              <a:rPr lang="en-US" sz="4692" i="1" dirty="0">
                <a:latin typeface="Segoe UI Light" panose="020B0502040204020203" pitchFamily="34" charset="0"/>
                <a:cs typeface="Segoe UI Light" panose="020B0502040204020203" pitchFamily="34" charset="0"/>
              </a:rPr>
              <a:t>to incorporate </a:t>
            </a:r>
            <a:r>
              <a:rPr lang="en-US" sz="4692" b="1" i="1" dirty="0">
                <a:solidFill>
                  <a:srgbClr val="78ADDC"/>
                </a:solidFill>
                <a:latin typeface="Segoe UI Light" panose="020B0502040204020203" pitchFamily="34" charset="0"/>
                <a:cs typeface="Segoe UI Light" panose="020B0502040204020203" pitchFamily="34" charset="0"/>
              </a:rPr>
              <a:t>great search experiences </a:t>
            </a:r>
            <a:r>
              <a:rPr lang="en-US" sz="4692" i="1" dirty="0">
                <a:latin typeface="Segoe UI Light" panose="020B0502040204020203" pitchFamily="34" charset="0"/>
                <a:cs typeface="Segoe UI Light" panose="020B0502040204020203" pitchFamily="34" charset="0"/>
              </a:rPr>
              <a:t>into </a:t>
            </a:r>
            <a:r>
              <a:rPr lang="en-US" sz="4692" b="1" i="1" dirty="0">
                <a:solidFill>
                  <a:srgbClr val="78ADDC"/>
                </a:solidFill>
                <a:latin typeface="Segoe UI Light" panose="020B0502040204020203" pitchFamily="34" charset="0"/>
                <a:cs typeface="Segoe UI Light" panose="020B0502040204020203" pitchFamily="34" charset="0"/>
              </a:rPr>
              <a:t>applications </a:t>
            </a:r>
            <a:r>
              <a:rPr lang="en-US" sz="4692" i="1" dirty="0">
                <a:latin typeface="Segoe UI Light" panose="020B0502040204020203" pitchFamily="34" charset="0"/>
                <a:cs typeface="Segoe UI Light" panose="020B0502040204020203" pitchFamily="34" charset="0"/>
              </a:rPr>
              <a:t>without managing infrastructure or needing to become search experts.</a:t>
            </a:r>
          </a:p>
        </p:txBody>
      </p:sp>
      <p:grpSp>
        <p:nvGrpSpPr>
          <p:cNvPr id="4" name="Group 3"/>
          <p:cNvGrpSpPr/>
          <p:nvPr/>
        </p:nvGrpSpPr>
        <p:grpSpPr>
          <a:xfrm>
            <a:off x="8252592" y="1724345"/>
            <a:ext cx="3370815" cy="3904806"/>
            <a:chOff x="5869751" y="1025435"/>
            <a:chExt cx="3305021" cy="3828589"/>
          </a:xfrm>
        </p:grpSpPr>
        <p:pic>
          <p:nvPicPr>
            <p:cNvPr id="5" name="Picture 4"/>
            <p:cNvPicPr>
              <a:picLocks noChangeAspect="1"/>
            </p:cNvPicPr>
            <p:nvPr/>
          </p:nvPicPr>
          <p:blipFill>
            <a:blip r:embed="rId3"/>
            <a:stretch>
              <a:fillRect/>
            </a:stretch>
          </p:blipFill>
          <p:spPr>
            <a:xfrm>
              <a:off x="5869751" y="1025435"/>
              <a:ext cx="3305021" cy="3828589"/>
            </a:xfrm>
            <a:prstGeom prst="rect">
              <a:avLst/>
            </a:prstGeom>
          </p:spPr>
        </p:pic>
        <p:sp>
          <p:nvSpPr>
            <p:cNvPr id="6" name="Title 2"/>
            <p:cNvSpPr txBox="1">
              <a:spLocks/>
            </p:cNvSpPr>
            <p:nvPr/>
          </p:nvSpPr>
          <p:spPr>
            <a:xfrm>
              <a:off x="6532930" y="2179564"/>
              <a:ext cx="2129009" cy="1568743"/>
            </a:xfrm>
            <a:prstGeom prst="rect">
              <a:avLst/>
            </a:prstGeom>
          </p:spPr>
          <p:txBody>
            <a:bodyPr vert="horz" wrap="square" lIns="109712" tIns="68570" rIns="109712" bIns="6857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99" dirty="0">
                  <a:latin typeface="Segoe UI Light" panose="020B0502040204020203" pitchFamily="34" charset="0"/>
                  <a:cs typeface="Segoe UI Light" panose="020B0502040204020203" pitchFamily="34" charset="0"/>
                </a:rPr>
                <a:t>“Simplify the Search Experience”</a:t>
              </a:r>
            </a:p>
          </p:txBody>
        </p:sp>
      </p:grpSp>
      <p:sp>
        <p:nvSpPr>
          <p:cNvPr id="8" name="Title 1"/>
          <p:cNvSpPr txBox="1">
            <a:spLocks/>
          </p:cNvSpPr>
          <p:nvPr/>
        </p:nvSpPr>
        <p:spPr>
          <a:xfrm>
            <a:off x="855768" y="372393"/>
            <a:ext cx="10724938" cy="135195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98" dirty="0">
                <a:solidFill>
                  <a:schemeClr val="accent1"/>
                </a:solidFill>
                <a:latin typeface="Segoe UI Light" panose="020B0502040204020203" pitchFamily="34" charset="0"/>
                <a:cs typeface="Segoe UI Light" panose="020B0502040204020203" pitchFamily="34" charset="0"/>
              </a:rPr>
              <a:t>What is Azure Search?</a:t>
            </a:r>
          </a:p>
        </p:txBody>
      </p:sp>
    </p:spTree>
    <p:extLst>
      <p:ext uri="{BB962C8B-B14F-4D97-AF65-F5344CB8AC3E}">
        <p14:creationId xmlns:p14="http://schemas.microsoft.com/office/powerpoint/2010/main" val="230865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29_AI_Immersion_Workshop_Template">
  <a:themeElements>
    <a:clrScheme name="AI Immersion Workshop">
      <a:dk1>
        <a:srgbClr val="353535"/>
      </a:dk1>
      <a:lt1>
        <a:srgbClr val="FFFFFF"/>
      </a:lt1>
      <a:dk2>
        <a:srgbClr val="0078D7"/>
      </a:dk2>
      <a:lt2>
        <a:srgbClr val="EAEAEA"/>
      </a:lt2>
      <a:accent1>
        <a:srgbClr val="0078D7"/>
      </a:accent1>
      <a:accent2>
        <a:srgbClr val="000000"/>
      </a:accent2>
      <a:accent3>
        <a:srgbClr val="505050"/>
      </a:accent3>
      <a:accent4>
        <a:srgbClr val="737373"/>
      </a:accent4>
      <a:accent5>
        <a:srgbClr val="00BCF2"/>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I_Immersion_Template_16x9.potx" id="{1411D15E-2C6A-4931-B0C2-619D387D68BB}" vid="{D0D55ECE-B2EF-4CFB-90C5-2A41005C43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6A4749253A78479C5203DE08AE62B5" ma:contentTypeVersion="6" ma:contentTypeDescription="Create a new document." ma:contentTypeScope="" ma:versionID="174e0833e8957a30357e50d41a4dc00f">
  <xsd:schema xmlns:xsd="http://www.w3.org/2001/XMLSchema" xmlns:xs="http://www.w3.org/2001/XMLSchema" xmlns:p="http://schemas.microsoft.com/office/2006/metadata/properties" xmlns:ns2="1888a4d6-6e40-4f69-bd88-4b257b2a4517" xmlns:ns3="acc7d735-e97c-4873-8872-a6a13b205248" targetNamespace="http://schemas.microsoft.com/office/2006/metadata/properties" ma:root="true" ma:fieldsID="b6fc89cf8c076db9f35c462cfb3f93d5" ns2:_="" ns3:_="">
    <xsd:import namespace="1888a4d6-6e40-4f69-bd88-4b257b2a4517"/>
    <xsd:import namespace="acc7d735-e97c-4873-8872-a6a13b20524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88a4d6-6e40-4f69-bd88-4b257b2a451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cc7d735-e97c-4873-8872-a6a13b20524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acc7d735-e97c-4873-8872-a6a13b205248">
      <UserInfo>
        <DisplayName>Lukasz Pawlowski</DisplayName>
        <AccountId>25</AccountId>
        <AccountType/>
      </UserInfo>
      <UserInfo>
        <DisplayName>Ron Ortloff</DisplayName>
        <AccountId>26</AccountId>
        <AccountType/>
      </UserInfo>
      <UserInfo>
        <DisplayName>Julie Strauss</DisplayName>
        <AccountId>22</AccountId>
        <AccountType/>
      </UserInfo>
      <UserInfo>
        <DisplayName>Debra Dove</DisplayName>
        <AccountId>17</AccountId>
        <AccountType/>
      </UserInfo>
      <UserInfo>
        <DisplayName>Steve Stein</DisplayName>
        <AccountId>12</AccountId>
        <AccountType/>
      </UserInfo>
      <UserInfo>
        <DisplayName>Ayo Olubeko</DisplayName>
        <AccountId>16</AccountId>
        <AccountType/>
      </UserInfo>
      <UserInfo>
        <DisplayName>Liam Cavanagh</DisplayName>
        <AccountId>27</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607CE0C-AC29-4A6B-93AB-65D97C9EB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88a4d6-6e40-4f69-bd88-4b257b2a4517"/>
    <ds:schemaRef ds:uri="acc7d735-e97c-4873-8872-a6a13b2052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purl.org/dc/dcmitype/"/>
    <ds:schemaRef ds:uri="1888a4d6-6e40-4f69-bd88-4b257b2a4517"/>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acc7d735-e97c-4873-8872-a6a13b20524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AI_Immersion_Template_16x9</Template>
  <TotalTime>3563</TotalTime>
  <Words>10922</Words>
  <Application>Microsoft Office PowerPoint</Application>
  <PresentationFormat>Custom</PresentationFormat>
  <Paragraphs>1921</Paragraphs>
  <Slides>121</Slides>
  <Notes>121</Notes>
  <HiddenSlides>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121</vt:i4>
      </vt:variant>
    </vt:vector>
  </HeadingPairs>
  <TitlesOfParts>
    <vt:vector size="136" baseType="lpstr">
      <vt:lpstr>MS PGothic</vt:lpstr>
      <vt:lpstr>Arial</vt:lpstr>
      <vt:lpstr>Calibri</vt:lpstr>
      <vt:lpstr>Consolas</vt:lpstr>
      <vt:lpstr>Segoe</vt:lpstr>
      <vt:lpstr>Segoe Light</vt:lpstr>
      <vt:lpstr>Segoe UI</vt:lpstr>
      <vt:lpstr>Segoe UI Black</vt:lpstr>
      <vt:lpstr>Segoe UI Black(Body)</vt:lpstr>
      <vt:lpstr>Segoe UI Light</vt:lpstr>
      <vt:lpstr>Segoe UI Semibold</vt:lpstr>
      <vt:lpstr>Segoe UI Semilight</vt:lpstr>
      <vt:lpstr>Wingdings</vt:lpstr>
      <vt:lpstr>Wingdings 3</vt:lpstr>
      <vt:lpstr>5-50129_AI_Immersion_Workshop_Template</vt:lpstr>
      <vt:lpstr>PowerPoint Presentation</vt:lpstr>
      <vt:lpstr>Building Intelligent SaaS Applications in Azure</vt:lpstr>
      <vt:lpstr>Workshop Goals </vt:lpstr>
      <vt:lpstr>Introducing the “Wingtip Tickets Platform” sample</vt:lpstr>
      <vt:lpstr>One SaaS scenario, five chapters </vt:lpstr>
      <vt:lpstr>Using SaaS patterns to accelerate app development on SQL Database</vt:lpstr>
      <vt:lpstr>Azure SQL Database</vt:lpstr>
      <vt:lpstr>create a database</vt:lpstr>
      <vt:lpstr>Multi-tenant data models</vt:lpstr>
      <vt:lpstr>Multi-tenant data models – hybrid model</vt:lpstr>
      <vt:lpstr>Database performance management</vt:lpstr>
      <vt:lpstr>Key Concepts</vt:lpstr>
      <vt:lpstr>Learning from MYOB and other SaaS ISVs</vt:lpstr>
      <vt:lpstr>Canonical database-per-tenant SaaS app</vt:lpstr>
      <vt:lpstr>SaaS patterns compose into E2E scenario</vt:lpstr>
      <vt:lpstr>Introducing  “SaaS in a Box”</vt:lpstr>
      <vt:lpstr>Download and install the sample app</vt:lpstr>
      <vt:lpstr>Wingtip Tickets Platform – 4 scenarios</vt:lpstr>
      <vt:lpstr>Exploring the Wingtip Tickets Platform (WTP)</vt:lpstr>
      <vt:lpstr>WTP SaaS application architecture</vt:lpstr>
      <vt:lpstr>PowerPoint Presentation</vt:lpstr>
      <vt:lpstr>Mapping tenants to databases</vt:lpstr>
      <vt:lpstr>PowerPoint Presentation</vt:lpstr>
      <vt:lpstr>Dynamic data routing</vt:lpstr>
      <vt:lpstr>Dynamic data routing</vt:lpstr>
      <vt:lpstr>Managing unpredictable tenant workloads</vt:lpstr>
      <vt:lpstr>PowerPoint Presentation</vt:lpstr>
      <vt:lpstr>After running the service for some time….  WTP, listens to their customers…</vt:lpstr>
      <vt:lpstr>Gather and analyze data to validate hypotheses and test improvements and experiments  </vt:lpstr>
      <vt:lpstr>Unlock insights from vast amounts of tenant data</vt:lpstr>
      <vt:lpstr>Ad-hoc query across tenant databases</vt:lpstr>
      <vt:lpstr>PowerPoint Presentation</vt:lpstr>
      <vt:lpstr>Extract tenant data into an analytics DB or DW</vt:lpstr>
      <vt:lpstr>PowerPoint Presentation</vt:lpstr>
      <vt:lpstr>extract insights from tenant data using SQL Data Warehouse</vt:lpstr>
      <vt:lpstr>Azure SQL Data Warehouse</vt:lpstr>
      <vt:lpstr>Elastic Scale</vt:lpstr>
      <vt:lpstr>Pause</vt:lpstr>
      <vt:lpstr>SQL DW Fundamentals</vt:lpstr>
      <vt:lpstr>Distributed Queries</vt:lpstr>
      <vt:lpstr>Round Robin Distribution</vt:lpstr>
      <vt:lpstr>Hash Distribution</vt:lpstr>
      <vt:lpstr>PowerPoint Presentation</vt:lpstr>
      <vt:lpstr>PowerPoint Presentation</vt:lpstr>
      <vt:lpstr>PowerPoint Presentation</vt:lpstr>
      <vt:lpstr>PowerPoint Presentation</vt:lpstr>
      <vt:lpstr>Use Machine Learning to predict and impact the future </vt:lpstr>
      <vt:lpstr>What is Machine Learning</vt:lpstr>
      <vt:lpstr>Azure Machine Learning</vt:lpstr>
      <vt:lpstr>Traditional Apps</vt:lpstr>
      <vt:lpstr>Data Science Process Step-by-Step</vt:lpstr>
      <vt:lpstr>Data Science Process Step-by-Step</vt:lpstr>
      <vt:lpstr>Exploratory Questions</vt:lpstr>
      <vt:lpstr>Pick an algorithm (Know what question you want to answer!)</vt:lpstr>
      <vt:lpstr>Azure Machine Learning</vt:lpstr>
      <vt:lpstr>Predict ticket sales based on past performance</vt:lpstr>
      <vt:lpstr>Provide interactive analytics in your application with Power BI for embedded analytics</vt:lpstr>
      <vt:lpstr>Nearly everyone engages with apps</vt:lpstr>
      <vt:lpstr>Many apps have reporting capabilities</vt:lpstr>
      <vt:lpstr>PowerPoint Presentation</vt:lpstr>
      <vt:lpstr>Consider your options</vt:lpstr>
      <vt:lpstr>Power BI for embedded analytics Apps energized with analytics</vt:lpstr>
      <vt:lpstr>PowerPoint Presentation</vt:lpstr>
      <vt:lpstr>Bring data to life inside your app</vt:lpstr>
      <vt:lpstr>Create compelling interactive  reports that are always up to date</vt:lpstr>
      <vt:lpstr>Easily author interactive reports  for free in Power BI Desktop </vt:lpstr>
      <vt:lpstr>The right visualization for your app with Custom Visuals </vt:lpstr>
      <vt:lpstr>Keep the data in your app up to date</vt:lpstr>
      <vt:lpstr>Provision automatically and deploy  at scale</vt:lpstr>
      <vt:lpstr>Embed reports easily—for any  device and faster time-to-value</vt:lpstr>
      <vt:lpstr>Embedded analytics for all users</vt:lpstr>
      <vt:lpstr>PowerPoint Presentation</vt:lpstr>
      <vt:lpstr>PowerPoint Presentation</vt:lpstr>
      <vt:lpstr>Demo: Complete application</vt:lpstr>
      <vt:lpstr>Typical application  SaaS application</vt:lpstr>
      <vt:lpstr>Data Pipeline</vt:lpstr>
      <vt:lpstr>Standard BI Pipeline</vt:lpstr>
      <vt:lpstr>Data warehouse best practices</vt:lpstr>
      <vt:lpstr>Example Data Pipeline Flow </vt:lpstr>
      <vt:lpstr>Provisioning the report</vt:lpstr>
      <vt:lpstr>Provisioning a report</vt:lpstr>
      <vt:lpstr>Allowing users to view the report</vt:lpstr>
      <vt:lpstr>Authorizing access with App Tokens</vt:lpstr>
      <vt:lpstr>PowerPoint Presentation</vt:lpstr>
      <vt:lpstr>In-context analytics</vt:lpstr>
      <vt:lpstr>PowerPoint Presentation</vt:lpstr>
      <vt:lpstr>PowerPoint Presentation</vt:lpstr>
      <vt:lpstr>PowerPoint Presentation</vt:lpstr>
      <vt:lpstr>Multi-tenant applications</vt:lpstr>
      <vt:lpstr>Multi-tenant applications</vt:lpstr>
      <vt:lpstr>PowerPoint Presentation</vt:lpstr>
      <vt:lpstr>Typical architecture SaaS application</vt:lpstr>
      <vt:lpstr>Typical multi-tenant architecture SaaS application</vt:lpstr>
      <vt:lpstr>Typical multi-region architecture SaaS application</vt:lpstr>
      <vt:lpstr>End-user report customization</vt:lpstr>
      <vt:lpstr>PowerPoint Presentation</vt:lpstr>
      <vt:lpstr>Integrating Azure Search in database applications to increase customer value</vt:lpstr>
      <vt:lpstr>Azure Search enables search over distributed tenant data </vt:lpstr>
      <vt:lpstr>PowerPoint Presentation</vt:lpstr>
      <vt:lpstr>PowerPoint Presentation</vt:lpstr>
      <vt:lpstr>PowerPoint Presentation</vt:lpstr>
      <vt:lpstr>PowerPoint Presentation</vt:lpstr>
      <vt:lpstr>PowerPoint Presentation</vt:lpstr>
      <vt:lpstr>Typical Workflow</vt:lpstr>
      <vt:lpstr>Demo</vt:lpstr>
      <vt:lpstr>PowerPoint Presentation</vt:lpstr>
      <vt:lpstr>Integrate resource governance in your business model</vt:lpstr>
      <vt:lpstr>PowerPoint Presentation</vt:lpstr>
      <vt:lpstr>Now delete the WTP application…</vt:lpstr>
      <vt:lpstr>Wrap up</vt:lpstr>
      <vt:lpstr>PowerPoint Presentation</vt:lpstr>
      <vt:lpstr>Backup</vt:lpstr>
      <vt:lpstr>Ad-hoc query across tenant databases</vt:lpstr>
      <vt:lpstr>Tenant database schema management</vt:lpstr>
      <vt:lpstr>Demo</vt:lpstr>
      <vt:lpstr>Video</vt:lpstr>
      <vt:lpstr>Section title</vt:lpstr>
      <vt:lpstr>Section title</vt:lpstr>
      <vt:lpstr>Section title</vt:lpstr>
      <vt:lpstr>Software code slide</vt:lpstr>
      <vt:lpstr>Notes (hidden)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Bill Gibson</dc:creator>
  <cp:keywords>AI Immersion Workshop</cp:keywords>
  <dc:description>Template: Mitchell Derrey, Silver Fox Productions_x000d_
Formatting: _x000d_
Audience Type:</dc:description>
  <cp:lastModifiedBy>Bill Gibson</cp:lastModifiedBy>
  <cp:revision>52</cp:revision>
  <dcterms:created xsi:type="dcterms:W3CDTF">2017-05-06T18:38:41Z</dcterms:created>
  <dcterms:modified xsi:type="dcterms:W3CDTF">2017-05-09T18:48:13Z</dcterms:modified>
  <cp:category>AI Immersion Workshop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0x010100086A4749253A78479C5203DE08AE62B5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By">
    <vt:lpwstr>billgib@microsoft.com</vt:lpwstr>
  </property>
  <property fmtid="{D5CDD505-2E9C-101B-9397-08002B2CF9AE}" pid="15" name="MSIP_Label_f42aa342-8706-4288-bd11-ebb85995028c_SetDate">
    <vt:lpwstr>2017-05-06T11:44:35.2704403-07:00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